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80" r:id="rId5"/>
    <p:sldId id="260" r:id="rId6"/>
    <p:sldId id="261" r:id="rId7"/>
    <p:sldId id="262" r:id="rId8"/>
    <p:sldId id="263" r:id="rId9"/>
    <p:sldId id="264" r:id="rId10"/>
    <p:sldId id="281" r:id="rId11"/>
    <p:sldId id="282" r:id="rId12"/>
    <p:sldId id="265" r:id="rId13"/>
    <p:sldId id="266" r:id="rId14"/>
    <p:sldId id="267" r:id="rId15"/>
    <p:sldId id="277" r:id="rId16"/>
    <p:sldId id="278" r:id="rId17"/>
    <p:sldId id="279" r:id="rId18"/>
    <p:sldId id="268" r:id="rId19"/>
    <p:sldId id="269" r:id="rId20"/>
    <p:sldId id="270" r:id="rId21"/>
    <p:sldId id="271" r:id="rId22"/>
    <p:sldId id="272" r:id="rId23"/>
    <p:sldId id="273" r:id="rId24"/>
    <p:sldId id="275" r:id="rId25"/>
    <p:sldId id="276" r:id="rId26"/>
    <p:sldId id="274" r:id="rId2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24929-84B1-EA4B-8A47-53DBF314958C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94A74-39BE-A14C-BDD8-EF3D857FDF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51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baseline="0" dirty="0" smtClean="0"/>
              <a:t>Разделы позволяют упорядочить слайды и организовать совместную работу нескольких авторов. На вкладке </a:t>
            </a:r>
            <a:r>
              <a:rPr lang="ru-RU" sz="1200" b="1" baseline="0" dirty="0" smtClean="0"/>
              <a:t>Главная</a:t>
            </a:r>
            <a:r>
              <a:rPr lang="ru-RU" sz="1200" b="0" baseline="0" dirty="0" smtClean="0"/>
              <a:t> в разделе </a:t>
            </a:r>
            <a:r>
              <a:rPr lang="ru-RU" sz="1200" b="1" baseline="0" dirty="0" smtClean="0"/>
              <a:t>Слайды</a:t>
            </a:r>
            <a:r>
              <a:rPr lang="ru-RU" sz="1200" b="0" baseline="0" dirty="0" smtClean="0"/>
              <a:t> нажмите кнопку </a:t>
            </a:r>
            <a:r>
              <a:rPr lang="ru-RU" sz="1200" b="1" baseline="0" dirty="0" smtClean="0"/>
              <a:t>Раздел</a:t>
            </a:r>
            <a:r>
              <a:rPr lang="ru-RU" sz="1200" b="0" baseline="0" dirty="0" smtClean="0"/>
              <a:t> и выберите команду </a:t>
            </a:r>
            <a:r>
              <a:rPr lang="ru-RU" sz="1200" b="1" baseline="0" dirty="0" smtClean="0"/>
              <a:t>Добавить раздел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область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режиме докладчика.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dirty="0" smtClean="0"/>
              <a:t>Microsoft </a:t>
            </a:r>
            <a:r>
              <a:rPr lang="ru-RU" b="1" dirty="0" smtClean="0"/>
              <a:t>Инженерное мастерство</a:t>
            </a:r>
            <a:endParaRPr lang="ru-RU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dirty="0" smtClean="0"/>
              <a:t>Конфиденциальная информация Майкрософт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ru-RU" smtClean="0"/>
              <a:pPr/>
              <a:t>26</a:t>
            </a:fld>
            <a:endParaRPr lang="ru-RU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ru-RU" dirty="0" smtClean="0"/>
              <a:t>Достаточно ли лаконична презентация? Переместите излишнее содержимое в приложение.</a:t>
            </a:r>
          </a:p>
          <a:p>
            <a:r>
              <a:rPr lang="ru-RU" dirty="0" smtClean="0"/>
              <a:t>Используйте слайды приложения для содержимого, ссылка на которое может потребоваться при показе слайда вопроса, или которое может быть полезно слушателям для более глубокого изучения в будущем.</a:t>
            </a:r>
          </a:p>
          <a:p>
            <a:pPr>
              <a:buFontTx/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2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2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41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kumimoji="0" lang="x-none" smtClean="0"/>
              <a:t>Образец подзаголовка</a:t>
            </a:r>
            <a:endParaRPr kumimoji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2000" baseline="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83101852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cs-CZ"/>
              <a:pPr/>
              <a:t>16.07.16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‹#›</a:t>
            </a:fld>
            <a:endParaRPr kumimoji="0"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ru-RU" sz="1800"/>
            </a:lvl1pPr>
          </a:lstStyle>
          <a:p>
            <a:r>
              <a:rPr kumimoji="0"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061198589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36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96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8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34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17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02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8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3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C538-7883-3441-BEB6-ABB486AD6460}" type="datetimeFigureOut">
              <a:rPr lang="ru-RU" smtClean="0"/>
              <a:t>16.07.16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0E61-E07A-E345-9F86-3BDD6128EF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68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2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1066800"/>
            <a:ext cx="6180224" cy="268922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слідчим</a:t>
            </a:r>
            <a:r>
              <a:rPr lang="ru-RU" dirty="0"/>
              <a:t> </a:t>
            </a:r>
            <a:r>
              <a:rPr lang="ru-RU" dirty="0" err="1"/>
              <a:t>суддею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клопотань</a:t>
            </a:r>
            <a:r>
              <a:rPr lang="ru-RU" dirty="0"/>
              <a:t> про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запобіжного</a:t>
            </a:r>
            <a:r>
              <a:rPr lang="ru-RU" dirty="0"/>
              <a:t> </a:t>
            </a:r>
            <a:r>
              <a:rPr lang="ru-RU" dirty="0" smtClean="0"/>
              <a:t>заходу</a:t>
            </a:r>
            <a:r>
              <a:rPr lang="ru-RU"/>
              <a:t/>
            </a:r>
            <a:br>
              <a:rPr lang="ru-RU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 smtClean="0">
                <a:latin typeface="+mn-lt"/>
              </a:rPr>
              <a:t>Надія</a:t>
            </a:r>
            <a:r>
              <a:rPr lang="ru-RU" sz="2400" b="1" i="1" dirty="0" smtClean="0">
                <a:latin typeface="+mn-lt"/>
              </a:rPr>
              <a:t> </a:t>
            </a:r>
            <a:r>
              <a:rPr lang="ru-RU" sz="2400" b="1" i="1" dirty="0" err="1" smtClean="0">
                <a:latin typeface="+mn-lt"/>
              </a:rPr>
              <a:t>Стефанів</a:t>
            </a:r>
            <a:endParaRPr lang="ru-RU" sz="2400" b="1" i="1" dirty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22 </a:t>
            </a:r>
            <a:r>
              <a:rPr lang="ru-RU" sz="2400" dirty="0" err="1" smtClean="0">
                <a:latin typeface="+mn-lt"/>
              </a:rPr>
              <a:t>липня</a:t>
            </a:r>
            <a:r>
              <a:rPr lang="ru-RU" sz="2400" dirty="0" smtClean="0">
                <a:latin typeface="+mn-lt"/>
              </a:rPr>
              <a:t> 2016 року</a:t>
            </a:r>
            <a:endParaRPr lang="ru-RU" sz="2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763806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Вимоги</a:t>
            </a:r>
            <a:r>
              <a:rPr lang="ru-RU" b="1" dirty="0" smtClean="0"/>
              <a:t> до </a:t>
            </a:r>
            <a:r>
              <a:rPr lang="ru-RU" b="1" dirty="0" err="1" smtClean="0"/>
              <a:t>клопотання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Відомості</a:t>
            </a:r>
            <a:r>
              <a:rPr lang="ru-RU" dirty="0" smtClean="0"/>
              <a:t>, </a:t>
            </a:r>
            <a:r>
              <a:rPr lang="ru-RU" dirty="0" err="1" smtClean="0"/>
              <a:t>викладені</a:t>
            </a:r>
            <a:r>
              <a:rPr lang="ru-RU" dirty="0" smtClean="0"/>
              <a:t> в ст. 184 КПК</a:t>
            </a:r>
          </a:p>
          <a:p>
            <a:r>
              <a:rPr lang="ru-RU" dirty="0" err="1" smtClean="0"/>
              <a:t>Виклад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, </a:t>
            </a:r>
            <a:r>
              <a:rPr lang="ru-RU" dirty="0" err="1" smtClean="0"/>
              <a:t>наведених</a:t>
            </a:r>
            <a:r>
              <a:rPr lang="ru-RU" dirty="0" smtClean="0"/>
              <a:t> в ч.3 ст.199 КПК</a:t>
            </a:r>
          </a:p>
          <a:p>
            <a:r>
              <a:rPr lang="ru-RU" dirty="0" err="1" smtClean="0"/>
              <a:t>Тягяр</a:t>
            </a:r>
            <a:r>
              <a:rPr lang="ru-RU" dirty="0" smtClean="0"/>
              <a:t> </a:t>
            </a:r>
            <a:r>
              <a:rPr lang="ru-RU" dirty="0" err="1" smtClean="0"/>
              <a:t>доведення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продовження</a:t>
            </a:r>
            <a:r>
              <a:rPr lang="ru-RU" dirty="0" smtClean="0"/>
              <a:t> </a:t>
            </a:r>
            <a:r>
              <a:rPr lang="ru-RU" dirty="0" err="1" smtClean="0"/>
              <a:t>запобіжного</a:t>
            </a:r>
            <a:r>
              <a:rPr lang="ru-RU" dirty="0" smtClean="0"/>
              <a:t> заходу – прокурор і </a:t>
            </a:r>
            <a:r>
              <a:rPr lang="ru-RU" dirty="0" err="1" smtClean="0"/>
              <a:t>слідчий</a:t>
            </a:r>
            <a:endParaRPr lang="ru-RU" dirty="0" smtClean="0"/>
          </a:p>
          <a:p>
            <a:r>
              <a:rPr lang="ru-RU" dirty="0" smtClean="0"/>
              <a:t>Не довели –</a:t>
            </a:r>
            <a:r>
              <a:rPr lang="ru-RU" dirty="0" err="1" smtClean="0"/>
              <a:t>відмова</a:t>
            </a:r>
            <a:r>
              <a:rPr lang="ru-RU" dirty="0" smtClean="0"/>
              <a:t> в </a:t>
            </a:r>
            <a:r>
              <a:rPr lang="ru-RU" dirty="0" err="1" smtClean="0"/>
              <a:t>продовженні</a:t>
            </a:r>
            <a:r>
              <a:rPr lang="ru-RU" dirty="0" smtClean="0"/>
              <a:t> сроку </a:t>
            </a:r>
            <a:r>
              <a:rPr lang="ru-RU" dirty="0" err="1" smtClean="0"/>
              <a:t>запобіжного</a:t>
            </a:r>
            <a:r>
              <a:rPr lang="ru-RU" dirty="0" smtClean="0"/>
              <a:t> заходу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788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Вимоги</a:t>
            </a:r>
            <a:r>
              <a:rPr lang="ru-RU" b="1" dirty="0" smtClean="0"/>
              <a:t> до </a:t>
            </a:r>
            <a:r>
              <a:rPr lang="ru-RU" b="1" dirty="0" err="1" smtClean="0"/>
              <a:t>клопотання</a:t>
            </a:r>
            <a:r>
              <a:rPr lang="ru-RU" b="1" dirty="0" smtClean="0"/>
              <a:t> про </a:t>
            </a:r>
            <a:r>
              <a:rPr lang="ru-RU" b="1" dirty="0" err="1" smtClean="0"/>
              <a:t>зміну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 прокурора і </a:t>
            </a:r>
            <a:r>
              <a:rPr lang="ru-RU" dirty="0" err="1" smtClean="0"/>
              <a:t>слідчого</a:t>
            </a:r>
            <a:r>
              <a:rPr lang="ru-RU" dirty="0" smtClean="0"/>
              <a:t> за </a:t>
            </a:r>
            <a:r>
              <a:rPr lang="ru-RU" dirty="0" err="1" smtClean="0"/>
              <a:t>погодженням</a:t>
            </a:r>
            <a:r>
              <a:rPr lang="ru-RU" dirty="0" smtClean="0"/>
              <a:t> з прокурором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про </a:t>
            </a:r>
            <a:r>
              <a:rPr lang="ru-RU" dirty="0" err="1" smtClean="0"/>
              <a:t>скасування,зміну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покладення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обовязків</a:t>
            </a:r>
            <a:r>
              <a:rPr lang="ru-RU" dirty="0" smtClean="0"/>
              <a:t> (ч.5 ст.194)</a:t>
            </a:r>
          </a:p>
          <a:p>
            <a:r>
              <a:rPr lang="ru-RU" dirty="0" smtClean="0"/>
              <a:t>В </a:t>
            </a:r>
            <a:r>
              <a:rPr lang="ru-RU" dirty="0" err="1"/>
              <a:t>т</a:t>
            </a:r>
            <a:r>
              <a:rPr lang="ru-RU" dirty="0" err="1" smtClean="0"/>
              <a:t>.ч</a:t>
            </a:r>
            <a:r>
              <a:rPr lang="ru-RU" dirty="0" smtClean="0"/>
              <a:t>. </a:t>
            </a:r>
            <a:r>
              <a:rPr lang="ru-RU" dirty="0" smtClean="0"/>
              <a:t>про </a:t>
            </a:r>
            <a:r>
              <a:rPr lang="ru-RU" dirty="0" err="1" smtClean="0"/>
              <a:t>зміну</a:t>
            </a:r>
            <a:r>
              <a:rPr lang="ru-RU" dirty="0" smtClean="0"/>
              <a:t> способу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endParaRPr lang="ru-RU" dirty="0" smtClean="0"/>
          </a:p>
          <a:p>
            <a:r>
              <a:rPr lang="ru-RU" dirty="0" err="1" smtClean="0"/>
              <a:t>Обовязкове</a:t>
            </a:r>
            <a:r>
              <a:rPr lang="ru-RU" dirty="0" smtClean="0"/>
              <a:t> </a:t>
            </a:r>
            <a:r>
              <a:rPr lang="ru-RU" dirty="0" err="1" smtClean="0"/>
              <a:t>зазначення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(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виникли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існували</a:t>
            </a:r>
            <a:r>
              <a:rPr lang="ru-RU" dirty="0" smtClean="0"/>
              <a:t> </a:t>
            </a:r>
            <a:r>
              <a:rPr lang="ru-RU" dirty="0" smtClean="0"/>
              <a:t>(ч</a:t>
            </a:r>
            <a:r>
              <a:rPr lang="ru-RU" dirty="0" smtClean="0"/>
              <a:t>.2 ст.200)</a:t>
            </a:r>
          </a:p>
          <a:p>
            <a:r>
              <a:rPr lang="ru-RU" dirty="0" err="1" smtClean="0"/>
              <a:t>Додатки</a:t>
            </a:r>
            <a:r>
              <a:rPr lang="ru-RU" dirty="0" smtClean="0"/>
              <a:t> до </a:t>
            </a:r>
            <a:r>
              <a:rPr lang="ru-RU" dirty="0" err="1" smtClean="0"/>
              <a:t>клопотання</a:t>
            </a:r>
            <a:r>
              <a:rPr lang="ru-RU" dirty="0" smtClean="0"/>
              <a:t> (ч.4 ст.200)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794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Невідкладний</a:t>
            </a:r>
            <a:r>
              <a:rPr lang="ru-RU" b="1" dirty="0" smtClean="0"/>
              <a:t> </a:t>
            </a:r>
            <a:r>
              <a:rPr lang="ru-RU" b="1" dirty="0" err="1" smtClean="0"/>
              <a:t>розгляд</a:t>
            </a:r>
            <a:r>
              <a:rPr lang="ru-RU" b="1" dirty="0" smtClean="0"/>
              <a:t> </a:t>
            </a:r>
            <a:r>
              <a:rPr lang="ru-RU" b="1" dirty="0" err="1" smtClean="0"/>
              <a:t>клопотання</a:t>
            </a:r>
            <a:r>
              <a:rPr lang="ru-RU" b="1" dirty="0" smtClean="0"/>
              <a:t> про </a:t>
            </a:r>
            <a:r>
              <a:rPr lang="ru-RU" b="1" dirty="0" err="1" smtClean="0"/>
              <a:t>зміну</a:t>
            </a:r>
            <a:r>
              <a:rPr lang="ru-RU" b="1" dirty="0" smtClean="0"/>
              <a:t> </a:t>
            </a:r>
            <a:r>
              <a:rPr lang="ru-RU" b="1" dirty="0" err="1" smtClean="0"/>
              <a:t>запобіжного</a:t>
            </a:r>
            <a:r>
              <a:rPr lang="ru-RU" b="1" dirty="0" smtClean="0"/>
              <a:t> заходу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клопотанням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обвинувачення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en-US" b="1" i="1" dirty="0" err="1"/>
              <a:t>невідкладн</a:t>
            </a:r>
            <a:r>
              <a:rPr lang="en-US" dirty="0" err="1"/>
              <a:t>о</a:t>
            </a:r>
            <a:r>
              <a:rPr lang="en-US" dirty="0"/>
              <a:t>, </a:t>
            </a:r>
            <a:r>
              <a:rPr lang="en-US" dirty="0" err="1"/>
              <a:t>але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пізніше</a:t>
            </a:r>
            <a:r>
              <a:rPr lang="en-US" dirty="0"/>
              <a:t> </a:t>
            </a:r>
            <a:r>
              <a:rPr lang="ru-RU" dirty="0" smtClean="0"/>
              <a:t>72 –х </a:t>
            </a:r>
            <a:r>
              <a:rPr lang="en-US" dirty="0" err="1" smtClean="0"/>
              <a:t>год</a:t>
            </a:r>
            <a:r>
              <a:rPr lang="ru-RU" dirty="0" smtClean="0"/>
              <a:t>. </a:t>
            </a:r>
            <a:r>
              <a:rPr lang="en-US" dirty="0" err="1" smtClean="0"/>
              <a:t>з</a:t>
            </a:r>
            <a:r>
              <a:rPr lang="en-US" dirty="0" smtClean="0"/>
              <a:t> </a:t>
            </a:r>
            <a:r>
              <a:rPr lang="en-US" dirty="0" err="1"/>
              <a:t>моменту</a:t>
            </a:r>
            <a:r>
              <a:rPr lang="en-US" dirty="0"/>
              <a:t> </a:t>
            </a:r>
            <a:r>
              <a:rPr lang="en-US" dirty="0" err="1"/>
              <a:t>фактичного</a:t>
            </a:r>
            <a:r>
              <a:rPr lang="en-US" dirty="0"/>
              <a:t> </a:t>
            </a:r>
            <a:r>
              <a:rPr lang="en-US" dirty="0" err="1"/>
              <a:t>затримання</a:t>
            </a:r>
            <a:r>
              <a:rPr lang="en-US" dirty="0"/>
              <a:t> </a:t>
            </a:r>
            <a:r>
              <a:rPr lang="en-US" dirty="0" err="1" smtClean="0"/>
              <a:t>або</a:t>
            </a:r>
            <a:r>
              <a:rPr lang="en-US" dirty="0" smtClean="0"/>
              <a:t> </a:t>
            </a:r>
            <a:r>
              <a:rPr lang="en-US" dirty="0" err="1"/>
              <a:t>з</a:t>
            </a:r>
            <a:r>
              <a:rPr lang="en-US" dirty="0"/>
              <a:t> </a:t>
            </a:r>
            <a:r>
              <a:rPr lang="en-US" dirty="0" err="1"/>
              <a:t>моменту</a:t>
            </a:r>
            <a:r>
              <a:rPr lang="en-US" dirty="0"/>
              <a:t> </a:t>
            </a:r>
            <a:r>
              <a:rPr lang="en-US" dirty="0" err="1"/>
              <a:t>надходження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суду</a:t>
            </a:r>
            <a:r>
              <a:rPr lang="en-US" dirty="0"/>
              <a:t> </a:t>
            </a:r>
            <a:r>
              <a:rPr lang="en-US" dirty="0" err="1"/>
              <a:t>клопотання</a:t>
            </a:r>
            <a:r>
              <a:rPr lang="en-US" dirty="0"/>
              <a:t>, </a:t>
            </a:r>
            <a:r>
              <a:rPr lang="en-US" dirty="0" err="1"/>
              <a:t>якщо</a:t>
            </a:r>
            <a:r>
              <a:rPr lang="en-US" dirty="0"/>
              <a:t> </a:t>
            </a:r>
            <a:r>
              <a:rPr lang="en-US" dirty="0" err="1"/>
              <a:t>підозрюваний</a:t>
            </a:r>
            <a:r>
              <a:rPr lang="en-US" dirty="0"/>
              <a:t>, </a:t>
            </a:r>
            <a:r>
              <a:rPr lang="en-US" dirty="0" err="1"/>
              <a:t>обвинувачений</a:t>
            </a:r>
            <a:r>
              <a:rPr lang="en-US" dirty="0"/>
              <a:t> </a:t>
            </a:r>
            <a:r>
              <a:rPr lang="en-US" dirty="0" err="1"/>
              <a:t>перебуває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свободі</a:t>
            </a:r>
            <a:r>
              <a:rPr lang="en-US" dirty="0"/>
              <a:t>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клопотанням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-</a:t>
            </a:r>
            <a:r>
              <a:rPr lang="ru-RU" dirty="0"/>
              <a:t> </a:t>
            </a:r>
            <a:r>
              <a:rPr lang="en-US" b="1" i="1" dirty="0" err="1" smtClean="0"/>
              <a:t>невідкладно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з</a:t>
            </a:r>
            <a:r>
              <a:rPr lang="en-US" dirty="0"/>
              <a:t> </a:t>
            </a:r>
            <a:r>
              <a:rPr lang="en-US" dirty="0" err="1"/>
              <a:t>моменту</a:t>
            </a:r>
            <a:r>
              <a:rPr lang="en-US" dirty="0"/>
              <a:t> </a:t>
            </a:r>
            <a:r>
              <a:rPr lang="en-US" dirty="0" err="1"/>
              <a:t>подання</a:t>
            </a:r>
            <a:r>
              <a:rPr lang="en-US" dirty="0"/>
              <a:t> </a:t>
            </a:r>
            <a:r>
              <a:rPr lang="en-US" dirty="0" err="1" smtClean="0"/>
              <a:t>клопо</a:t>
            </a:r>
            <a:r>
              <a:rPr lang="ru-RU" dirty="0" smtClean="0"/>
              <a:t>т</a:t>
            </a:r>
            <a:r>
              <a:rPr lang="en-US" dirty="0" err="1" smtClean="0"/>
              <a:t>ання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/>
              <a:t>суду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51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Розгляд</a:t>
            </a:r>
            <a:r>
              <a:rPr lang="ru-RU" b="1" dirty="0" smtClean="0"/>
              <a:t> </a:t>
            </a:r>
            <a:r>
              <a:rPr lang="ru-RU" b="1" dirty="0" err="1" smtClean="0"/>
              <a:t>клопотань</a:t>
            </a:r>
            <a:r>
              <a:rPr lang="ru-RU" b="1" dirty="0" smtClean="0"/>
              <a:t> </a:t>
            </a:r>
            <a:r>
              <a:rPr lang="ru-RU" b="1" dirty="0" err="1" smtClean="0"/>
              <a:t>сторони</a:t>
            </a:r>
            <a:r>
              <a:rPr lang="ru-RU" b="1" dirty="0" smtClean="0"/>
              <a:t> </a:t>
            </a:r>
            <a:r>
              <a:rPr lang="ru-RU" b="1" dirty="0" err="1" smtClean="0"/>
              <a:t>обвинувачення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</a:t>
            </a:r>
            <a:r>
              <a:rPr lang="en-US" dirty="0" err="1" smtClean="0"/>
              <a:t>ро</a:t>
            </a:r>
            <a:r>
              <a:rPr lang="en-US" dirty="0" smtClean="0"/>
              <a:t> </a:t>
            </a:r>
            <a:r>
              <a:rPr lang="en-US" dirty="0" err="1"/>
              <a:t>продовження</a:t>
            </a:r>
            <a:r>
              <a:rPr lang="en-US" dirty="0"/>
              <a:t> </a:t>
            </a:r>
            <a:r>
              <a:rPr lang="en-US" dirty="0" err="1" smtClean="0"/>
              <a:t>строку</a:t>
            </a:r>
            <a:r>
              <a:rPr lang="en-US" dirty="0" smtClean="0"/>
              <a:t> </a:t>
            </a:r>
            <a:r>
              <a:rPr lang="en-US" dirty="0" err="1" smtClean="0"/>
              <a:t>запобіжного</a:t>
            </a:r>
            <a:r>
              <a:rPr lang="en-US" dirty="0" smtClean="0"/>
              <a:t> </a:t>
            </a:r>
            <a:r>
              <a:rPr lang="en-US" dirty="0" err="1"/>
              <a:t>заходу</a:t>
            </a:r>
            <a:r>
              <a:rPr lang="en-US" dirty="0"/>
              <a:t> </a:t>
            </a:r>
            <a:r>
              <a:rPr lang="en-US" dirty="0" err="1"/>
              <a:t>у</a:t>
            </a:r>
            <a:r>
              <a:rPr lang="en-US" dirty="0"/>
              <a:t> </a:t>
            </a:r>
            <a:r>
              <a:rPr lang="en-US" dirty="0" err="1"/>
              <a:t>вигляді</a:t>
            </a:r>
            <a:r>
              <a:rPr lang="en-US" dirty="0"/>
              <a:t> </a:t>
            </a:r>
            <a:r>
              <a:rPr lang="en-US" dirty="0" err="1"/>
              <a:t>тримання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/>
              <a:t>вартою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 smtClean="0"/>
              <a:t>Про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запобіжного</a:t>
            </a:r>
            <a:r>
              <a:rPr lang="ru-RU" dirty="0" smtClean="0"/>
              <a:t> заходу на </a:t>
            </a:r>
            <a:r>
              <a:rPr lang="ru-RU" dirty="0" err="1" smtClean="0"/>
              <a:t>тримання</a:t>
            </a:r>
            <a:r>
              <a:rPr lang="ru-RU" dirty="0" smtClean="0"/>
              <a:t> 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вартою</a:t>
            </a:r>
            <a:r>
              <a:rPr lang="ru-RU" dirty="0" smtClean="0"/>
              <a:t> (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одночасно</a:t>
            </a:r>
            <a:r>
              <a:rPr lang="ru-RU" dirty="0" smtClean="0"/>
              <a:t> з </a:t>
            </a:r>
            <a:r>
              <a:rPr lang="ru-RU" dirty="0" err="1" smtClean="0"/>
              <a:t>клопотанням</a:t>
            </a:r>
            <a:r>
              <a:rPr lang="ru-RU" dirty="0" smtClean="0"/>
              <a:t> про </a:t>
            </a:r>
            <a:r>
              <a:rPr lang="ru-RU" dirty="0" err="1"/>
              <a:t>дозвіл</a:t>
            </a:r>
            <a:r>
              <a:rPr lang="ru-RU" dirty="0"/>
              <a:t> на </a:t>
            </a:r>
            <a:r>
              <a:rPr lang="ru-RU" dirty="0" err="1" smtClean="0"/>
              <a:t>затримання</a:t>
            </a:r>
            <a:r>
              <a:rPr lang="ru-RU" dirty="0" smtClean="0"/>
              <a:t>)</a:t>
            </a:r>
          </a:p>
          <a:p>
            <a:r>
              <a:rPr lang="ru-RU" dirty="0"/>
              <a:t>П</a:t>
            </a:r>
            <a:r>
              <a:rPr lang="en-US" dirty="0" err="1" smtClean="0"/>
              <a:t>ро</a:t>
            </a:r>
            <a:r>
              <a:rPr lang="en-US" dirty="0" smtClean="0"/>
              <a:t> </a:t>
            </a:r>
            <a:r>
              <a:rPr lang="en-US" dirty="0" err="1"/>
              <a:t>продовження</a:t>
            </a:r>
            <a:r>
              <a:rPr lang="en-US" dirty="0"/>
              <a:t> </a:t>
            </a:r>
            <a:r>
              <a:rPr lang="ru-RU" dirty="0" smtClean="0"/>
              <a:t>строку </a:t>
            </a:r>
            <a:r>
              <a:rPr lang="en-US" dirty="0" err="1" smtClean="0"/>
              <a:t>тримання</a:t>
            </a:r>
            <a:r>
              <a:rPr lang="en-US" dirty="0" smtClean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/>
              <a:t>вартою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клопотання</a:t>
            </a:r>
            <a:r>
              <a:rPr lang="en-US" dirty="0"/>
              <a:t> </a:t>
            </a:r>
            <a:r>
              <a:rPr lang="en-US" dirty="0" err="1" smtClean="0"/>
              <a:t>про</a:t>
            </a:r>
            <a:r>
              <a:rPr lang="en-US" dirty="0" smtClean="0"/>
              <a:t> </a:t>
            </a:r>
            <a:r>
              <a:rPr lang="en-US" dirty="0" err="1"/>
              <a:t>зміну</a:t>
            </a:r>
            <a:r>
              <a:rPr lang="en-US" dirty="0"/>
              <a:t> </a:t>
            </a:r>
            <a:r>
              <a:rPr lang="en-US" dirty="0" err="1"/>
              <a:t>запобіжного</a:t>
            </a:r>
            <a:r>
              <a:rPr lang="en-US" dirty="0"/>
              <a:t> </a:t>
            </a:r>
            <a:r>
              <a:rPr lang="en-US" dirty="0" err="1"/>
              <a:t>заходу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можуть</a:t>
            </a:r>
            <a:r>
              <a:rPr lang="en-US" dirty="0"/>
              <a:t> </a:t>
            </a:r>
            <a:r>
              <a:rPr lang="en-US" dirty="0" err="1"/>
              <a:t>розглядатися</a:t>
            </a:r>
            <a:r>
              <a:rPr lang="en-US" dirty="0"/>
              <a:t> </a:t>
            </a:r>
            <a:r>
              <a:rPr lang="en-US" dirty="0" err="1"/>
              <a:t>слідчим</a:t>
            </a:r>
            <a:r>
              <a:rPr lang="en-US" dirty="0"/>
              <a:t> </a:t>
            </a:r>
            <a:r>
              <a:rPr lang="en-US" dirty="0" err="1"/>
              <a:t>суддею</a:t>
            </a:r>
            <a:r>
              <a:rPr lang="en-US" dirty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/>
              <a:t>одному</a:t>
            </a:r>
            <a:r>
              <a:rPr lang="en-US" dirty="0"/>
              <a:t> </a:t>
            </a:r>
            <a:r>
              <a:rPr lang="en-US" dirty="0" err="1" smtClean="0"/>
              <a:t>провадженні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62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Розгляд</a:t>
            </a:r>
            <a:r>
              <a:rPr lang="ru-RU" b="1" dirty="0" smtClean="0"/>
              <a:t> </a:t>
            </a:r>
            <a:r>
              <a:rPr lang="ru-RU" b="1" dirty="0" err="1" smtClean="0"/>
              <a:t>клопотань</a:t>
            </a:r>
            <a:r>
              <a:rPr lang="ru-RU" b="1" dirty="0" smtClean="0"/>
              <a:t> </a:t>
            </a:r>
            <a:r>
              <a:rPr lang="ru-RU" b="1" dirty="0" err="1" smtClean="0"/>
              <a:t>сторони</a:t>
            </a:r>
            <a:r>
              <a:rPr lang="ru-RU" b="1" dirty="0" smtClean="0"/>
              <a:t> </a:t>
            </a:r>
            <a:r>
              <a:rPr lang="ru-RU" b="1" dirty="0" err="1" smtClean="0"/>
              <a:t>захисту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запобіжного</a:t>
            </a:r>
            <a:r>
              <a:rPr lang="ru-RU" dirty="0" smtClean="0"/>
              <a:t> заходу 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скасування</a:t>
            </a:r>
            <a:r>
              <a:rPr lang="ru-RU" dirty="0" smtClean="0"/>
              <a:t> </a:t>
            </a:r>
            <a:r>
              <a:rPr lang="ru-RU" dirty="0" err="1" smtClean="0"/>
              <a:t>запобіжного</a:t>
            </a:r>
            <a:r>
              <a:rPr lang="ru-RU" dirty="0" smtClean="0"/>
              <a:t> заходу </a:t>
            </a:r>
            <a:r>
              <a:rPr lang="en-US" dirty="0" err="1" smtClean="0"/>
              <a:t>у</a:t>
            </a:r>
            <a:r>
              <a:rPr lang="en-US" dirty="0" smtClean="0"/>
              <a:t> </a:t>
            </a:r>
            <a:r>
              <a:rPr lang="en-US" dirty="0" err="1"/>
              <a:t>вигляді</a:t>
            </a:r>
            <a:r>
              <a:rPr lang="en-US" dirty="0"/>
              <a:t> </a:t>
            </a:r>
            <a:r>
              <a:rPr lang="en-US" dirty="0" err="1"/>
              <a:t>тримання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/>
              <a:t>вартою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П</a:t>
            </a:r>
            <a:r>
              <a:rPr lang="ru-RU" dirty="0" err="1" smtClean="0"/>
              <a:t>ротягом</a:t>
            </a:r>
            <a:r>
              <a:rPr lang="ru-RU" dirty="0" smtClean="0"/>
              <a:t> 3-х </a:t>
            </a:r>
            <a:r>
              <a:rPr lang="ru-RU" dirty="0" err="1" smtClean="0"/>
              <a:t>днів</a:t>
            </a:r>
            <a:r>
              <a:rPr lang="ru-RU" dirty="0" smtClean="0"/>
              <a:t> з дня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слідчим</a:t>
            </a:r>
            <a:r>
              <a:rPr lang="ru-RU" dirty="0" smtClean="0"/>
              <a:t> </a:t>
            </a:r>
            <a:r>
              <a:rPr lang="ru-RU" dirty="0" err="1" smtClean="0"/>
              <a:t>суддею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Відмова</a:t>
            </a:r>
            <a:r>
              <a:rPr lang="ru-RU" dirty="0" smtClean="0"/>
              <a:t> з </a:t>
            </a:r>
            <a:r>
              <a:rPr lang="ru-RU" dirty="0" err="1" smtClean="0"/>
              <a:t>підстав</a:t>
            </a:r>
            <a:r>
              <a:rPr lang="ru-RU" dirty="0" smtClean="0"/>
              <a:t> </a:t>
            </a:r>
            <a:r>
              <a:rPr lang="ru-RU" dirty="0" err="1" smtClean="0"/>
              <a:t>неодноразовості</a:t>
            </a:r>
            <a:r>
              <a:rPr lang="ru-RU" dirty="0" smtClean="0"/>
              <a:t> </a:t>
            </a:r>
            <a:r>
              <a:rPr lang="ru-RU" dirty="0" err="1" smtClean="0"/>
              <a:t>звернення</a:t>
            </a:r>
            <a:r>
              <a:rPr lang="ru-RU" dirty="0" smtClean="0"/>
              <a:t>  – </a:t>
            </a:r>
            <a:r>
              <a:rPr lang="ru-RU" dirty="0" err="1" smtClean="0"/>
              <a:t>порушення</a:t>
            </a:r>
            <a:r>
              <a:rPr lang="ru-RU" dirty="0" smtClean="0"/>
              <a:t> п.4 ст.5 ЄКПЛ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65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Зміна</a:t>
            </a:r>
            <a:r>
              <a:rPr lang="ru-RU" b="1" dirty="0" smtClean="0"/>
              <a:t> </a:t>
            </a:r>
            <a:r>
              <a:rPr lang="ru-RU" b="1" dirty="0" err="1" smtClean="0"/>
              <a:t>запобіжного</a:t>
            </a:r>
            <a:r>
              <a:rPr lang="ru-RU" b="1" dirty="0" smtClean="0"/>
              <a:t> заходу </a:t>
            </a:r>
            <a:br>
              <a:rPr lang="ru-RU" b="1" dirty="0" smtClean="0"/>
            </a:br>
            <a:r>
              <a:rPr lang="ru-RU" b="1" dirty="0" smtClean="0"/>
              <a:t>на </a:t>
            </a:r>
            <a:r>
              <a:rPr lang="ru-RU" b="1" dirty="0" err="1" smtClean="0"/>
              <a:t>більш</a:t>
            </a:r>
            <a:r>
              <a:rPr lang="ru-RU" b="1" dirty="0" smtClean="0"/>
              <a:t> </a:t>
            </a:r>
            <a:r>
              <a:rPr lang="ru-RU" b="1" dirty="0" err="1" smtClean="0"/>
              <a:t>суворий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600" dirty="0" err="1" smtClean="0"/>
              <a:t>якщо</a:t>
            </a:r>
            <a:r>
              <a:rPr lang="ru-RU" sz="3600" dirty="0" smtClean="0"/>
              <a:t> </a:t>
            </a:r>
            <a:r>
              <a:rPr lang="ru-RU" sz="3600" dirty="0" err="1"/>
              <a:t>є</a:t>
            </a:r>
            <a:r>
              <a:rPr lang="ru-RU" sz="3600" dirty="0"/>
              <a:t> </a:t>
            </a:r>
            <a:r>
              <a:rPr lang="ru-RU" sz="3600" dirty="0" err="1"/>
              <a:t>підстави</a:t>
            </a:r>
            <a:r>
              <a:rPr lang="ru-RU" sz="3600" dirty="0"/>
              <a:t> </a:t>
            </a:r>
            <a:r>
              <a:rPr lang="ru-RU" sz="3600" dirty="0" err="1"/>
              <a:t>вважати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 smtClean="0"/>
              <a:t>раніше</a:t>
            </a:r>
            <a:r>
              <a:rPr lang="ru-RU" sz="3600" dirty="0" smtClean="0"/>
              <a:t> </a:t>
            </a:r>
            <a:r>
              <a:rPr lang="ru-RU" sz="3600" dirty="0" err="1" smtClean="0"/>
              <a:t>обраний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запобіжний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захід</a:t>
            </a:r>
            <a:r>
              <a:rPr lang="ru-RU" sz="3600" dirty="0" smtClean="0"/>
              <a:t> не </a:t>
            </a:r>
            <a:r>
              <a:rPr lang="ru-RU" sz="3600" dirty="0" err="1"/>
              <a:t>спроможний</a:t>
            </a:r>
            <a:r>
              <a:rPr lang="ru-RU" sz="3600" dirty="0"/>
              <a:t> </a:t>
            </a:r>
            <a:r>
              <a:rPr lang="ru-RU" sz="3600" dirty="0" err="1"/>
              <a:t>забезпечити</a:t>
            </a:r>
            <a:r>
              <a:rPr lang="ru-RU" sz="3600" dirty="0"/>
              <a:t> </a:t>
            </a:r>
            <a:r>
              <a:rPr lang="ru-RU" sz="3600" dirty="0" err="1"/>
              <a:t>належної</a:t>
            </a:r>
            <a:r>
              <a:rPr lang="ru-RU" sz="3600" dirty="0"/>
              <a:t> </a:t>
            </a:r>
            <a:r>
              <a:rPr lang="ru-RU" sz="3600" dirty="0" err="1"/>
              <a:t>процесуальної</a:t>
            </a:r>
            <a:r>
              <a:rPr lang="ru-RU" sz="3600" dirty="0"/>
              <a:t> </a:t>
            </a:r>
            <a:r>
              <a:rPr lang="ru-RU" sz="3600" dirty="0" err="1"/>
              <a:t>поведінки</a:t>
            </a:r>
            <a:r>
              <a:rPr lang="ru-RU" sz="3600" dirty="0"/>
              <a:t> </a:t>
            </a:r>
            <a:r>
              <a:rPr lang="ru-RU" sz="3600" dirty="0" err="1"/>
              <a:t>обвинуваченого</a:t>
            </a:r>
            <a:r>
              <a:rPr lang="ru-RU" sz="3600" dirty="0"/>
              <a:t> </a:t>
            </a:r>
            <a:r>
              <a:rPr lang="ru-RU" sz="3600" dirty="0" smtClean="0"/>
              <a:t>(</a:t>
            </a:r>
            <a:r>
              <a:rPr lang="ru-RU" sz="3600" dirty="0" err="1" smtClean="0"/>
              <a:t>він</a:t>
            </a:r>
            <a:r>
              <a:rPr lang="ru-RU" sz="3600" dirty="0" smtClean="0"/>
              <a:t> не </a:t>
            </a:r>
            <a:r>
              <a:rPr lang="ru-RU" sz="3600" dirty="0" err="1"/>
              <a:t>з'являється</a:t>
            </a:r>
            <a:r>
              <a:rPr lang="ru-RU" sz="3600" dirty="0"/>
              <a:t> до суду, </a:t>
            </a:r>
            <a:r>
              <a:rPr lang="ru-RU" sz="3600" dirty="0" err="1"/>
              <a:t>вчиняє</a:t>
            </a:r>
            <a:r>
              <a:rPr lang="ru-RU" sz="3600" dirty="0"/>
              <a:t> </a:t>
            </a:r>
            <a:r>
              <a:rPr lang="ru-RU" sz="3600" dirty="0" err="1"/>
              <a:t>дії</a:t>
            </a:r>
            <a:r>
              <a:rPr lang="ru-RU" sz="3600" dirty="0"/>
              <a:t> з </a:t>
            </a:r>
            <a:r>
              <a:rPr lang="ru-RU" sz="3600" dirty="0" err="1"/>
              <a:t>фальсифікації</a:t>
            </a:r>
            <a:r>
              <a:rPr lang="ru-RU" sz="3600" dirty="0"/>
              <a:t> </a:t>
            </a:r>
            <a:r>
              <a:rPr lang="ru-RU" sz="3600" dirty="0" err="1"/>
              <a:t>доказів</a:t>
            </a:r>
            <a:r>
              <a:rPr lang="ru-RU" sz="3600" dirty="0"/>
              <a:t> </a:t>
            </a:r>
            <a:r>
              <a:rPr lang="ru-RU" sz="3600" dirty="0" err="1" smtClean="0"/>
              <a:t>тощо</a:t>
            </a:r>
            <a:r>
              <a:rPr lang="ru-RU" sz="3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6535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Зміна</a:t>
            </a:r>
            <a:r>
              <a:rPr lang="ru-RU" b="1" dirty="0"/>
              <a:t> </a:t>
            </a:r>
            <a:r>
              <a:rPr lang="ru-RU" b="1" dirty="0" err="1"/>
              <a:t>запобіжного</a:t>
            </a:r>
            <a:r>
              <a:rPr lang="ru-RU" b="1" dirty="0"/>
              <a:t> заходу </a:t>
            </a:r>
            <a:br>
              <a:rPr lang="ru-RU" b="1" dirty="0"/>
            </a:br>
            <a:r>
              <a:rPr lang="ru-RU" b="1" dirty="0" smtClean="0"/>
              <a:t>на </a:t>
            </a:r>
            <a:r>
              <a:rPr lang="ru-RU" b="1" dirty="0" err="1" smtClean="0"/>
              <a:t>менш</a:t>
            </a:r>
            <a:r>
              <a:rPr lang="ru-RU" b="1" dirty="0" smtClean="0"/>
              <a:t> </a:t>
            </a:r>
            <a:r>
              <a:rPr lang="ru-RU" b="1" dirty="0" err="1" smtClean="0"/>
              <a:t>суворий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/>
              <a:t>зміни</a:t>
            </a:r>
            <a:r>
              <a:rPr lang="ru-RU" dirty="0"/>
              <a:t> обстановки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погіршення</a:t>
            </a:r>
            <a:r>
              <a:rPr lang="ru-RU" dirty="0"/>
              <a:t> стану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обвинуваченого</a:t>
            </a:r>
            <a:r>
              <a:rPr lang="ru-RU" dirty="0"/>
              <a:t>, тяжка хвороба члена </a:t>
            </a:r>
            <a:r>
              <a:rPr lang="ru-RU" dirty="0" err="1"/>
              <a:t>сім'ї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прокурором </a:t>
            </a:r>
            <a:r>
              <a:rPr lang="ru-RU" dirty="0" err="1"/>
              <a:t>обвинувачення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належну</a:t>
            </a:r>
            <a:r>
              <a:rPr lang="ru-RU" dirty="0"/>
              <a:t> </a:t>
            </a:r>
            <a:r>
              <a:rPr lang="ru-RU" dirty="0" err="1"/>
              <a:t>процесуальну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обвинуваченого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і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м'який</a:t>
            </a:r>
            <a:r>
              <a:rPr lang="ru-RU" dirty="0"/>
              <a:t> </a:t>
            </a:r>
            <a:r>
              <a:rPr lang="ru-RU" dirty="0" err="1"/>
              <a:t>запобіжний</a:t>
            </a:r>
            <a:r>
              <a:rPr lang="ru-RU" dirty="0"/>
              <a:t> </a:t>
            </a:r>
            <a:r>
              <a:rPr lang="ru-RU" dirty="0" err="1" smtClean="0"/>
              <a:t>захі</a:t>
            </a:r>
            <a:r>
              <a:rPr lang="ru-RU" dirty="0" err="1"/>
              <a:t>д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237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Скасування</a:t>
            </a:r>
            <a:r>
              <a:rPr lang="ru-RU" b="1" dirty="0" smtClean="0"/>
              <a:t> </a:t>
            </a:r>
            <a:r>
              <a:rPr lang="ru-RU" b="1" dirty="0" err="1" smtClean="0"/>
              <a:t>запобіжного</a:t>
            </a:r>
            <a:r>
              <a:rPr lang="ru-RU" b="1" dirty="0" smtClean="0"/>
              <a:t> заходу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ухвалення</a:t>
            </a:r>
            <a:r>
              <a:rPr lang="ru-RU" dirty="0" smtClean="0"/>
              <a:t> </a:t>
            </a:r>
            <a:r>
              <a:rPr lang="ru-RU" dirty="0" err="1"/>
              <a:t>виправдувального</a:t>
            </a:r>
            <a:r>
              <a:rPr lang="ru-RU" dirty="0"/>
              <a:t> </a:t>
            </a:r>
            <a:r>
              <a:rPr lang="ru-RU" dirty="0" err="1"/>
              <a:t>вироку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 smtClean="0"/>
              <a:t>провадження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сплинув</a:t>
            </a:r>
            <a:r>
              <a:rPr lang="ru-RU" dirty="0" smtClean="0"/>
              <a:t> </a:t>
            </a:r>
            <a:r>
              <a:rPr lang="ru-RU" dirty="0"/>
              <a:t>строк </a:t>
            </a:r>
            <a:r>
              <a:rPr lang="ru-RU" dirty="0" err="1"/>
              <a:t>тримання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вартою</a:t>
            </a:r>
            <a:r>
              <a:rPr lang="ru-RU" dirty="0"/>
              <a:t>, </a:t>
            </a:r>
            <a:r>
              <a:rPr lang="ru-RU" dirty="0" err="1" smtClean="0"/>
              <a:t>визначений</a:t>
            </a:r>
            <a:r>
              <a:rPr lang="ru-RU" dirty="0" smtClean="0"/>
              <a:t> </a:t>
            </a:r>
            <a:r>
              <a:rPr lang="ru-RU" dirty="0" err="1"/>
              <a:t>ухвалою</a:t>
            </a:r>
            <a:r>
              <a:rPr lang="ru-RU" dirty="0"/>
              <a:t> </a:t>
            </a:r>
            <a:r>
              <a:rPr lang="ru-RU" dirty="0" smtClean="0"/>
              <a:t>суду ( </a:t>
            </a:r>
            <a:r>
              <a:rPr lang="ru-RU" dirty="0" err="1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/>
              <a:t>строк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 smtClean="0"/>
              <a:t>продовжено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200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Залишення</a:t>
            </a:r>
            <a:r>
              <a:rPr lang="ru-RU" b="1" dirty="0" smtClean="0"/>
              <a:t> без </a:t>
            </a:r>
            <a:r>
              <a:rPr lang="ru-RU" b="1" dirty="0" err="1" smtClean="0"/>
              <a:t>розгляду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клопотання</a:t>
            </a:r>
            <a:r>
              <a:rPr lang="en-US" dirty="0"/>
              <a:t> </a:t>
            </a:r>
            <a:r>
              <a:rPr lang="en-US" dirty="0" err="1"/>
              <a:t>подано</a:t>
            </a:r>
            <a:r>
              <a:rPr lang="en-US" dirty="0"/>
              <a:t> </a:t>
            </a:r>
            <a:r>
              <a:rPr lang="en-US" dirty="0" err="1"/>
              <a:t>раніше</a:t>
            </a:r>
            <a:r>
              <a:rPr lang="en-US" dirty="0"/>
              <a:t> </a:t>
            </a:r>
            <a:r>
              <a:rPr lang="en-US" dirty="0" err="1"/>
              <a:t>ніж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тридцять</a:t>
            </a:r>
            <a:r>
              <a:rPr lang="en-US" dirty="0"/>
              <a:t> </a:t>
            </a:r>
            <a:r>
              <a:rPr lang="en-US" dirty="0" err="1"/>
              <a:t>днів</a:t>
            </a:r>
            <a:r>
              <a:rPr lang="en-US" dirty="0"/>
              <a:t> </a:t>
            </a:r>
            <a:r>
              <a:rPr lang="en-US" dirty="0" err="1"/>
              <a:t>із</a:t>
            </a:r>
            <a:r>
              <a:rPr lang="en-US" dirty="0"/>
              <a:t> </a:t>
            </a:r>
            <a:r>
              <a:rPr lang="en-US" dirty="0" err="1"/>
              <a:t>дня</a:t>
            </a:r>
            <a:r>
              <a:rPr lang="en-US" dirty="0"/>
              <a:t> </a:t>
            </a:r>
            <a:r>
              <a:rPr lang="en-US" dirty="0" err="1"/>
              <a:t>постановлення</a:t>
            </a:r>
            <a:r>
              <a:rPr lang="en-US" dirty="0"/>
              <a:t> </a:t>
            </a:r>
            <a:r>
              <a:rPr lang="en-US" dirty="0" err="1"/>
              <a:t>попередньої</a:t>
            </a:r>
            <a:r>
              <a:rPr lang="en-US" dirty="0"/>
              <a:t> </a:t>
            </a:r>
            <a:r>
              <a:rPr lang="en-US" dirty="0" err="1"/>
              <a:t>ухвали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застосування</a:t>
            </a:r>
            <a:r>
              <a:rPr lang="en-US" dirty="0"/>
              <a:t>, </a:t>
            </a:r>
            <a:r>
              <a:rPr lang="en-US" dirty="0" err="1"/>
              <a:t>зміну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відмову</a:t>
            </a:r>
            <a:r>
              <a:rPr lang="en-US" dirty="0"/>
              <a:t> </a:t>
            </a:r>
            <a:r>
              <a:rPr lang="en-US" dirty="0" err="1"/>
              <a:t>у</a:t>
            </a:r>
            <a:r>
              <a:rPr lang="en-US" dirty="0"/>
              <a:t> </a:t>
            </a:r>
            <a:r>
              <a:rPr lang="en-US" dirty="0" err="1"/>
              <a:t>зміні</a:t>
            </a:r>
            <a:r>
              <a:rPr lang="en-US" dirty="0"/>
              <a:t> </a:t>
            </a:r>
            <a:r>
              <a:rPr lang="en-US" dirty="0" err="1"/>
              <a:t>запобіжного</a:t>
            </a:r>
            <a:r>
              <a:rPr lang="en-US" dirty="0"/>
              <a:t> </a:t>
            </a:r>
            <a:r>
              <a:rPr lang="en-US" dirty="0" err="1" smtClean="0"/>
              <a:t>заходу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b="1" i="1" dirty="0" smtClean="0"/>
              <a:t>ВИНЯТОК</a:t>
            </a:r>
            <a:r>
              <a:rPr lang="ru-RU" dirty="0" smtClean="0"/>
              <a:t> –у </a:t>
            </a:r>
            <a:r>
              <a:rPr lang="ru-RU" dirty="0" err="1" smtClean="0"/>
              <a:t>клопотання</a:t>
            </a:r>
            <a:r>
              <a:rPr lang="ru-RU" dirty="0" smtClean="0"/>
              <a:t> </a:t>
            </a:r>
            <a:r>
              <a:rPr lang="en-US" dirty="0" err="1" smtClean="0"/>
              <a:t>викладено</a:t>
            </a:r>
            <a:r>
              <a:rPr lang="en-US" dirty="0" smtClean="0"/>
              <a:t> </a:t>
            </a:r>
            <a:r>
              <a:rPr lang="en-US" dirty="0" err="1"/>
              <a:t>нові</a:t>
            </a:r>
            <a:r>
              <a:rPr lang="en-US" dirty="0"/>
              <a:t> </a:t>
            </a:r>
            <a:r>
              <a:rPr lang="en-US" dirty="0" err="1"/>
              <a:t>обставини</a:t>
            </a:r>
            <a:r>
              <a:rPr lang="en-US" dirty="0"/>
              <a:t>, </a:t>
            </a:r>
            <a:r>
              <a:rPr lang="en-US" dirty="0" err="1"/>
              <a:t>які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розглядалися</a:t>
            </a:r>
            <a:r>
              <a:rPr lang="en-US" dirty="0"/>
              <a:t> </a:t>
            </a:r>
            <a:r>
              <a:rPr lang="en-US" dirty="0" err="1"/>
              <a:t>слідчим</a:t>
            </a:r>
            <a:r>
              <a:rPr lang="en-US" dirty="0"/>
              <a:t> </a:t>
            </a:r>
            <a:r>
              <a:rPr lang="en-US" dirty="0" err="1"/>
              <a:t>суддею</a:t>
            </a:r>
            <a:r>
              <a:rPr lang="en-US" dirty="0"/>
              <a:t>, </a:t>
            </a:r>
            <a:r>
              <a:rPr lang="en-US" dirty="0" err="1"/>
              <a:t>судом</a:t>
            </a:r>
            <a:r>
              <a:rPr lang="en-US" dirty="0"/>
              <a:t>,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101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838200" y="392152"/>
            <a:ext cx="8077200" cy="67464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Дотримання </a:t>
            </a:r>
            <a:r>
              <a:rPr lang="uk-UA" b="1" dirty="0"/>
              <a:t>розумних строків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err="1" smtClean="0"/>
              <a:t>сукупний</a:t>
            </a:r>
            <a:r>
              <a:rPr lang="ru-RU" i="1" dirty="0" smtClean="0"/>
              <a:t> </a:t>
            </a:r>
            <a:r>
              <a:rPr lang="ru-RU" i="1" dirty="0"/>
              <a:t>строк </a:t>
            </a:r>
            <a:r>
              <a:rPr lang="ru-RU" i="1" dirty="0" err="1" smtClean="0"/>
              <a:t>тримання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вартою</a:t>
            </a:r>
            <a:r>
              <a:rPr lang="ru-RU" i="1" dirty="0" smtClean="0"/>
              <a:t> </a:t>
            </a:r>
          </a:p>
          <a:p>
            <a:pPr marL="0" indent="0" algn="ctr">
              <a:buNone/>
            </a:pPr>
            <a:r>
              <a:rPr lang="ru-RU" i="1" dirty="0" smtClean="0"/>
              <a:t>не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 smtClean="0"/>
              <a:t>перевищувати</a:t>
            </a:r>
            <a:r>
              <a:rPr lang="ru-RU" i="1" dirty="0" smtClean="0"/>
              <a:t>:</a:t>
            </a:r>
          </a:p>
          <a:p>
            <a:r>
              <a:rPr lang="en-US" b="1" dirty="0" smtClean="0"/>
              <a:t>1</a:t>
            </a:r>
            <a:r>
              <a:rPr lang="en-US" b="1" u="sng" dirty="0"/>
              <a:t>) </a:t>
            </a:r>
            <a:r>
              <a:rPr lang="en-US" b="1" u="sng" dirty="0" err="1"/>
              <a:t>шести</a:t>
            </a:r>
            <a:r>
              <a:rPr lang="en-US" b="1" u="sng" dirty="0"/>
              <a:t> </a:t>
            </a:r>
            <a:r>
              <a:rPr lang="en-US" b="1" u="sng" dirty="0" err="1"/>
              <a:t>місяців</a:t>
            </a:r>
            <a:r>
              <a:rPr lang="en-US" b="1" dirty="0"/>
              <a:t> - </a:t>
            </a:r>
            <a:r>
              <a:rPr lang="en-US" dirty="0" err="1"/>
              <a:t>у</a:t>
            </a:r>
            <a:r>
              <a:rPr lang="en-US" dirty="0"/>
              <a:t> </a:t>
            </a:r>
            <a:r>
              <a:rPr lang="en-US" dirty="0" err="1"/>
              <a:t>кримінальному</a:t>
            </a:r>
            <a:r>
              <a:rPr lang="en-US" dirty="0"/>
              <a:t> </a:t>
            </a:r>
            <a:r>
              <a:rPr lang="en-US" dirty="0" err="1"/>
              <a:t>провадженні</a:t>
            </a:r>
            <a:r>
              <a:rPr lang="en-US" dirty="0"/>
              <a:t> </a:t>
            </a:r>
            <a:r>
              <a:rPr lang="en-US" dirty="0" err="1"/>
              <a:t>щодо</a:t>
            </a:r>
            <a:r>
              <a:rPr lang="en-US" dirty="0"/>
              <a:t> </a:t>
            </a:r>
            <a:r>
              <a:rPr lang="en-US" dirty="0" err="1"/>
              <a:t>злочинів</a:t>
            </a:r>
            <a:r>
              <a:rPr lang="en-US" dirty="0"/>
              <a:t> </a:t>
            </a:r>
            <a:r>
              <a:rPr lang="en-US" dirty="0" err="1"/>
              <a:t>невеликої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середньої</a:t>
            </a:r>
            <a:r>
              <a:rPr lang="en-US" dirty="0"/>
              <a:t> </a:t>
            </a:r>
            <a:r>
              <a:rPr lang="en-US" dirty="0" err="1"/>
              <a:t>тяжкості</a:t>
            </a:r>
            <a:r>
              <a:rPr lang="en-US" dirty="0"/>
              <a:t>; </a:t>
            </a:r>
            <a:endParaRPr lang="ru-RU" dirty="0"/>
          </a:p>
          <a:p>
            <a:r>
              <a:rPr lang="en-US" b="1" dirty="0"/>
              <a:t>2) </a:t>
            </a:r>
            <a:r>
              <a:rPr lang="en-US" b="1" u="sng" dirty="0" err="1"/>
              <a:t>дванадцяти</a:t>
            </a:r>
            <a:r>
              <a:rPr lang="en-US" b="1" u="sng" dirty="0"/>
              <a:t> </a:t>
            </a:r>
            <a:r>
              <a:rPr lang="en-US" b="1" u="sng" dirty="0" err="1"/>
              <a:t>місяців</a:t>
            </a:r>
            <a:r>
              <a:rPr lang="en-US" b="1" u="sng" dirty="0"/>
              <a:t> </a:t>
            </a:r>
            <a:r>
              <a:rPr lang="en-US" b="1" dirty="0"/>
              <a:t>- </a:t>
            </a:r>
            <a:r>
              <a:rPr lang="en-US" dirty="0" err="1"/>
              <a:t>у</a:t>
            </a:r>
            <a:r>
              <a:rPr lang="en-US" dirty="0"/>
              <a:t> </a:t>
            </a:r>
            <a:r>
              <a:rPr lang="en-US" dirty="0" err="1"/>
              <a:t>кримінальному</a:t>
            </a:r>
            <a:r>
              <a:rPr lang="en-US" dirty="0"/>
              <a:t> </a:t>
            </a:r>
            <a:r>
              <a:rPr lang="en-US" dirty="0" err="1"/>
              <a:t>провадженні</a:t>
            </a:r>
            <a:r>
              <a:rPr lang="en-US" dirty="0"/>
              <a:t> </a:t>
            </a:r>
            <a:r>
              <a:rPr lang="en-US" dirty="0" err="1"/>
              <a:t>щодо</a:t>
            </a:r>
            <a:r>
              <a:rPr lang="en-US" dirty="0"/>
              <a:t> </a:t>
            </a:r>
            <a:r>
              <a:rPr lang="en-US" dirty="0" err="1"/>
              <a:t>тяжких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особливо</a:t>
            </a:r>
            <a:r>
              <a:rPr lang="en-US" dirty="0"/>
              <a:t> </a:t>
            </a:r>
            <a:r>
              <a:rPr lang="en-US" dirty="0" err="1"/>
              <a:t>тяжких</a:t>
            </a:r>
            <a:r>
              <a:rPr lang="en-US" dirty="0"/>
              <a:t> </a:t>
            </a:r>
            <a:r>
              <a:rPr lang="en-US" dirty="0" err="1"/>
              <a:t>злочинів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0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Розгляд </a:t>
            </a:r>
            <a:r>
              <a:rPr lang="ru-RU" b="1" dirty="0" err="1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клопотань</a:t>
            </a:r>
            <a:r>
              <a:rPr lang="ru-RU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про </a:t>
            </a:r>
            <a:r>
              <a:rPr lang="ru-RU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продовження</a:t>
            </a:r>
            <a:r>
              <a:rPr lang="ru-RU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запобіжного</a:t>
            </a:r>
            <a:r>
              <a:rPr lang="ru-RU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заходу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досудовому</a:t>
            </a:r>
            <a:r>
              <a:rPr lang="ru-RU" dirty="0" smtClean="0"/>
              <a:t> </a:t>
            </a:r>
            <a:r>
              <a:rPr lang="ru-RU" dirty="0" err="1" smtClean="0"/>
              <a:t>розслідуванні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 err="1" smtClean="0"/>
              <a:t>підготовчому</a:t>
            </a:r>
            <a:r>
              <a:rPr lang="ru-RU" dirty="0" smtClean="0"/>
              <a:t> судовому </a:t>
            </a:r>
            <a:r>
              <a:rPr lang="ru-RU" dirty="0" err="1" smtClean="0"/>
              <a:t>засіданні</a:t>
            </a:r>
            <a:endParaRPr lang="ru-RU" dirty="0"/>
          </a:p>
          <a:p>
            <a:r>
              <a:rPr lang="ru-RU" dirty="0" err="1" smtClean="0"/>
              <a:t>Під</a:t>
            </a:r>
            <a:r>
              <a:rPr lang="ru-RU" dirty="0" smtClean="0"/>
              <a:t> час судового </a:t>
            </a:r>
            <a:r>
              <a:rPr lang="ru-RU" dirty="0" err="1" smtClean="0"/>
              <a:t>розгляду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28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клопотанням</a:t>
            </a:r>
            <a:r>
              <a:rPr lang="en-US" dirty="0"/>
              <a:t> </a:t>
            </a:r>
            <a:r>
              <a:rPr lang="en-US" dirty="0" err="1"/>
              <a:t>учасників</a:t>
            </a:r>
            <a:r>
              <a:rPr lang="en-US" dirty="0"/>
              <a:t> </a:t>
            </a:r>
            <a:r>
              <a:rPr lang="en-US" dirty="0" err="1"/>
              <a:t>судового</a:t>
            </a:r>
            <a:r>
              <a:rPr lang="en-US" dirty="0"/>
              <a:t> </a:t>
            </a:r>
            <a:r>
              <a:rPr lang="en-US" dirty="0" err="1"/>
              <a:t>провадження</a:t>
            </a:r>
            <a:r>
              <a:rPr lang="en-US" dirty="0"/>
              <a:t> </a:t>
            </a:r>
            <a:r>
              <a:rPr lang="en-US" b="1" dirty="0" err="1"/>
              <a:t>має</a:t>
            </a:r>
            <a:r>
              <a:rPr lang="en-US" b="1" dirty="0"/>
              <a:t> </a:t>
            </a:r>
            <a:r>
              <a:rPr lang="en-US" b="1" dirty="0" err="1"/>
              <a:t>право</a:t>
            </a:r>
            <a:r>
              <a:rPr lang="en-US" dirty="0"/>
              <a:t> </a:t>
            </a:r>
            <a:r>
              <a:rPr lang="en-US" dirty="0" err="1"/>
              <a:t>обрати</a:t>
            </a:r>
            <a:r>
              <a:rPr lang="en-US" dirty="0"/>
              <a:t>, </a:t>
            </a:r>
            <a:r>
              <a:rPr lang="en-US" b="1" dirty="0" err="1"/>
              <a:t>змінити</a:t>
            </a:r>
            <a:r>
              <a:rPr lang="en-US" dirty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b="1" dirty="0" err="1"/>
              <a:t>скасувати</a:t>
            </a:r>
            <a:r>
              <a:rPr lang="en-US" dirty="0"/>
              <a:t> </a:t>
            </a:r>
            <a:r>
              <a:rPr lang="en-US" dirty="0" err="1"/>
              <a:t>запобіжний</a:t>
            </a:r>
            <a:r>
              <a:rPr lang="en-US" dirty="0"/>
              <a:t> </a:t>
            </a:r>
            <a:r>
              <a:rPr lang="en-US" dirty="0" err="1"/>
              <a:t>захід</a:t>
            </a:r>
            <a:r>
              <a:rPr lang="en-US" dirty="0"/>
              <a:t>, </a:t>
            </a:r>
            <a:r>
              <a:rPr lang="en-US" dirty="0" err="1"/>
              <a:t>обраний</a:t>
            </a:r>
            <a:r>
              <a:rPr lang="en-US" dirty="0"/>
              <a:t> </a:t>
            </a:r>
            <a:r>
              <a:rPr lang="en-US" dirty="0" err="1" smtClean="0"/>
              <a:t>обвинуваченому</a:t>
            </a:r>
            <a:endParaRPr lang="ru-RU" dirty="0" smtClean="0"/>
          </a:p>
          <a:p>
            <a:r>
              <a:rPr lang="en-US" dirty="0" err="1"/>
              <a:t>явка</a:t>
            </a:r>
            <a:r>
              <a:rPr lang="en-US" dirty="0"/>
              <a:t> </a:t>
            </a:r>
            <a:r>
              <a:rPr lang="en-US" dirty="0" err="1"/>
              <a:t>обвинуваченого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його</a:t>
            </a:r>
            <a:r>
              <a:rPr lang="en-US" dirty="0"/>
              <a:t> </a:t>
            </a:r>
            <a:r>
              <a:rPr lang="en-US" dirty="0" err="1"/>
              <a:t>захисника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є</a:t>
            </a:r>
            <a:r>
              <a:rPr lang="en-US" dirty="0" smtClean="0"/>
              <a:t> </a:t>
            </a:r>
            <a:r>
              <a:rPr lang="en-US" dirty="0" err="1" smtClean="0"/>
              <a:t>обов'язковою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en-US" dirty="0" err="1" smtClean="0"/>
              <a:t>рахування</a:t>
            </a:r>
            <a:r>
              <a:rPr lang="en-US" dirty="0" smtClean="0"/>
              <a:t> </a:t>
            </a:r>
            <a:r>
              <a:rPr lang="en-US" dirty="0" err="1"/>
              <a:t>ризиків</a:t>
            </a:r>
            <a:r>
              <a:rPr lang="en-US" dirty="0"/>
              <a:t>, </a:t>
            </a:r>
            <a:r>
              <a:rPr lang="en-US" dirty="0" err="1" smtClean="0"/>
              <a:t>визначених</a:t>
            </a:r>
            <a:r>
              <a:rPr lang="ru-RU" dirty="0" smtClean="0"/>
              <a:t> ст.177 КПК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/>
              <a:t>обставин</a:t>
            </a:r>
            <a:r>
              <a:rPr lang="en-US" dirty="0"/>
              <a:t> </a:t>
            </a:r>
            <a:r>
              <a:rPr lang="en-US" dirty="0" err="1"/>
              <a:t>кримінального</a:t>
            </a:r>
            <a:r>
              <a:rPr lang="en-US" dirty="0"/>
              <a:t> </a:t>
            </a:r>
            <a:r>
              <a:rPr lang="en-US" dirty="0" err="1" smtClean="0"/>
              <a:t>провадження</a:t>
            </a:r>
            <a:r>
              <a:rPr lang="en-US" dirty="0" smtClean="0"/>
              <a:t> 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5" name="Назван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Підготовче</a:t>
            </a:r>
            <a:r>
              <a:rPr lang="ru-RU" b="1" dirty="0" smtClean="0"/>
              <a:t> </a:t>
            </a:r>
            <a:r>
              <a:rPr lang="ru-RU" b="1" dirty="0" err="1" smtClean="0"/>
              <a:t>судове</a:t>
            </a:r>
            <a:r>
              <a:rPr lang="ru-RU" b="1" dirty="0" smtClean="0"/>
              <a:t> </a:t>
            </a:r>
            <a:r>
              <a:rPr lang="ru-RU" b="1" dirty="0" err="1" smtClean="0"/>
              <a:t>засідання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859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Наслідки</a:t>
            </a:r>
            <a:r>
              <a:rPr lang="ru-RU" b="1" dirty="0" smtClean="0"/>
              <a:t> </a:t>
            </a:r>
            <a:r>
              <a:rPr lang="ru-RU" b="1" dirty="0" err="1" smtClean="0"/>
              <a:t>відмови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має</a:t>
            </a:r>
            <a:r>
              <a:rPr lang="en-US" dirty="0" smtClean="0"/>
              <a:t> </a:t>
            </a:r>
            <a:r>
              <a:rPr lang="en-US" dirty="0" err="1"/>
              <a:t>право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 smtClean="0"/>
              <a:t>правилами</a:t>
            </a:r>
            <a:r>
              <a:rPr lang="ru-RU" dirty="0"/>
              <a:t> </a:t>
            </a:r>
            <a:r>
              <a:rPr lang="ru-RU" dirty="0" smtClean="0"/>
              <a:t>ч.4 ст.194 КПК  </a:t>
            </a:r>
            <a:r>
              <a:rPr lang="en-US" dirty="0" err="1" smtClean="0"/>
              <a:t>застосувати</a:t>
            </a:r>
            <a:r>
              <a:rPr lang="en-US" dirty="0" smtClean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підозрюваного</a:t>
            </a:r>
            <a:r>
              <a:rPr lang="en-US" dirty="0"/>
              <a:t>, </a:t>
            </a:r>
            <a:r>
              <a:rPr lang="en-US" dirty="0" err="1"/>
              <a:t>обвинуваченого</a:t>
            </a:r>
            <a:r>
              <a:rPr lang="en-US" dirty="0"/>
              <a:t> </a:t>
            </a:r>
            <a:r>
              <a:rPr lang="en-US" dirty="0" err="1"/>
              <a:t>інший</a:t>
            </a:r>
            <a:r>
              <a:rPr lang="en-US" dirty="0"/>
              <a:t>, </a:t>
            </a:r>
            <a:r>
              <a:rPr lang="en-US" dirty="0" err="1"/>
              <a:t>більш</a:t>
            </a:r>
            <a:r>
              <a:rPr lang="en-US" dirty="0"/>
              <a:t> </a:t>
            </a:r>
            <a:r>
              <a:rPr lang="en-US" dirty="0" err="1"/>
              <a:t>м'який</a:t>
            </a:r>
            <a:r>
              <a:rPr lang="en-US" dirty="0"/>
              <a:t>, </a:t>
            </a:r>
            <a:r>
              <a:rPr lang="en-US" dirty="0" err="1"/>
              <a:t>запобіжний</a:t>
            </a:r>
            <a:r>
              <a:rPr lang="en-US" dirty="0"/>
              <a:t> </a:t>
            </a:r>
            <a:r>
              <a:rPr lang="en-US" dirty="0" err="1" smtClean="0"/>
              <a:t>захід</a:t>
            </a:r>
            <a:r>
              <a:rPr lang="ru-RU" dirty="0" smtClean="0"/>
              <a:t>- </a:t>
            </a:r>
            <a:r>
              <a:rPr lang="en-US" dirty="0" err="1" smtClean="0"/>
              <a:t>лише</a:t>
            </a:r>
            <a:r>
              <a:rPr lang="en-US" dirty="0" smtClean="0"/>
              <a:t> </a:t>
            </a:r>
            <a:r>
              <a:rPr lang="en-US" dirty="0" err="1"/>
              <a:t>після</a:t>
            </a:r>
            <a:r>
              <a:rPr lang="en-US" dirty="0"/>
              <a:t> </a:t>
            </a:r>
            <a:r>
              <a:rPr lang="en-US" dirty="0" err="1"/>
              <a:t>закінчення</a:t>
            </a:r>
            <a:r>
              <a:rPr lang="en-US" dirty="0"/>
              <a:t> </a:t>
            </a:r>
            <a:r>
              <a:rPr lang="en-US" dirty="0" err="1"/>
              <a:t>строку</a:t>
            </a:r>
            <a:r>
              <a:rPr lang="en-US" dirty="0"/>
              <a:t> </a:t>
            </a:r>
            <a:r>
              <a:rPr lang="en-US" dirty="0" err="1"/>
              <a:t>дії</a:t>
            </a:r>
            <a:r>
              <a:rPr lang="en-US" dirty="0"/>
              <a:t> </a:t>
            </a:r>
            <a:r>
              <a:rPr lang="en-US" dirty="0" err="1"/>
              <a:t>попередньої</a:t>
            </a:r>
            <a:r>
              <a:rPr lang="en-US" dirty="0"/>
              <a:t> </a:t>
            </a:r>
            <a:r>
              <a:rPr lang="en-US" dirty="0" err="1"/>
              <a:t>ухвали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застосування</a:t>
            </a:r>
            <a:r>
              <a:rPr lang="en-US" dirty="0"/>
              <a:t> </a:t>
            </a:r>
            <a:r>
              <a:rPr lang="en-US" dirty="0" err="1"/>
              <a:t>запобіжного</a:t>
            </a:r>
            <a:r>
              <a:rPr lang="en-US" dirty="0"/>
              <a:t> </a:t>
            </a:r>
            <a:r>
              <a:rPr lang="en-US" dirty="0" err="1"/>
              <a:t>заходу</a:t>
            </a:r>
            <a:r>
              <a:rPr lang="en-US" dirty="0"/>
              <a:t> </a:t>
            </a:r>
            <a:r>
              <a:rPr lang="en-US" dirty="0" err="1"/>
              <a:t>у</a:t>
            </a:r>
            <a:r>
              <a:rPr lang="en-US" dirty="0"/>
              <a:t> </a:t>
            </a:r>
            <a:r>
              <a:rPr lang="en-US" dirty="0" err="1"/>
              <a:t>вигляді</a:t>
            </a:r>
            <a:r>
              <a:rPr lang="en-US" dirty="0"/>
              <a:t> </a:t>
            </a:r>
            <a:r>
              <a:rPr lang="en-US" dirty="0" err="1"/>
              <a:t>тримання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 smtClean="0"/>
              <a:t>вартою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34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Судовий</a:t>
            </a:r>
            <a:r>
              <a:rPr lang="ru-RU" b="1" dirty="0" smtClean="0"/>
              <a:t> </a:t>
            </a:r>
            <a:r>
              <a:rPr lang="ru-RU" b="1" dirty="0" err="1" smtClean="0"/>
              <a:t>розгляд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Розгляд</a:t>
            </a:r>
            <a:r>
              <a:rPr lang="en-US" dirty="0"/>
              <a:t> </a:t>
            </a:r>
            <a:r>
              <a:rPr lang="en-US" dirty="0" err="1" smtClean="0"/>
              <a:t>клопотання</a:t>
            </a:r>
            <a:r>
              <a:rPr lang="ru-RU" dirty="0" smtClean="0"/>
              <a:t> (про </a:t>
            </a:r>
            <a:r>
              <a:rPr lang="ru-RU" dirty="0" err="1" smtClean="0"/>
              <a:t>продовження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en-US" b="1" u="sng" dirty="0" err="1" smtClean="0"/>
              <a:t>за</a:t>
            </a:r>
            <a:r>
              <a:rPr lang="en-US" b="1" u="sng" dirty="0" smtClean="0"/>
              <a:t> </a:t>
            </a:r>
            <a:r>
              <a:rPr lang="en-US" b="1" u="sng" dirty="0" err="1"/>
              <a:t>клопотанням</a:t>
            </a:r>
            <a:r>
              <a:rPr lang="en-US" b="1" u="sng" dirty="0"/>
              <a:t> </a:t>
            </a:r>
            <a:r>
              <a:rPr lang="en-US" b="1" u="sng" dirty="0" err="1" smtClean="0"/>
              <a:t>прокурора</a:t>
            </a:r>
            <a:endParaRPr lang="ru-RU" b="1" u="sng" dirty="0" smtClean="0"/>
          </a:p>
          <a:p>
            <a:endParaRPr lang="ru-RU" b="1" u="sng" dirty="0"/>
          </a:p>
          <a:p>
            <a:r>
              <a:rPr lang="ru-RU" b="1" u="sng" dirty="0" smtClean="0"/>
              <a:t>Без </a:t>
            </a:r>
            <a:r>
              <a:rPr lang="ru-RU" b="1" u="sng" dirty="0" err="1" smtClean="0"/>
              <a:t>клопотання</a:t>
            </a:r>
            <a:r>
              <a:rPr lang="ru-RU" b="1" u="sng" dirty="0" smtClean="0"/>
              <a:t> </a:t>
            </a:r>
            <a:r>
              <a:rPr lang="ru-RU" b="1" u="sng" dirty="0" smtClean="0"/>
              <a:t>-</a:t>
            </a:r>
            <a:r>
              <a:rPr lang="ru-RU" dirty="0" smtClean="0"/>
              <a:t>у </a:t>
            </a:r>
            <a:r>
              <a:rPr lang="ru-RU" dirty="0" err="1" smtClean="0"/>
              <a:t>визначених</a:t>
            </a:r>
            <a:r>
              <a:rPr lang="ru-RU" dirty="0" smtClean="0"/>
              <a:t> законом </a:t>
            </a:r>
            <a:r>
              <a:rPr lang="ru-RU" dirty="0" err="1" smtClean="0"/>
              <a:t>випадках</a:t>
            </a:r>
            <a:endParaRPr lang="ru-RU" dirty="0" smtClean="0"/>
          </a:p>
          <a:p>
            <a:endParaRPr lang="ru-RU" b="1" u="sng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22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Судовий</a:t>
            </a:r>
            <a:r>
              <a:rPr lang="ru-RU" b="1" dirty="0"/>
              <a:t> </a:t>
            </a:r>
            <a:r>
              <a:rPr lang="ru-RU" b="1" dirty="0" err="1"/>
              <a:t>розгляд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dirty="0" err="1"/>
              <a:t>С</a:t>
            </a:r>
            <a:r>
              <a:rPr lang="en-US" dirty="0" err="1" smtClean="0"/>
              <a:t>уд</a:t>
            </a:r>
            <a:r>
              <a:rPr lang="en-US" dirty="0" smtClean="0"/>
              <a:t> </a:t>
            </a:r>
            <a:r>
              <a:rPr lang="en-US" b="1" dirty="0" err="1"/>
              <a:t>зобов'язаний</a:t>
            </a:r>
            <a:r>
              <a:rPr lang="en-US" b="1" dirty="0"/>
              <a:t> </a:t>
            </a:r>
            <a:r>
              <a:rPr lang="en-US" dirty="0" err="1"/>
              <a:t>розглянути</a:t>
            </a:r>
            <a:r>
              <a:rPr lang="en-US" dirty="0"/>
              <a:t> </a:t>
            </a:r>
            <a:r>
              <a:rPr lang="en-US" dirty="0" err="1"/>
              <a:t>питання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b="1" dirty="0" err="1"/>
              <a:t>доцільність</a:t>
            </a:r>
            <a:r>
              <a:rPr lang="en-US" b="1" dirty="0"/>
              <a:t> </a:t>
            </a:r>
            <a:r>
              <a:rPr lang="en-US" b="1" dirty="0" err="1"/>
              <a:t>продовження</a:t>
            </a:r>
            <a:r>
              <a:rPr lang="en-US" b="1" dirty="0"/>
              <a:t> </a:t>
            </a:r>
            <a:r>
              <a:rPr lang="en-US" b="1" dirty="0" err="1"/>
              <a:t>тримання</a:t>
            </a:r>
            <a:r>
              <a:rPr lang="en-US" b="1" dirty="0"/>
              <a:t> </a:t>
            </a:r>
            <a:r>
              <a:rPr lang="en-US" b="1" dirty="0" err="1"/>
              <a:t>обвинуваченого</a:t>
            </a:r>
            <a:r>
              <a:rPr lang="en-US" b="1" dirty="0"/>
              <a:t> </a:t>
            </a:r>
            <a:r>
              <a:rPr lang="en-US" b="1" dirty="0" err="1"/>
              <a:t>під</a:t>
            </a:r>
            <a:r>
              <a:rPr lang="en-US" b="1" dirty="0"/>
              <a:t> </a:t>
            </a:r>
            <a:r>
              <a:rPr lang="en-US" b="1" dirty="0" err="1"/>
              <a:t>вартою</a:t>
            </a:r>
            <a:r>
              <a:rPr lang="en-US" b="1" dirty="0"/>
              <a:t> </a:t>
            </a:r>
            <a:r>
              <a:rPr lang="en-US" b="1" dirty="0" err="1"/>
              <a:t>до</a:t>
            </a:r>
            <a:r>
              <a:rPr lang="en-US" b="1" dirty="0"/>
              <a:t> </a:t>
            </a:r>
            <a:r>
              <a:rPr lang="en-US" b="1" dirty="0" err="1"/>
              <a:t>спливу</a:t>
            </a:r>
            <a:r>
              <a:rPr lang="en-US" b="1" dirty="0"/>
              <a:t> </a:t>
            </a:r>
            <a:r>
              <a:rPr lang="en-US" b="1" dirty="0" err="1"/>
              <a:t>двомісячного</a:t>
            </a:r>
            <a:r>
              <a:rPr lang="en-US" b="1" dirty="0"/>
              <a:t> </a:t>
            </a:r>
            <a:r>
              <a:rPr lang="en-US" b="1" dirty="0" err="1"/>
              <a:t>строку</a:t>
            </a:r>
            <a:r>
              <a:rPr lang="en-US" b="1" dirty="0"/>
              <a:t> </a:t>
            </a:r>
            <a:r>
              <a:rPr lang="en-US" b="1" dirty="0" err="1"/>
              <a:t>з</a:t>
            </a:r>
            <a:r>
              <a:rPr lang="en-US" b="1" dirty="0"/>
              <a:t> </a:t>
            </a:r>
            <a:r>
              <a:rPr lang="en-US" b="1" dirty="0" err="1"/>
              <a:t>дня</a:t>
            </a:r>
            <a:r>
              <a:rPr lang="en-US" b="1" dirty="0"/>
              <a:t> </a:t>
            </a:r>
            <a:r>
              <a:rPr lang="en-US" b="1" dirty="0" err="1"/>
              <a:t>надходження</a:t>
            </a:r>
            <a:r>
              <a:rPr lang="en-US" b="1" dirty="0"/>
              <a:t> </a:t>
            </a:r>
            <a:r>
              <a:rPr lang="en-US" b="1" dirty="0" err="1"/>
              <a:t>до</a:t>
            </a:r>
            <a:r>
              <a:rPr lang="en-US" b="1" dirty="0"/>
              <a:t> </a:t>
            </a:r>
            <a:r>
              <a:rPr lang="en-US" b="1" dirty="0" err="1"/>
              <a:t>суду</a:t>
            </a:r>
            <a:r>
              <a:rPr lang="en-US" dirty="0"/>
              <a:t> </a:t>
            </a:r>
            <a:r>
              <a:rPr lang="en-US" dirty="0" err="1"/>
              <a:t>обвинувального</a:t>
            </a:r>
            <a:r>
              <a:rPr lang="en-US" dirty="0"/>
              <a:t> </a:t>
            </a:r>
            <a:r>
              <a:rPr lang="en-US" dirty="0" err="1"/>
              <a:t>акта</a:t>
            </a:r>
            <a:r>
              <a:rPr lang="en-US" dirty="0"/>
              <a:t> </a:t>
            </a:r>
            <a:r>
              <a:rPr lang="en-US" b="1" dirty="0" err="1"/>
              <a:t>чи</a:t>
            </a:r>
            <a:r>
              <a:rPr lang="en-US" b="1" dirty="0"/>
              <a:t> </a:t>
            </a:r>
            <a:r>
              <a:rPr lang="en-US" b="1" dirty="0" err="1"/>
              <a:t>з</a:t>
            </a:r>
            <a:r>
              <a:rPr lang="en-US" b="1" dirty="0"/>
              <a:t> </a:t>
            </a:r>
            <a:r>
              <a:rPr lang="en-US" b="1" dirty="0" err="1"/>
              <a:t>дня</a:t>
            </a:r>
            <a:r>
              <a:rPr lang="en-US" dirty="0"/>
              <a:t> </a:t>
            </a:r>
            <a:r>
              <a:rPr lang="en-US" dirty="0" err="1"/>
              <a:t>застосування</a:t>
            </a:r>
            <a:r>
              <a:rPr lang="en-US" dirty="0"/>
              <a:t> </a:t>
            </a:r>
            <a:r>
              <a:rPr lang="en-US" dirty="0" err="1"/>
              <a:t>судом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обвинуваченого</a:t>
            </a:r>
            <a:r>
              <a:rPr lang="en-US" dirty="0"/>
              <a:t> </a:t>
            </a:r>
            <a:r>
              <a:rPr lang="en-US" dirty="0" err="1"/>
              <a:t>запобіжного</a:t>
            </a:r>
            <a:r>
              <a:rPr lang="en-US" dirty="0"/>
              <a:t> </a:t>
            </a:r>
            <a:r>
              <a:rPr lang="en-US" dirty="0" err="1"/>
              <a:t>заходу</a:t>
            </a:r>
            <a:r>
              <a:rPr lang="en-US" dirty="0"/>
              <a:t> </a:t>
            </a:r>
            <a:r>
              <a:rPr lang="en-US" dirty="0" err="1"/>
              <a:t>у</a:t>
            </a:r>
            <a:r>
              <a:rPr lang="en-US" dirty="0"/>
              <a:t> </a:t>
            </a:r>
            <a:r>
              <a:rPr lang="en-US" dirty="0" err="1"/>
              <a:t>вигляді</a:t>
            </a:r>
            <a:r>
              <a:rPr lang="en-US" dirty="0"/>
              <a:t> </a:t>
            </a:r>
            <a:r>
              <a:rPr lang="en-US" dirty="0" err="1"/>
              <a:t>тримання</a:t>
            </a:r>
            <a:r>
              <a:rPr lang="en-US" dirty="0"/>
              <a:t> </a:t>
            </a:r>
            <a:r>
              <a:rPr lang="en-US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вартою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1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апеляційного</a:t>
            </a:r>
            <a:r>
              <a:rPr lang="ru-RU" b="1" dirty="0" smtClean="0"/>
              <a:t> </a:t>
            </a:r>
            <a:r>
              <a:rPr lang="ru-RU" b="1" dirty="0" err="1" smtClean="0"/>
              <a:t>оскарження</a:t>
            </a:r>
            <a:r>
              <a:rPr lang="ru-RU" b="1" dirty="0" smtClean="0"/>
              <a:t> </a:t>
            </a:r>
            <a:r>
              <a:rPr lang="ru-RU" b="1" dirty="0" err="1" smtClean="0"/>
              <a:t>ухвал</a:t>
            </a:r>
            <a:r>
              <a:rPr lang="ru-RU" b="1" dirty="0" smtClean="0"/>
              <a:t> </a:t>
            </a:r>
            <a:r>
              <a:rPr lang="ru-RU" b="1" dirty="0" err="1" smtClean="0"/>
              <a:t>слідчих</a:t>
            </a:r>
            <a:r>
              <a:rPr lang="ru-RU" b="1" dirty="0" smtClean="0"/>
              <a:t> </a:t>
            </a:r>
            <a:r>
              <a:rPr lang="ru-RU" b="1" dirty="0" err="1" smtClean="0"/>
              <a:t>суддів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1307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про</a:t>
            </a:r>
            <a:r>
              <a:rPr lang="en-US" dirty="0" smtClean="0"/>
              <a:t> </a:t>
            </a:r>
            <a:r>
              <a:rPr lang="en-US" dirty="0" err="1"/>
              <a:t>продовження</a:t>
            </a:r>
            <a:r>
              <a:rPr lang="en-US" dirty="0"/>
              <a:t> </a:t>
            </a:r>
            <a:r>
              <a:rPr lang="en-US" dirty="0" err="1"/>
              <a:t>строку</a:t>
            </a:r>
            <a:r>
              <a:rPr lang="en-US" dirty="0"/>
              <a:t> </a:t>
            </a:r>
            <a:r>
              <a:rPr lang="en-US" dirty="0" err="1"/>
              <a:t>тримання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/>
              <a:t>вартою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відмову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його</a:t>
            </a:r>
            <a:r>
              <a:rPr lang="en-US" dirty="0"/>
              <a:t> </a:t>
            </a:r>
            <a:r>
              <a:rPr lang="en-US" dirty="0" err="1"/>
              <a:t>продовженні</a:t>
            </a:r>
            <a:r>
              <a:rPr lang="en-US" dirty="0"/>
              <a:t>; </a:t>
            </a:r>
            <a:endParaRPr lang="ru-RU" dirty="0"/>
          </a:p>
          <a:p>
            <a:r>
              <a:rPr lang="en-US" dirty="0" smtClean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продовження</a:t>
            </a:r>
            <a:r>
              <a:rPr lang="en-US" dirty="0"/>
              <a:t> </a:t>
            </a:r>
            <a:r>
              <a:rPr lang="en-US" dirty="0" err="1"/>
              <a:t>строку</a:t>
            </a:r>
            <a:r>
              <a:rPr lang="en-US" dirty="0"/>
              <a:t> </a:t>
            </a:r>
            <a:r>
              <a:rPr lang="en-US" dirty="0" err="1"/>
              <a:t>домашнього</a:t>
            </a:r>
            <a:r>
              <a:rPr lang="en-US" dirty="0"/>
              <a:t> </a:t>
            </a:r>
            <a:r>
              <a:rPr lang="en-US" dirty="0" err="1"/>
              <a:t>арешту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відмову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його</a:t>
            </a:r>
            <a:r>
              <a:rPr lang="en-US" dirty="0"/>
              <a:t> </a:t>
            </a:r>
            <a:r>
              <a:rPr lang="en-US" dirty="0" err="1"/>
              <a:t>продовженні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err="1" smtClean="0"/>
              <a:t>про</a:t>
            </a:r>
            <a:r>
              <a:rPr lang="en-US" dirty="0" smtClean="0"/>
              <a:t> </a:t>
            </a:r>
            <a:r>
              <a:rPr lang="en-US" dirty="0" err="1"/>
              <a:t>продовження</a:t>
            </a:r>
            <a:r>
              <a:rPr lang="en-US" dirty="0"/>
              <a:t> </a:t>
            </a:r>
            <a:r>
              <a:rPr lang="en-US" dirty="0" err="1"/>
              <a:t>строку</a:t>
            </a:r>
            <a:r>
              <a:rPr lang="en-US" dirty="0"/>
              <a:t> </a:t>
            </a:r>
            <a:r>
              <a:rPr lang="en-US" dirty="0" err="1"/>
              <a:t>тримання</a:t>
            </a:r>
            <a:r>
              <a:rPr lang="en-US" dirty="0"/>
              <a:t> </a:t>
            </a:r>
            <a:r>
              <a:rPr lang="en-US" dirty="0" err="1"/>
              <a:t>особи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приймальнику-розподільнику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дітей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відмову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його</a:t>
            </a:r>
            <a:r>
              <a:rPr lang="en-US" dirty="0"/>
              <a:t> </a:t>
            </a:r>
            <a:r>
              <a:rPr lang="en-US" dirty="0" err="1" smtClean="0"/>
              <a:t>продовженні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27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апеляційного</a:t>
            </a:r>
            <a:r>
              <a:rPr lang="ru-RU" b="1" dirty="0"/>
              <a:t> </a:t>
            </a:r>
            <a:r>
              <a:rPr lang="ru-RU" b="1" dirty="0" err="1"/>
              <a:t>оскарження</a:t>
            </a:r>
            <a:r>
              <a:rPr lang="ru-RU" b="1" dirty="0"/>
              <a:t> </a:t>
            </a:r>
            <a:r>
              <a:rPr lang="ru-RU" b="1" dirty="0" err="1"/>
              <a:t>ухвал</a:t>
            </a:r>
            <a:r>
              <a:rPr lang="ru-RU" b="1" dirty="0"/>
              <a:t> </a:t>
            </a:r>
            <a:r>
              <a:rPr lang="ru-RU" b="1" dirty="0" smtClean="0"/>
              <a:t>суду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</a:t>
            </a:r>
            <a:r>
              <a:rPr lang="en-US" dirty="0" err="1" smtClean="0"/>
              <a:t>хвала</a:t>
            </a:r>
            <a:r>
              <a:rPr lang="en-US" dirty="0" smtClean="0"/>
              <a:t> </a:t>
            </a:r>
            <a:r>
              <a:rPr lang="ru-RU" dirty="0" smtClean="0"/>
              <a:t>суду про </a:t>
            </a:r>
            <a:r>
              <a:rPr lang="en-US" dirty="0" err="1" smtClean="0"/>
              <a:t>зміну</a:t>
            </a:r>
            <a:r>
              <a:rPr lang="en-US" dirty="0" smtClean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dirty="0" err="1"/>
              <a:t>скасування</a:t>
            </a:r>
            <a:r>
              <a:rPr lang="en-US" dirty="0"/>
              <a:t> </a:t>
            </a:r>
            <a:r>
              <a:rPr lang="en-US" dirty="0" err="1"/>
              <a:t>запобіжного</a:t>
            </a:r>
            <a:r>
              <a:rPr lang="en-US" dirty="0"/>
              <a:t> </a:t>
            </a:r>
            <a:r>
              <a:rPr lang="en-US" dirty="0" err="1"/>
              <a:t>заходу</a:t>
            </a:r>
            <a:r>
              <a:rPr lang="en-US" dirty="0"/>
              <a:t>, </a:t>
            </a:r>
            <a:r>
              <a:rPr lang="en-US" b="1" dirty="0" err="1" smtClean="0"/>
              <a:t>окремому</a:t>
            </a:r>
            <a:r>
              <a:rPr lang="en-US" b="1" dirty="0" smtClean="0"/>
              <a:t> </a:t>
            </a:r>
            <a:r>
              <a:rPr lang="en-US" b="1" dirty="0" err="1"/>
              <a:t>оскарженню</a:t>
            </a:r>
            <a:r>
              <a:rPr lang="en-US" b="1" dirty="0"/>
              <a:t> </a:t>
            </a:r>
            <a:r>
              <a:rPr lang="en-US" b="1" dirty="0" err="1"/>
              <a:t>в</a:t>
            </a:r>
            <a:r>
              <a:rPr lang="en-US" b="1" dirty="0"/>
              <a:t> </a:t>
            </a:r>
            <a:r>
              <a:rPr lang="en-US" b="1" dirty="0" err="1"/>
              <a:t>апеляційному</a:t>
            </a:r>
            <a:r>
              <a:rPr lang="en-US" dirty="0"/>
              <a:t> </a:t>
            </a:r>
            <a:r>
              <a:rPr lang="en-US" dirty="0" err="1"/>
              <a:t>порядку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 smtClean="0"/>
              <a:t>підлягає</a:t>
            </a:r>
            <a:endParaRPr lang="ru-RU" dirty="0" smtClean="0"/>
          </a:p>
          <a:p>
            <a:r>
              <a:rPr lang="ru-RU" dirty="0" smtClean="0"/>
              <a:t>З</a:t>
            </a:r>
            <a:r>
              <a:rPr lang="en-US" dirty="0" err="1" smtClean="0"/>
              <a:t>аперечення</a:t>
            </a:r>
            <a:r>
              <a:rPr lang="en-US" dirty="0" smtClean="0"/>
              <a:t> </a:t>
            </a:r>
            <a:r>
              <a:rPr lang="en-US" dirty="0" err="1" smtClean="0"/>
              <a:t>можуть</a:t>
            </a:r>
            <a:r>
              <a:rPr lang="en-US" dirty="0" smtClean="0"/>
              <a:t> </a:t>
            </a:r>
            <a:r>
              <a:rPr lang="en-US" dirty="0" err="1"/>
              <a:t>бути</a:t>
            </a:r>
            <a:r>
              <a:rPr lang="en-US" dirty="0"/>
              <a:t> </a:t>
            </a:r>
            <a:r>
              <a:rPr lang="en-US" dirty="0" err="1"/>
              <a:t>включені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апеляційної</a:t>
            </a:r>
            <a:r>
              <a:rPr lang="en-US" dirty="0"/>
              <a:t> </a:t>
            </a:r>
            <a:r>
              <a:rPr lang="en-US" dirty="0" err="1"/>
              <a:t>скарги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вирок</a:t>
            </a:r>
            <a:r>
              <a:rPr lang="en-US" dirty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dirty="0" err="1"/>
              <a:t>інше</a:t>
            </a:r>
            <a:r>
              <a:rPr lang="en-US" dirty="0"/>
              <a:t> </a:t>
            </a:r>
            <a:r>
              <a:rPr lang="en-US" dirty="0" err="1"/>
              <a:t>судове</a:t>
            </a:r>
            <a:r>
              <a:rPr lang="en-US" dirty="0"/>
              <a:t> </a:t>
            </a:r>
            <a:r>
              <a:rPr lang="en-US" dirty="0" err="1"/>
              <a:t>рішення</a:t>
            </a:r>
            <a:r>
              <a:rPr lang="en-US" dirty="0"/>
              <a:t>, </a:t>
            </a:r>
            <a:r>
              <a:rPr lang="en-US" dirty="0" err="1"/>
              <a:t>яким</a:t>
            </a:r>
            <a:r>
              <a:rPr lang="en-US" dirty="0"/>
              <a:t> </a:t>
            </a:r>
            <a:r>
              <a:rPr lang="en-US" dirty="0" err="1"/>
              <a:t>закінчилось</a:t>
            </a:r>
            <a:r>
              <a:rPr lang="en-US" dirty="0"/>
              <a:t> </a:t>
            </a:r>
            <a:r>
              <a:rPr lang="en-US" dirty="0" err="1"/>
              <a:t>провадження</a:t>
            </a:r>
            <a:r>
              <a:rPr lang="en-US" dirty="0"/>
              <a:t> </a:t>
            </a:r>
            <a:r>
              <a:rPr lang="en-US" dirty="0" err="1"/>
              <a:t>у</a:t>
            </a:r>
            <a:r>
              <a:rPr lang="en-US" dirty="0"/>
              <a:t> </a:t>
            </a:r>
            <a:r>
              <a:rPr lang="en-US" dirty="0" err="1"/>
              <a:t>суді</a:t>
            </a:r>
            <a:r>
              <a:rPr lang="en-US" dirty="0"/>
              <a:t> </a:t>
            </a:r>
            <a:r>
              <a:rPr lang="en-US" dirty="0" err="1"/>
              <a:t>першої</a:t>
            </a:r>
            <a:r>
              <a:rPr lang="en-US" dirty="0"/>
              <a:t> </a:t>
            </a:r>
            <a:r>
              <a:rPr lang="en-US" dirty="0" err="1" smtClean="0"/>
              <a:t>інстанції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222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 lang="ru-RU"/>
            </a:pPr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err="1" smtClean="0"/>
              <a:t>nstefaniv@gmail.com</a:t>
            </a:r>
            <a:endParaRPr lang="ru-RU" sz="3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30199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Законодавче</a:t>
            </a:r>
            <a:r>
              <a:rPr lang="ru-RU" b="1" dirty="0" smtClean="0"/>
              <a:t> </a:t>
            </a:r>
            <a:r>
              <a:rPr lang="ru-RU" b="1" dirty="0" err="1" smtClean="0"/>
              <a:t>врегулювання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Конституція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ru-RU" dirty="0" smtClean="0"/>
          </a:p>
          <a:p>
            <a:r>
              <a:rPr lang="ru-RU" dirty="0" err="1" smtClean="0"/>
              <a:t>Конвенція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прав </a:t>
            </a:r>
            <a:r>
              <a:rPr lang="ru-RU" dirty="0" err="1" smtClean="0"/>
              <a:t>людини</a:t>
            </a:r>
            <a:r>
              <a:rPr lang="ru-RU" dirty="0" smtClean="0"/>
              <a:t> і </a:t>
            </a:r>
            <a:r>
              <a:rPr lang="ru-RU" dirty="0" err="1" smtClean="0"/>
              <a:t>основоположних</a:t>
            </a:r>
            <a:r>
              <a:rPr lang="ru-RU" dirty="0" smtClean="0"/>
              <a:t> свобод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суду з прав </a:t>
            </a:r>
            <a:r>
              <a:rPr lang="ru-RU" dirty="0" err="1" smtClean="0"/>
              <a:t>людини</a:t>
            </a:r>
            <a:endParaRPr lang="ru-RU" dirty="0" smtClean="0"/>
          </a:p>
          <a:p>
            <a:r>
              <a:rPr lang="ru-RU" dirty="0" err="1" smtClean="0"/>
              <a:t>Кримінальний</a:t>
            </a:r>
            <a:r>
              <a:rPr lang="ru-RU" dirty="0" smtClean="0"/>
              <a:t> </a:t>
            </a:r>
            <a:r>
              <a:rPr lang="ru-RU" dirty="0" err="1" smtClean="0"/>
              <a:t>процесуальний</a:t>
            </a:r>
            <a:r>
              <a:rPr lang="ru-RU" dirty="0" smtClean="0"/>
              <a:t> кодекс </a:t>
            </a:r>
            <a:r>
              <a:rPr lang="ru-RU" dirty="0" err="1" smtClean="0"/>
              <a:t>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98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запобіжних</a:t>
            </a:r>
            <a:r>
              <a:rPr lang="ru-RU" b="1" dirty="0" smtClean="0"/>
              <a:t> </a:t>
            </a:r>
            <a:r>
              <a:rPr lang="ru-RU" b="1" dirty="0" err="1" smtClean="0"/>
              <a:t>заходів</a:t>
            </a:r>
            <a:r>
              <a:rPr lang="ru-RU" b="1" dirty="0" smtClean="0"/>
              <a:t> з </a:t>
            </a:r>
            <a:r>
              <a:rPr lang="ru-RU" b="1" dirty="0" err="1" smtClean="0"/>
              <a:t>обмеженим</a:t>
            </a:r>
            <a:r>
              <a:rPr lang="ru-RU" b="1" dirty="0" smtClean="0"/>
              <a:t> </a:t>
            </a:r>
            <a:r>
              <a:rPr lang="ru-RU" b="1" dirty="0" err="1" smtClean="0"/>
              <a:t>строком</a:t>
            </a:r>
            <a:r>
              <a:rPr lang="ru-RU" b="1" dirty="0" smtClean="0"/>
              <a:t> </a:t>
            </a:r>
            <a:r>
              <a:rPr lang="ru-RU" b="1" dirty="0" err="1" smtClean="0"/>
              <a:t>дії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err="1" smtClean="0"/>
              <a:t>Домашній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арешт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тримання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вартою</a:t>
            </a:r>
            <a:endParaRPr lang="ru-RU" b="1" i="1" dirty="0" smtClean="0"/>
          </a:p>
          <a:p>
            <a:r>
              <a:rPr lang="ru-RU" dirty="0" err="1" smtClean="0"/>
              <a:t>Тримання</a:t>
            </a:r>
            <a:r>
              <a:rPr lang="ru-RU" dirty="0" smtClean="0"/>
              <a:t> особи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домашнім</a:t>
            </a:r>
            <a:r>
              <a:rPr lang="ru-RU" dirty="0" smtClean="0"/>
              <a:t> </a:t>
            </a:r>
            <a:r>
              <a:rPr lang="ru-RU" dirty="0" err="1" smtClean="0"/>
              <a:t>арештом</a:t>
            </a:r>
            <a:r>
              <a:rPr lang="ru-RU" dirty="0" smtClean="0"/>
              <a:t>   - два </a:t>
            </a:r>
            <a:r>
              <a:rPr lang="ru-RU" dirty="0" err="1" smtClean="0"/>
              <a:t>місяці</a:t>
            </a:r>
            <a:r>
              <a:rPr lang="ru-RU" dirty="0" smtClean="0"/>
              <a:t>, </a:t>
            </a:r>
            <a:r>
              <a:rPr lang="ru-RU" dirty="0" err="1" smtClean="0"/>
              <a:t>тримання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вартою</a:t>
            </a:r>
            <a:r>
              <a:rPr lang="ru-RU" dirty="0" smtClean="0"/>
              <a:t> -60 </a:t>
            </a:r>
            <a:r>
              <a:rPr lang="ru-RU" dirty="0" err="1" smtClean="0"/>
              <a:t>днів</a:t>
            </a:r>
            <a:endParaRPr lang="ru-RU" dirty="0" smtClean="0"/>
          </a:p>
          <a:p>
            <a:r>
              <a:rPr lang="ru-RU" dirty="0" err="1" smtClean="0"/>
              <a:t>Продовження</a:t>
            </a:r>
            <a:r>
              <a:rPr lang="ru-RU" dirty="0" smtClean="0"/>
              <a:t> за </a:t>
            </a:r>
            <a:r>
              <a:rPr lang="ru-RU" dirty="0" err="1" smtClean="0"/>
              <a:t>клопотанням</a:t>
            </a:r>
            <a:r>
              <a:rPr lang="ru-RU" dirty="0" smtClean="0"/>
              <a:t> прокурора в межах строку </a:t>
            </a:r>
            <a:r>
              <a:rPr lang="ru-RU" dirty="0" err="1" smtClean="0"/>
              <a:t>досудового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endParaRPr lang="ru-RU" dirty="0" smtClean="0"/>
          </a:p>
          <a:p>
            <a:r>
              <a:rPr lang="ru-RU" dirty="0" err="1" smtClean="0"/>
              <a:t>Сукупний</a:t>
            </a:r>
            <a:r>
              <a:rPr lang="ru-RU" dirty="0" smtClean="0"/>
              <a:t> строк </a:t>
            </a:r>
            <a:r>
              <a:rPr lang="ru-RU" dirty="0" err="1" smtClean="0"/>
              <a:t>тримання</a:t>
            </a:r>
            <a:r>
              <a:rPr lang="ru-RU" dirty="0" smtClean="0"/>
              <a:t> особи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домашнім</a:t>
            </a:r>
            <a:r>
              <a:rPr lang="ru-RU" dirty="0" smtClean="0"/>
              <a:t> </a:t>
            </a:r>
            <a:r>
              <a:rPr lang="ru-RU" dirty="0" err="1" smtClean="0"/>
              <a:t>арештом</a:t>
            </a:r>
            <a:r>
              <a:rPr lang="ru-RU" dirty="0" smtClean="0"/>
              <a:t> – </a:t>
            </a:r>
            <a:r>
              <a:rPr lang="ru-RU" b="1" dirty="0" err="1" smtClean="0"/>
              <a:t>шість</a:t>
            </a:r>
            <a:r>
              <a:rPr lang="ru-RU" b="1" dirty="0" smtClean="0"/>
              <a:t> </a:t>
            </a:r>
            <a:r>
              <a:rPr lang="ru-RU" b="1" dirty="0" err="1" smtClean="0"/>
              <a:t>місяців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9986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Рішення</a:t>
            </a:r>
            <a:r>
              <a:rPr lang="ru-RU" b="1" dirty="0"/>
              <a:t> </a:t>
            </a:r>
            <a:r>
              <a:rPr lang="ru-RU" b="1" dirty="0" smtClean="0"/>
              <a:t>ЄСПЛ у справах: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 «Харченко </a:t>
            </a:r>
            <a:r>
              <a:rPr lang="ru-RU" b="1" dirty="0" err="1" smtClean="0"/>
              <a:t>проти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»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10 лютого 2011 </a:t>
            </a:r>
            <a:r>
              <a:rPr lang="ru-RU" sz="2800" dirty="0" smtClean="0"/>
              <a:t>р. </a:t>
            </a:r>
          </a:p>
          <a:p>
            <a:r>
              <a:rPr lang="uk-UA" sz="3000" b="1" dirty="0"/>
              <a:t>“Шалімов проти України” </a:t>
            </a:r>
            <a:r>
              <a:rPr lang="uk-UA" sz="2800" dirty="0"/>
              <a:t>від 4 березня 2010 </a:t>
            </a:r>
            <a:r>
              <a:rPr lang="uk-UA" sz="2800" dirty="0" smtClean="0"/>
              <a:t>р.</a:t>
            </a:r>
            <a:endParaRPr lang="ru-RU" sz="2800" dirty="0" smtClean="0"/>
          </a:p>
          <a:p>
            <a:r>
              <a:rPr lang="ru-RU" b="1" dirty="0" smtClean="0"/>
              <a:t>«</a:t>
            </a:r>
            <a:r>
              <a:rPr lang="ru-RU" b="1" dirty="0" err="1" smtClean="0"/>
              <a:t>Лабіта</a:t>
            </a:r>
            <a:r>
              <a:rPr lang="ru-RU" b="1" dirty="0" smtClean="0"/>
              <a:t> </a:t>
            </a:r>
            <a:r>
              <a:rPr lang="ru-RU" b="1" dirty="0" err="1" smtClean="0"/>
              <a:t>проти</a:t>
            </a:r>
            <a:r>
              <a:rPr lang="ru-RU" b="1" dirty="0" smtClean="0"/>
              <a:t> </a:t>
            </a:r>
            <a:r>
              <a:rPr lang="ru-RU" b="1" dirty="0" err="1" smtClean="0"/>
              <a:t>Італії</a:t>
            </a:r>
            <a:r>
              <a:rPr lang="ru-RU" b="1" dirty="0" smtClean="0"/>
              <a:t>»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06 </a:t>
            </a:r>
            <a:r>
              <a:rPr lang="ru-RU" sz="2800" dirty="0" err="1" smtClean="0"/>
              <a:t>квітня</a:t>
            </a:r>
            <a:r>
              <a:rPr lang="ru-RU" sz="2800" dirty="0" smtClean="0"/>
              <a:t> 2000 </a:t>
            </a:r>
            <a:r>
              <a:rPr lang="ru-RU" sz="2800" dirty="0" smtClean="0"/>
              <a:t>р.</a:t>
            </a:r>
            <a:endParaRPr lang="ru-RU" sz="2800" dirty="0" smtClean="0"/>
          </a:p>
          <a:p>
            <a:r>
              <a:rPr lang="ru-RU" b="1" dirty="0" smtClean="0"/>
              <a:t>«</a:t>
            </a:r>
            <a:r>
              <a:rPr lang="ru-RU" b="1" dirty="0" err="1" smtClean="0"/>
              <a:t>Єлоєв</a:t>
            </a:r>
            <a:r>
              <a:rPr lang="ru-RU" b="1" dirty="0" smtClean="0"/>
              <a:t> </a:t>
            </a:r>
            <a:r>
              <a:rPr lang="ru-RU" b="1" dirty="0" err="1" smtClean="0"/>
              <a:t>проти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»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06 листопада 2008 </a:t>
            </a:r>
            <a:r>
              <a:rPr lang="ru-RU" sz="2800" dirty="0" smtClean="0"/>
              <a:t>р.</a:t>
            </a:r>
            <a:endParaRPr lang="ru-RU" sz="2800" dirty="0" smtClean="0"/>
          </a:p>
          <a:p>
            <a:r>
              <a:rPr lang="ru-RU" sz="3000" b="1" dirty="0" err="1" smtClean="0"/>
              <a:t>Нахманович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проти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Росії</a:t>
            </a:r>
            <a:r>
              <a:rPr lang="ru-RU" sz="3000" b="1" dirty="0" smtClean="0"/>
              <a:t>  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 2 </a:t>
            </a:r>
            <a:r>
              <a:rPr lang="ru-RU" sz="2800" dirty="0" err="1" smtClean="0"/>
              <a:t>березня</a:t>
            </a:r>
            <a:r>
              <a:rPr lang="ru-RU" sz="2800" dirty="0" smtClean="0"/>
              <a:t> 2006 </a:t>
            </a:r>
            <a:r>
              <a:rPr lang="ru-RU" sz="2800" dirty="0" smtClean="0"/>
              <a:t>р.</a:t>
            </a:r>
            <a:endParaRPr lang="ru-RU" sz="2800" dirty="0"/>
          </a:p>
          <a:p>
            <a:r>
              <a:rPr lang="uk-UA" sz="3000" b="1" dirty="0"/>
              <a:t>"Сташайтіс проти </a:t>
            </a:r>
            <a:r>
              <a:rPr lang="uk-UA" sz="3000" b="1" dirty="0" smtClean="0"/>
              <a:t>Литви” </a:t>
            </a:r>
            <a:r>
              <a:rPr lang="uk-UA" sz="2800" dirty="0" smtClean="0"/>
              <a:t>від  </a:t>
            </a:r>
            <a:r>
              <a:rPr lang="uk-UA" sz="2800" dirty="0"/>
              <a:t>21  березня 2002 </a:t>
            </a:r>
            <a:r>
              <a:rPr lang="uk-UA" sz="2800" dirty="0" smtClean="0"/>
              <a:t>р. </a:t>
            </a:r>
            <a:endParaRPr lang="uk-UA" sz="2800" dirty="0" smtClean="0"/>
          </a:p>
          <a:p>
            <a:r>
              <a:rPr lang="ru-RU" sz="3000" b="1" dirty="0"/>
              <a:t>"</a:t>
            </a:r>
            <a:r>
              <a:rPr lang="ru-RU" sz="3000" b="1" dirty="0" err="1"/>
              <a:t>Яблонський</a:t>
            </a:r>
            <a:r>
              <a:rPr lang="ru-RU" sz="3000" b="1" dirty="0"/>
              <a:t>  </a:t>
            </a:r>
            <a:r>
              <a:rPr lang="ru-RU" sz="3000" b="1" dirty="0" err="1"/>
              <a:t>проти</a:t>
            </a:r>
            <a:r>
              <a:rPr lang="ru-RU" sz="3000" b="1" dirty="0"/>
              <a:t>  </a:t>
            </a:r>
            <a:r>
              <a:rPr lang="ru-RU" sz="3000" b="1" dirty="0" err="1"/>
              <a:t>Польщі</a:t>
            </a:r>
            <a:r>
              <a:rPr lang="ru-RU" sz="3000" b="1" dirty="0"/>
              <a:t>"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21 </a:t>
            </a:r>
            <a:r>
              <a:rPr lang="ru-RU" sz="2800" dirty="0" err="1" smtClean="0"/>
              <a:t>грудня</a:t>
            </a:r>
            <a:r>
              <a:rPr lang="ru-RU" sz="2800" dirty="0" smtClean="0"/>
              <a:t> 2000 </a:t>
            </a:r>
            <a:r>
              <a:rPr lang="ru-RU" sz="2800" dirty="0" smtClean="0"/>
              <a:t>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513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вимоги</a:t>
            </a:r>
            <a:r>
              <a:rPr lang="ru-RU" b="1" dirty="0" smtClean="0"/>
              <a:t> ЄСПЛ при </a:t>
            </a:r>
            <a:r>
              <a:rPr lang="ru-RU" b="1" dirty="0" err="1" smtClean="0"/>
              <a:t>продовженні</a:t>
            </a:r>
            <a:r>
              <a:rPr lang="ru-RU" b="1" dirty="0" smtClean="0"/>
              <a:t> </a:t>
            </a:r>
            <a:r>
              <a:rPr lang="ru-RU" b="1" dirty="0" err="1" smtClean="0"/>
              <a:t>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</a:t>
            </a:r>
            <a:r>
              <a:rPr lang="ru-RU" b="1" dirty="0" err="1" smtClean="0"/>
              <a:t>вартою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Л</a:t>
            </a:r>
            <a:r>
              <a:rPr lang="en-US" dirty="0" err="1" smtClean="0"/>
              <a:t>ише</a:t>
            </a:r>
            <a:r>
              <a:rPr lang="en-US" dirty="0" smtClean="0"/>
              <a:t> </a:t>
            </a:r>
            <a:r>
              <a:rPr lang="en-US" dirty="0" err="1"/>
              <a:t>наявність</a:t>
            </a:r>
            <a:r>
              <a:rPr lang="en-US" dirty="0"/>
              <a:t> </a:t>
            </a:r>
            <a:r>
              <a:rPr lang="en-US" dirty="0" err="1"/>
              <a:t>обґрунтованої</a:t>
            </a:r>
            <a:r>
              <a:rPr lang="en-US" dirty="0"/>
              <a:t> </a:t>
            </a:r>
            <a:r>
              <a:rPr lang="en-US" dirty="0" err="1"/>
              <a:t>підозри</a:t>
            </a:r>
            <a:r>
              <a:rPr lang="en-US" dirty="0"/>
              <a:t> </a:t>
            </a:r>
            <a:r>
              <a:rPr lang="en-US" dirty="0" err="1"/>
              <a:t>перестає</a:t>
            </a:r>
            <a:r>
              <a:rPr lang="en-US" dirty="0"/>
              <a:t> </a:t>
            </a:r>
            <a:r>
              <a:rPr lang="en-US" dirty="0" err="1"/>
              <a:t>бути</a:t>
            </a:r>
            <a:r>
              <a:rPr lang="en-US" dirty="0"/>
              <a:t> </a:t>
            </a:r>
            <a:r>
              <a:rPr lang="en-US" dirty="0" err="1"/>
              <a:t>підставою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позбавлення</a:t>
            </a:r>
            <a:r>
              <a:rPr lang="en-US" dirty="0"/>
              <a:t> </a:t>
            </a:r>
            <a:r>
              <a:rPr lang="en-US" dirty="0" err="1"/>
              <a:t>свободи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Повинен </a:t>
            </a:r>
            <a:r>
              <a:rPr lang="ru-RU" dirty="0" err="1" smtClean="0"/>
              <a:t>дотримуватись</a:t>
            </a:r>
            <a:r>
              <a:rPr lang="ru-RU" dirty="0" smtClean="0"/>
              <a:t>  принцип «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свавілля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Обгрунтування</a:t>
            </a:r>
            <a:r>
              <a:rPr lang="ru-RU" dirty="0" smtClean="0"/>
              <a:t>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тримання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вартою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не </a:t>
            </a:r>
            <a:r>
              <a:rPr lang="ru-RU" dirty="0" err="1" smtClean="0"/>
              <a:t>абстрактним</a:t>
            </a:r>
            <a:r>
              <a:rPr lang="ru-RU" dirty="0" smtClean="0"/>
              <a:t>, а </a:t>
            </a:r>
            <a:r>
              <a:rPr lang="ru-RU" dirty="0" err="1" smtClean="0"/>
              <a:t>конкретним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35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вимоги</a:t>
            </a:r>
            <a:r>
              <a:rPr lang="ru-RU" b="1" dirty="0"/>
              <a:t> ЄСПЛ при </a:t>
            </a:r>
            <a:r>
              <a:rPr lang="ru-RU" b="1" dirty="0" err="1"/>
              <a:t>продовженні</a:t>
            </a:r>
            <a:r>
              <a:rPr lang="ru-RU" b="1" dirty="0"/>
              <a:t> </a:t>
            </a:r>
            <a:r>
              <a:rPr lang="ru-RU" b="1" dirty="0" err="1"/>
              <a:t>тримання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</a:t>
            </a:r>
            <a:r>
              <a:rPr lang="ru-RU" b="1" dirty="0" err="1"/>
              <a:t>вартою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r>
              <a:rPr lang="en-US" dirty="0" err="1" smtClean="0"/>
              <a:t>а</a:t>
            </a:r>
            <a:r>
              <a:rPr lang="ru-RU" dirty="0" err="1" smtClean="0"/>
              <a:t>є</a:t>
            </a:r>
            <a:r>
              <a:rPr lang="ru-RU" dirty="0" smtClean="0"/>
              <a:t> бути</a:t>
            </a:r>
            <a:r>
              <a:rPr lang="en-US" dirty="0" smtClean="0"/>
              <a:t> </a:t>
            </a:r>
            <a:r>
              <a:rPr lang="en-US" dirty="0" err="1" smtClean="0"/>
              <a:t>чітко</a:t>
            </a:r>
            <a:r>
              <a:rPr lang="en-US" dirty="0" smtClean="0"/>
              <a:t> </a:t>
            </a:r>
            <a:r>
              <a:rPr lang="en-US" dirty="0" err="1" smtClean="0"/>
              <a:t>зазнач</a:t>
            </a:r>
            <a:r>
              <a:rPr lang="ru-RU" dirty="0" err="1" smtClean="0"/>
              <a:t>ено</a:t>
            </a:r>
            <a:r>
              <a:rPr lang="en-US" dirty="0" smtClean="0"/>
              <a:t> </a:t>
            </a:r>
            <a:r>
              <a:rPr lang="en-US" dirty="0" err="1" smtClean="0"/>
              <a:t>про</a:t>
            </a:r>
            <a:r>
              <a:rPr lang="en-US" dirty="0" smtClean="0"/>
              <a:t> </a:t>
            </a:r>
            <a:r>
              <a:rPr lang="en-US" dirty="0" err="1"/>
              <a:t>наявність</a:t>
            </a:r>
            <a:r>
              <a:rPr lang="en-US" dirty="0"/>
              <a:t> </a:t>
            </a:r>
            <a:r>
              <a:rPr lang="en-US" dirty="0" err="1"/>
              <a:t>іншої</a:t>
            </a:r>
            <a:r>
              <a:rPr lang="en-US" dirty="0"/>
              <a:t> </a:t>
            </a:r>
            <a:r>
              <a:rPr lang="en-US" dirty="0" err="1"/>
              <a:t>підстави</a:t>
            </a:r>
            <a:r>
              <a:rPr lang="en-US" dirty="0"/>
              <a:t> (</a:t>
            </a:r>
            <a:r>
              <a:rPr lang="en-US" dirty="0" err="1"/>
              <a:t>підстав</a:t>
            </a:r>
            <a:r>
              <a:rPr lang="en-US" dirty="0"/>
              <a:t>)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ризику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3300"/>
                </a:solidFill>
              </a:rPr>
              <a:t>передбачені</a:t>
            </a:r>
            <a:r>
              <a:rPr lang="ru-RU" dirty="0">
                <a:solidFill>
                  <a:srgbClr val="003300"/>
                </a:solidFill>
              </a:rPr>
              <a:t> </a:t>
            </a:r>
            <a:r>
              <a:rPr lang="ru-RU" dirty="0" smtClean="0">
                <a:solidFill>
                  <a:srgbClr val="003300"/>
                </a:solidFill>
              </a:rPr>
              <a:t>ч. 1 ст.177 КПК</a:t>
            </a:r>
          </a:p>
          <a:p>
            <a:r>
              <a:rPr lang="ru-RU" dirty="0" err="1" smtClean="0"/>
              <a:t>Обов»язок</a:t>
            </a:r>
            <a:r>
              <a:rPr lang="ru-RU" dirty="0" smtClean="0"/>
              <a:t> </a:t>
            </a:r>
            <a:r>
              <a:rPr lang="en-US" dirty="0" err="1" smtClean="0"/>
              <a:t>розгляд</a:t>
            </a:r>
            <a:r>
              <a:rPr lang="ru-RU" dirty="0" smtClean="0"/>
              <a:t>у </a:t>
            </a:r>
            <a:r>
              <a:rPr lang="en-US" dirty="0" smtClean="0"/>
              <a:t> </a:t>
            </a:r>
            <a:r>
              <a:rPr lang="en-US" dirty="0" err="1" smtClean="0"/>
              <a:t>можлив</a:t>
            </a:r>
            <a:r>
              <a:rPr lang="ru-RU" dirty="0" smtClean="0"/>
              <a:t>о</a:t>
            </a:r>
            <a:r>
              <a:rPr lang="en-US" dirty="0" err="1" smtClean="0"/>
              <a:t>ст</a:t>
            </a:r>
            <a:r>
              <a:rPr lang="ru-RU" dirty="0" smtClean="0"/>
              <a:t>і</a:t>
            </a:r>
            <a:r>
              <a:rPr lang="en-US" dirty="0" smtClean="0"/>
              <a:t> </a:t>
            </a:r>
            <a:r>
              <a:rPr lang="en-US" dirty="0" err="1"/>
              <a:t>застосування</a:t>
            </a:r>
            <a:r>
              <a:rPr lang="en-US" dirty="0"/>
              <a:t> </a:t>
            </a:r>
            <a:r>
              <a:rPr lang="en-US" dirty="0" err="1"/>
              <a:t>інших</a:t>
            </a:r>
            <a:r>
              <a:rPr lang="en-US" dirty="0"/>
              <a:t> </a:t>
            </a:r>
            <a:r>
              <a:rPr lang="en-US" dirty="0" err="1"/>
              <a:t>запобіжних</a:t>
            </a:r>
            <a:r>
              <a:rPr lang="en-US" dirty="0"/>
              <a:t> </a:t>
            </a:r>
            <a:r>
              <a:rPr lang="en-US" dirty="0" err="1"/>
              <a:t>заходів</a:t>
            </a:r>
            <a:r>
              <a:rPr lang="en-US" dirty="0"/>
              <a:t>, </a:t>
            </a:r>
            <a:r>
              <a:rPr lang="en-US" dirty="0" err="1"/>
              <a:t>альтернативних</a:t>
            </a:r>
            <a:r>
              <a:rPr lang="en-US" dirty="0"/>
              <a:t> </a:t>
            </a:r>
            <a:r>
              <a:rPr lang="en-US" dirty="0" err="1"/>
              <a:t>триманню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 smtClean="0"/>
              <a:t>вартою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99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Суб»єкти</a:t>
            </a:r>
            <a:r>
              <a:rPr lang="ru-RU" b="1" dirty="0" smtClean="0"/>
              <a:t> </a:t>
            </a:r>
            <a:r>
              <a:rPr lang="ru-RU" b="1" dirty="0" err="1" smtClean="0"/>
              <a:t>подачі</a:t>
            </a:r>
            <a:r>
              <a:rPr lang="ru-RU" b="1" dirty="0" smtClean="0"/>
              <a:t> </a:t>
            </a:r>
            <a:r>
              <a:rPr lang="ru-RU" b="1" dirty="0" err="1" smtClean="0"/>
              <a:t>клопотань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на </a:t>
            </a:r>
            <a:r>
              <a:rPr lang="ru-RU" b="1" i="1" dirty="0" err="1"/>
              <a:t>досудовому</a:t>
            </a:r>
            <a:r>
              <a:rPr lang="ru-RU" b="1" i="1" dirty="0"/>
              <a:t> </a:t>
            </a:r>
            <a:r>
              <a:rPr lang="ru-RU" b="1" i="1" dirty="0" err="1"/>
              <a:t>розслідуванні</a:t>
            </a:r>
            <a:endParaRPr lang="ru-RU" b="1" i="1" dirty="0"/>
          </a:p>
          <a:p>
            <a:r>
              <a:rPr lang="ru-RU" dirty="0" smtClean="0"/>
              <a:t>Прокурор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слідчий</a:t>
            </a:r>
            <a:r>
              <a:rPr lang="ru-RU" dirty="0" smtClean="0"/>
              <a:t> за </a:t>
            </a:r>
            <a:r>
              <a:rPr lang="ru-RU" dirty="0" err="1" smtClean="0"/>
              <a:t>погодженням</a:t>
            </a:r>
            <a:r>
              <a:rPr lang="ru-RU" dirty="0" smtClean="0"/>
              <a:t> з прокурором</a:t>
            </a:r>
          </a:p>
          <a:p>
            <a:pPr marL="0" indent="0" algn="ctr">
              <a:buNone/>
            </a:pPr>
            <a:r>
              <a:rPr lang="ru-RU" b="1" i="1" dirty="0" err="1"/>
              <a:t>під</a:t>
            </a:r>
            <a:r>
              <a:rPr lang="ru-RU" b="1" i="1" dirty="0"/>
              <a:t> час судового </a:t>
            </a:r>
            <a:r>
              <a:rPr lang="ru-RU" b="1" i="1" dirty="0" err="1"/>
              <a:t>провадження</a:t>
            </a:r>
            <a:endParaRPr lang="ru-RU" b="1" i="1" dirty="0"/>
          </a:p>
          <a:p>
            <a:r>
              <a:rPr lang="ru-RU" dirty="0" smtClean="0"/>
              <a:t> Прокурор </a:t>
            </a:r>
          </a:p>
          <a:p>
            <a:r>
              <a:rPr lang="ru-RU" dirty="0" err="1" smtClean="0"/>
              <a:t>Обвинувачений</a:t>
            </a:r>
            <a:endParaRPr lang="ru-RU" dirty="0" smtClean="0"/>
          </a:p>
          <a:p>
            <a:r>
              <a:rPr lang="ru-RU" dirty="0" err="1" smtClean="0"/>
              <a:t>Захисник</a:t>
            </a:r>
            <a:endParaRPr lang="ru-RU" dirty="0" smtClean="0"/>
          </a:p>
          <a:p>
            <a:r>
              <a:rPr lang="ru-RU" dirty="0" err="1" smtClean="0"/>
              <a:t>Потерпілий</a:t>
            </a:r>
            <a:r>
              <a:rPr lang="ru-RU" dirty="0" smtClean="0"/>
              <a:t> (</a:t>
            </a:r>
            <a:r>
              <a:rPr lang="ru-RU" dirty="0" err="1" smtClean="0"/>
              <a:t>цивільний</a:t>
            </a:r>
            <a:r>
              <a:rPr lang="ru-RU" dirty="0" smtClean="0"/>
              <a:t> </a:t>
            </a:r>
            <a:r>
              <a:rPr lang="ru-RU" dirty="0" err="1" smtClean="0"/>
              <a:t>позивач</a:t>
            </a:r>
            <a:r>
              <a:rPr lang="ru-RU" dirty="0" smtClean="0"/>
              <a:t> і </a:t>
            </a:r>
            <a:r>
              <a:rPr lang="ru-RU" dirty="0" err="1" smtClean="0"/>
              <a:t>відповідач</a:t>
            </a:r>
            <a:r>
              <a:rPr lang="ru-RU" dirty="0" smtClean="0"/>
              <a:t>),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endParaRPr lang="ru-RU" dirty="0" smtClean="0"/>
          </a:p>
          <a:p>
            <a:r>
              <a:rPr lang="ru-RU" dirty="0" err="1" smtClean="0"/>
              <a:t>Законні</a:t>
            </a:r>
            <a:r>
              <a:rPr lang="ru-RU" dirty="0" smtClean="0"/>
              <a:t>  </a:t>
            </a:r>
            <a:r>
              <a:rPr lang="ru-RU" dirty="0" err="1" smtClean="0"/>
              <a:t>представники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88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строків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</a:t>
            </a:r>
            <a:r>
              <a:rPr lang="en-US" dirty="0" err="1" smtClean="0"/>
              <a:t>е</a:t>
            </a:r>
            <a:r>
              <a:rPr lang="en-US" dirty="0" smtClean="0"/>
              <a:t> </a:t>
            </a:r>
            <a:r>
              <a:rPr lang="en-US" b="1" dirty="0" err="1"/>
              <a:t>пізніше</a:t>
            </a:r>
            <a:r>
              <a:rPr lang="en-US" b="1" dirty="0"/>
              <a:t> </a:t>
            </a:r>
            <a:r>
              <a:rPr lang="en-US" b="1" dirty="0" err="1"/>
              <a:t>ніж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/>
              <a:t>п'ять</a:t>
            </a:r>
            <a:r>
              <a:rPr lang="en-US" b="1" dirty="0"/>
              <a:t> </a:t>
            </a:r>
            <a:r>
              <a:rPr lang="en-US" b="1" dirty="0" err="1"/>
              <a:t>днів</a:t>
            </a:r>
            <a:r>
              <a:rPr lang="en-US" b="1" dirty="0"/>
              <a:t> </a:t>
            </a:r>
            <a:r>
              <a:rPr lang="en-US" b="1" dirty="0" err="1"/>
              <a:t>до</a:t>
            </a:r>
            <a:r>
              <a:rPr lang="en-US" b="1" dirty="0"/>
              <a:t> </a:t>
            </a:r>
            <a:r>
              <a:rPr lang="en-US" b="1" dirty="0" err="1"/>
              <a:t>закінчення</a:t>
            </a:r>
            <a:r>
              <a:rPr lang="en-US" b="1" dirty="0"/>
              <a:t> </a:t>
            </a:r>
            <a:r>
              <a:rPr lang="en-US" b="1" dirty="0" err="1"/>
              <a:t>дії</a:t>
            </a:r>
            <a:r>
              <a:rPr lang="en-US" dirty="0"/>
              <a:t> </a:t>
            </a:r>
            <a:r>
              <a:rPr lang="en-US" dirty="0" err="1"/>
              <a:t>попередньої</a:t>
            </a:r>
            <a:r>
              <a:rPr lang="en-US" dirty="0"/>
              <a:t> </a:t>
            </a:r>
            <a:r>
              <a:rPr lang="en-US" dirty="0" err="1"/>
              <a:t>ухвали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тримання</a:t>
            </a:r>
            <a:r>
              <a:rPr lang="en-US" dirty="0"/>
              <a:t> </a:t>
            </a:r>
            <a:r>
              <a:rPr lang="en-US" dirty="0" err="1"/>
              <a:t>під</a:t>
            </a:r>
            <a:r>
              <a:rPr lang="en-US" dirty="0"/>
              <a:t> </a:t>
            </a:r>
            <a:r>
              <a:rPr lang="en-US" dirty="0" err="1" smtClean="0"/>
              <a:t>вартою</a:t>
            </a:r>
            <a:endParaRPr lang="ru-RU" dirty="0"/>
          </a:p>
          <a:p>
            <a:r>
              <a:rPr lang="ru-RU" b="1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строку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попередньої</a:t>
            </a:r>
            <a:r>
              <a:rPr lang="ru-RU" dirty="0" smtClean="0"/>
              <a:t> </a:t>
            </a:r>
            <a:r>
              <a:rPr lang="ru-RU" dirty="0" err="1" smtClean="0"/>
              <a:t>ухвали</a:t>
            </a:r>
            <a:r>
              <a:rPr lang="ru-RU" dirty="0" smtClean="0"/>
              <a:t> про </a:t>
            </a:r>
            <a:r>
              <a:rPr lang="ru-RU" dirty="0" err="1" smtClean="0"/>
              <a:t>тримання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вартою</a:t>
            </a:r>
            <a:r>
              <a:rPr lang="ru-RU" dirty="0" smtClean="0"/>
              <a:t> – </a:t>
            </a:r>
            <a:r>
              <a:rPr lang="ru-RU" dirty="0" err="1" smtClean="0"/>
              <a:t>клопотання</a:t>
            </a:r>
            <a:r>
              <a:rPr lang="ru-RU" dirty="0" smtClean="0"/>
              <a:t> про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запобіжного</a:t>
            </a:r>
            <a:r>
              <a:rPr lang="ru-RU" dirty="0" smtClean="0"/>
              <a:t> заходу</a:t>
            </a:r>
          </a:p>
          <a:p>
            <a:r>
              <a:rPr lang="ru-RU" b="1" dirty="0" smtClean="0"/>
              <a:t>Строк </a:t>
            </a:r>
            <a:r>
              <a:rPr lang="ru-RU" b="1" dirty="0" err="1" smtClean="0"/>
              <a:t>дії</a:t>
            </a:r>
            <a:r>
              <a:rPr lang="ru-RU" b="1" dirty="0" smtClean="0"/>
              <a:t> </a:t>
            </a:r>
            <a:r>
              <a:rPr lang="ru-RU" dirty="0" err="1" smtClean="0"/>
              <a:t>ухвали</a:t>
            </a:r>
            <a:r>
              <a:rPr lang="ru-RU" dirty="0" smtClean="0"/>
              <a:t>  </a:t>
            </a:r>
            <a:r>
              <a:rPr lang="ru-RU" dirty="0" err="1"/>
              <a:t>слідчого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, суду про </a:t>
            </a:r>
            <a:r>
              <a:rPr lang="ru-RU" dirty="0" err="1" smtClean="0"/>
              <a:t>продовження</a:t>
            </a:r>
            <a:r>
              <a:rPr lang="ru-RU" dirty="0" smtClean="0"/>
              <a:t> </a:t>
            </a:r>
            <a:r>
              <a:rPr lang="ru-RU" dirty="0"/>
              <a:t>строку </a:t>
            </a:r>
            <a:r>
              <a:rPr lang="ru-RU" dirty="0" err="1"/>
              <a:t>тримання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вартою</a:t>
            </a:r>
            <a:r>
              <a:rPr lang="ru-RU" dirty="0"/>
              <a:t> 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60 </a:t>
            </a:r>
            <a:r>
              <a:rPr lang="ru-RU" dirty="0" err="1" smtClean="0"/>
              <a:t>днів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24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1265</Words>
  <Application>Microsoft Macintosh PowerPoint</Application>
  <PresentationFormat>Экран (4:3)</PresentationFormat>
  <Paragraphs>143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Розгляд слідчим суддею клопотань про продовження чи зміну запобіжного заходу  </vt:lpstr>
      <vt:lpstr>Розгляд клопотань про продовження запобіжного заходу </vt:lpstr>
      <vt:lpstr>Законодавче врегулювання</vt:lpstr>
      <vt:lpstr>Види запобіжних заходів з обмеженим строком дії</vt:lpstr>
      <vt:lpstr>Рішення ЄСПЛ у справах:</vt:lpstr>
      <vt:lpstr>Основні вимоги ЄСПЛ при продовженні тримання під вартою</vt:lpstr>
      <vt:lpstr>Основні вимоги ЄСПЛ при продовженні тримання під вартою</vt:lpstr>
      <vt:lpstr>Суб»єкти подачі клопотань</vt:lpstr>
      <vt:lpstr>Дотримання строків</vt:lpstr>
      <vt:lpstr>Вимоги до клопотання</vt:lpstr>
      <vt:lpstr>Вимоги до клопотання про зміну</vt:lpstr>
      <vt:lpstr>Невідкладний розгляд клопотання про зміну запобіжного заходу</vt:lpstr>
      <vt:lpstr>Розгляд клопотань сторони обвинувачення</vt:lpstr>
      <vt:lpstr>Розгляд клопотань сторони захисту</vt:lpstr>
      <vt:lpstr>Зміна запобіжного заходу  на більш суворий</vt:lpstr>
      <vt:lpstr>Зміна запобіжного заходу  на менш суворий</vt:lpstr>
      <vt:lpstr>Скасування запобіжного заходу</vt:lpstr>
      <vt:lpstr>Залишення без розгляду</vt:lpstr>
      <vt:lpstr>Дотримання розумних строків  </vt:lpstr>
      <vt:lpstr>Підготовче судове засідання</vt:lpstr>
      <vt:lpstr>Наслідки відмови</vt:lpstr>
      <vt:lpstr>Судовий розгляд</vt:lpstr>
      <vt:lpstr>Судовий розгляд</vt:lpstr>
      <vt:lpstr>Особливості апеляційного оскарження ухвал слідчих суддів</vt:lpstr>
      <vt:lpstr>Особливості апеляційного оскарження ухвал суду </vt:lpstr>
      <vt:lpstr>Дякую за увагу!  nstefaniv@gmail.com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Розгляд слідчим суддею клопотань про продовження чи зміну запобіжного заходу . </dc:title>
  <dc:creator>user</dc:creator>
  <cp:lastModifiedBy>user</cp:lastModifiedBy>
  <cp:revision>12</cp:revision>
  <dcterms:created xsi:type="dcterms:W3CDTF">2016-07-15T11:03:48Z</dcterms:created>
  <dcterms:modified xsi:type="dcterms:W3CDTF">2016-07-16T06:44:23Z</dcterms:modified>
</cp:coreProperties>
</file>