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18" r:id="rId2"/>
    <p:sldId id="315" r:id="rId3"/>
    <p:sldId id="316" r:id="rId4"/>
    <p:sldId id="320" r:id="rId5"/>
    <p:sldId id="319" r:id="rId6"/>
    <p:sldId id="321" r:id="rId7"/>
    <p:sldId id="327" r:id="rId8"/>
    <p:sldId id="322" r:id="rId9"/>
    <p:sldId id="325" r:id="rId10"/>
    <p:sldId id="323" r:id="rId11"/>
    <p:sldId id="326" r:id="rId12"/>
    <p:sldId id="32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04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07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0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847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10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73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91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298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93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422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20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58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21727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</a:t>
            </a:r>
            <a:r>
              <a:rPr lang="uk-UA" sz="4000" b="1" smtClean="0"/>
              <a:t>Національна школа       </a:t>
            </a:r>
            <a:br>
              <a:rPr lang="uk-UA" sz="4000" b="1" smtClean="0"/>
            </a:br>
            <a:r>
              <a:rPr lang="uk-UA" sz="4000" b="1"/>
              <a:t> </a:t>
            </a:r>
            <a:r>
              <a:rPr lang="uk-UA" sz="4000" b="1" smtClean="0"/>
              <a:t>    </a:t>
            </a:r>
            <a:r>
              <a:rPr lang="uk-UA" sz="4000" b="1" smtClean="0"/>
              <a:t>суддів України</a:t>
            </a:r>
            <a:endParaRPr lang="uk-UA" sz="10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46413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3600" b="1"/>
          </a:p>
          <a:p>
            <a:pPr marL="0" indent="0" algn="ctr">
              <a:buNone/>
            </a:pPr>
            <a:r>
              <a:rPr lang="uk-UA" sz="4800" b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Роль </a:t>
            </a:r>
            <a:r>
              <a:rPr lang="uk-UA" sz="4800" b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слідчого судді у забезпеченні конституційного права особи на свободу та особисту недоторканість </a:t>
            </a:r>
            <a:endParaRPr lang="uk-UA" sz="480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uk-UA" sz="4400" b="1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2757" y="26064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499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21727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</a:t>
            </a:r>
            <a:r>
              <a:rPr lang="uk-UA" sz="4000" b="1" smtClean="0"/>
              <a:t>Національна школа       </a:t>
            </a:r>
            <a:br>
              <a:rPr lang="uk-UA" sz="4000" b="1" smtClean="0"/>
            </a:br>
            <a:r>
              <a:rPr lang="uk-UA" sz="4000" b="1"/>
              <a:t> </a:t>
            </a:r>
            <a:r>
              <a:rPr lang="uk-UA" sz="4000" b="1" smtClean="0"/>
              <a:t>    </a:t>
            </a:r>
            <a:r>
              <a:rPr lang="uk-UA" sz="4000" b="1" smtClean="0"/>
              <a:t>суддів України</a:t>
            </a:r>
            <a:endParaRPr lang="uk-UA" sz="10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b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Запобігання свавільному позбавленню свободи - один із головних принципів охорони прав людини. </a:t>
            </a:r>
          </a:p>
          <a:p>
            <a:r>
              <a:rPr lang="uk-UA" sz="2600" smtClean="0"/>
              <a:t>Обмеження або позбавлення свободи має застосовуватися до особи лише у разі, якщо інші запобіжні засоби будуть </a:t>
            </a:r>
            <a:r>
              <a:rPr lang="uk-UA" sz="2600" i="1" smtClean="0"/>
              <a:t>неадекватними</a:t>
            </a:r>
            <a:r>
              <a:rPr lang="uk-UA" sz="2600" smtClean="0"/>
              <a:t>. </a:t>
            </a:r>
          </a:p>
          <a:p>
            <a:r>
              <a:rPr lang="uk-UA" sz="2600" smtClean="0"/>
              <a:t>Національні суди, вирішуючи питання щодо обрання або продовження запобіжного заходу, повинні належним чином </a:t>
            </a:r>
            <a:r>
              <a:rPr lang="uk-UA" sz="2600" i="1" smtClean="0"/>
              <a:t>вмотивувати таке рішення</a:t>
            </a:r>
            <a:r>
              <a:rPr lang="uk-UA" sz="2600" smtClean="0"/>
              <a:t> та </a:t>
            </a:r>
            <a:r>
              <a:rPr lang="uk-UA" sz="2600" i="1" smtClean="0"/>
              <a:t>дати оцінку тому, чому особі неможливо обрати інші, більш м’які запобіжні заходи </a:t>
            </a:r>
            <a:r>
              <a:rPr lang="uk-UA" sz="2600" smtClean="0"/>
              <a:t>(ст. 5 ЄКПЛ, ч. 3 ст. 176 КПК України, ч. 5 ст. 199 КПК України). </a:t>
            </a:r>
          </a:p>
          <a:p>
            <a:pPr marL="0" indent="0" algn="ctr">
              <a:buNone/>
            </a:pPr>
            <a:endParaRPr lang="uk-UA" sz="2600" b="1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2757" y="26064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3365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21727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</a:t>
            </a:r>
            <a:r>
              <a:rPr lang="uk-UA" sz="4000" b="1" smtClean="0"/>
              <a:t>Національна школа       </a:t>
            </a:r>
            <a:br>
              <a:rPr lang="uk-UA" sz="4000" b="1" smtClean="0"/>
            </a:br>
            <a:r>
              <a:rPr lang="uk-UA" sz="4000" b="1"/>
              <a:t> </a:t>
            </a:r>
            <a:r>
              <a:rPr lang="uk-UA" sz="4000" b="1" smtClean="0"/>
              <a:t>    </a:t>
            </a:r>
            <a:r>
              <a:rPr lang="uk-UA" sz="4000" b="1" smtClean="0"/>
              <a:t>суддів України</a:t>
            </a:r>
            <a:endParaRPr lang="uk-UA" sz="10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8965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3600" b="1" smtClean="0">
                <a:solidFill>
                  <a:schemeClr val="accent6">
                    <a:lumMod val="50000"/>
                  </a:schemeClr>
                </a:solidFill>
              </a:rPr>
              <a:t>Процесуальні права затриманих осіб </a:t>
            </a:r>
            <a:r>
              <a:rPr lang="uk-UA" sz="700" b="1" smtClean="0">
                <a:solidFill>
                  <a:schemeClr val="accent1"/>
                </a:solidFill>
              </a:rPr>
              <a:t/>
            </a:r>
            <a:br>
              <a:rPr lang="uk-UA" sz="700" b="1" smtClean="0">
                <a:solidFill>
                  <a:schemeClr val="accent1"/>
                </a:solidFill>
              </a:rPr>
            </a:br>
            <a:endParaRPr lang="uk-UA" sz="700" b="1" smtClean="0">
              <a:solidFill>
                <a:schemeClr val="accent1"/>
              </a:solidFill>
            </a:endParaRPr>
          </a:p>
          <a:p>
            <a:r>
              <a:rPr lang="uk-UA" sz="2800" smtClean="0"/>
              <a:t>за­тримана (заарештована) особа має постати перед судом </a:t>
            </a:r>
            <a:r>
              <a:rPr lang="uk-UA" sz="2800" i="1" smtClean="0"/>
              <a:t>у найкоротший строк</a:t>
            </a:r>
            <a:r>
              <a:rPr lang="uk-UA" sz="2800" smtClean="0"/>
              <a:t> (</a:t>
            </a:r>
            <a:r>
              <a:rPr lang="uk-UA" sz="2800" i="1" smtClean="0"/>
              <a:t>ч. 2 ст. 12</a:t>
            </a:r>
            <a:r>
              <a:rPr lang="uk-UA" sz="2800" smtClean="0"/>
              <a:t> </a:t>
            </a:r>
            <a:r>
              <a:rPr lang="uk-UA" sz="2800" i="1" smtClean="0"/>
              <a:t>КПК</a:t>
            </a:r>
            <a:r>
              <a:rPr lang="uk-UA" sz="2800" smtClean="0"/>
              <a:t>); </a:t>
            </a:r>
          </a:p>
          <a:p>
            <a:r>
              <a:rPr lang="uk-UA" sz="2800" smtClean="0"/>
              <a:t>тримання під вартою повинно відбуватися упродовж </a:t>
            </a:r>
            <a:r>
              <a:rPr lang="uk-UA" sz="2800" i="1" smtClean="0"/>
              <a:t>розумного строку (ч. 1 ст. 28 КПК)</a:t>
            </a:r>
            <a:r>
              <a:rPr lang="uk-UA" sz="2800" smtClean="0"/>
              <a:t>; </a:t>
            </a:r>
          </a:p>
          <a:p>
            <a:r>
              <a:rPr lang="uk-UA" sz="2800" smtClean="0"/>
              <a:t>особа має право звертатись з клопотанням</a:t>
            </a:r>
            <a:r>
              <a:rPr lang="uk-UA" sz="2800" i="1" smtClean="0"/>
              <a:t> про заміну запобіжного заходу (ст. 201  КПК); </a:t>
            </a:r>
          </a:p>
          <a:p>
            <a:r>
              <a:rPr lang="uk-UA" sz="2800" smtClean="0"/>
              <a:t>вона має право </a:t>
            </a:r>
            <a:r>
              <a:rPr lang="uk-UA" sz="2800" i="1" smtClean="0"/>
              <a:t>бути звільненою під заставу</a:t>
            </a:r>
            <a:r>
              <a:rPr lang="uk-UA" sz="2800" smtClean="0"/>
              <a:t> (ч. 3 ст. 183 КПК). </a:t>
            </a:r>
          </a:p>
          <a:p>
            <a:pPr marL="0" indent="0">
              <a:buNone/>
            </a:pPr>
            <a:r>
              <a:rPr lang="uk-UA" sz="2800" b="1" smtClean="0"/>
              <a:t>                                  Стаття 206 КПК!</a:t>
            </a:r>
            <a:endParaRPr lang="uk-UA" sz="2000" b="1" smtClean="0"/>
          </a:p>
          <a:p>
            <a:pPr marL="0" indent="0" algn="ctr">
              <a:buNone/>
            </a:pPr>
            <a:endParaRPr lang="uk-UA" sz="2600" b="1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2757" y="26064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590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21727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</a:t>
            </a:r>
            <a:r>
              <a:rPr lang="uk-UA" sz="4000" b="1" smtClean="0"/>
              <a:t>Національна школа       </a:t>
            </a:r>
            <a:br>
              <a:rPr lang="uk-UA" sz="4000" b="1" smtClean="0"/>
            </a:br>
            <a:r>
              <a:rPr lang="uk-UA" sz="4000" b="1"/>
              <a:t> </a:t>
            </a:r>
            <a:r>
              <a:rPr lang="uk-UA" sz="4000" b="1" smtClean="0"/>
              <a:t>    </a:t>
            </a:r>
            <a:r>
              <a:rPr lang="uk-UA" sz="4000" b="1" smtClean="0"/>
              <a:t>суддів України</a:t>
            </a:r>
            <a:endParaRPr lang="uk-UA" sz="10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b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Неналежне мотивування рішення про арешт особи створює порушення п. 3 ст. 5 ЄКПЛ</a:t>
            </a:r>
          </a:p>
          <a:p>
            <a:pPr marL="0" indent="0" algn="ctr">
              <a:buNone/>
            </a:pPr>
            <a:r>
              <a:rPr lang="uk-UA" sz="2800" b="1" i="1" smtClean="0"/>
              <a:t>Рішення ЄСПЛ «Доронін проти України» від 19.02.2009 р. </a:t>
            </a:r>
          </a:p>
          <a:p>
            <a:r>
              <a:rPr lang="uk-UA" sz="2800" smtClean="0"/>
              <a:t>ЄСПЛ визнав порушення п. 3 ст. 5 Конвенції, оскільки судові рішення про продовження строку тримання заявника під вартою не можна вважати такими, що ґрунтуються на підставах, які є «відповідними і достатніми», а судом не розглядалось можливості застосування альтернативних запобіжних заходів (§63).</a:t>
            </a:r>
          </a:p>
          <a:p>
            <a:pPr marL="0" indent="0" algn="ctr">
              <a:buNone/>
            </a:pPr>
            <a:endParaRPr lang="uk-UA" sz="2600" b="1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2757" y="26064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820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21727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</a:t>
            </a:r>
            <a:r>
              <a:rPr lang="uk-UA" sz="4000" b="1" smtClean="0"/>
              <a:t>Національна школа       </a:t>
            </a:r>
            <a:br>
              <a:rPr lang="uk-UA" sz="4000" b="1" smtClean="0"/>
            </a:br>
            <a:r>
              <a:rPr lang="uk-UA" sz="4000" b="1"/>
              <a:t> </a:t>
            </a:r>
            <a:r>
              <a:rPr lang="uk-UA" sz="4000" b="1" smtClean="0"/>
              <a:t>    </a:t>
            </a:r>
            <a:r>
              <a:rPr lang="uk-UA" sz="4000" b="1" smtClean="0"/>
              <a:t>суддів України</a:t>
            </a:r>
            <a:endParaRPr lang="uk-UA" sz="10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50405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4400" b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:</a:t>
            </a:r>
            <a:endParaRPr lang="uk-UA" sz="440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3300" smtClean="0"/>
              <a:t>Забезпечити краще розуміння учасниками семінару змісту конституційного права особи на свободу та особисту недоторканість;</a:t>
            </a:r>
          </a:p>
          <a:p>
            <a:r>
              <a:rPr lang="uk-UA" sz="3300" smtClean="0"/>
              <a:t>Показати роль слідчого судді у визначенні критеріїв законності обмеження такого права з метою уникнення випадків порушень прав і свобод людини. </a:t>
            </a:r>
            <a:endParaRPr lang="uk-UA" sz="330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2757" y="26064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544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21727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</a:t>
            </a:r>
            <a:r>
              <a:rPr lang="uk-UA" sz="4000" b="1" smtClean="0"/>
              <a:t>Національна школа       </a:t>
            </a:r>
            <a:br>
              <a:rPr lang="uk-UA" sz="4000" b="1" smtClean="0"/>
            </a:br>
            <a:r>
              <a:rPr lang="uk-UA" sz="4000" b="1"/>
              <a:t> </a:t>
            </a:r>
            <a:r>
              <a:rPr lang="uk-UA" sz="4000" b="1" smtClean="0"/>
              <a:t>    </a:t>
            </a:r>
            <a:r>
              <a:rPr lang="uk-UA" sz="4000" b="1" smtClean="0"/>
              <a:t>суддів України</a:t>
            </a:r>
            <a:endParaRPr lang="uk-UA" sz="10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640960" cy="482453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3500" b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Стаття 29 Конституції України:</a:t>
            </a:r>
          </a:p>
          <a:p>
            <a:pPr marL="0" indent="0" algn="ctr">
              <a:buNone/>
            </a:pPr>
            <a:r>
              <a:rPr lang="uk-UA" b="1" i="1" smtClean="0"/>
              <a:t>«кожна особа має право на свободу та особисту недоторканість»</a:t>
            </a:r>
            <a:r>
              <a:rPr lang="uk-UA" b="1" smtClean="0"/>
              <a:t>.</a:t>
            </a:r>
          </a:p>
          <a:p>
            <a:pPr marL="0" indent="0">
              <a:buNone/>
            </a:pPr>
            <a:r>
              <a:rPr lang="ru-RU" i="1" smtClean="0"/>
              <a:t>Особиста недоторканність </a:t>
            </a:r>
            <a:r>
              <a:rPr lang="ru-RU" smtClean="0"/>
              <a:t>завжди тісно пов</a:t>
            </a:r>
            <a:r>
              <a:rPr lang="en-US" smtClean="0"/>
              <a:t>’</a:t>
            </a:r>
            <a:r>
              <a:rPr lang="uk-UA" smtClean="0"/>
              <a:t>язана з правом на свободу і</a:t>
            </a:r>
            <a:r>
              <a:rPr lang="ru-RU" smtClean="0"/>
              <a:t> </a:t>
            </a:r>
            <a:r>
              <a:rPr lang="ru-RU"/>
              <a:t>є </a:t>
            </a:r>
            <a:r>
              <a:rPr lang="ru-RU" smtClean="0"/>
              <a:t>одним з фундаментальних </a:t>
            </a:r>
            <a:r>
              <a:rPr lang="ru-RU"/>
              <a:t>і </a:t>
            </a:r>
            <a:r>
              <a:rPr lang="ru-RU" smtClean="0"/>
              <a:t>невідчужуваних особистих прав </a:t>
            </a:r>
            <a:r>
              <a:rPr lang="ru-RU"/>
              <a:t>людини, яке закріплено міжнародним співтовариством у ст. З Загальної декларації прав </a:t>
            </a:r>
            <a:r>
              <a:rPr lang="ru-RU"/>
              <a:t>людини </a:t>
            </a:r>
            <a:r>
              <a:rPr lang="ru-RU" smtClean="0"/>
              <a:t>(1948 </a:t>
            </a:r>
            <a:r>
              <a:rPr lang="ru-RU"/>
              <a:t>p</a:t>
            </a:r>
            <a:r>
              <a:rPr lang="ru-RU" smtClean="0"/>
              <a:t>.), </a:t>
            </a:r>
            <a:r>
              <a:rPr lang="ru-RU"/>
              <a:t>ст. 9 Міжнародного пакту про громадянські та політичні </a:t>
            </a:r>
            <a:r>
              <a:rPr lang="ru-RU"/>
              <a:t>права </a:t>
            </a:r>
            <a:r>
              <a:rPr lang="ru-RU" smtClean="0"/>
              <a:t>(1966 </a:t>
            </a:r>
            <a:r>
              <a:rPr lang="ru-RU"/>
              <a:t>p</a:t>
            </a:r>
            <a:r>
              <a:rPr lang="ru-RU" smtClean="0"/>
              <a:t>.), </a:t>
            </a:r>
            <a:r>
              <a:rPr lang="ru-RU"/>
              <a:t>ст. </a:t>
            </a:r>
            <a:r>
              <a:rPr lang="ru-RU"/>
              <a:t>5 </a:t>
            </a:r>
            <a:r>
              <a:rPr lang="ru-RU" smtClean="0"/>
              <a:t>ЄКПЛ (1950 </a:t>
            </a:r>
            <a:r>
              <a:rPr lang="ru-RU"/>
              <a:t>р</a:t>
            </a:r>
            <a:r>
              <a:rPr lang="ru-RU" smtClean="0"/>
              <a:t>.) та </a:t>
            </a:r>
            <a:r>
              <a:rPr lang="ru-RU"/>
              <a:t>інших загальновизнаних міжнародних документах.</a:t>
            </a:r>
            <a:endParaRPr lang="uk-UA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2757" y="26064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191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21727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</a:t>
            </a:r>
            <a:r>
              <a:rPr lang="uk-UA" sz="4000" b="1" smtClean="0"/>
              <a:t>Національна школа       </a:t>
            </a:r>
            <a:br>
              <a:rPr lang="uk-UA" sz="4000" b="1" smtClean="0"/>
            </a:br>
            <a:r>
              <a:rPr lang="uk-UA" sz="4000" b="1"/>
              <a:t> </a:t>
            </a:r>
            <a:r>
              <a:rPr lang="uk-UA" sz="4000" b="1" smtClean="0"/>
              <a:t>    </a:t>
            </a:r>
            <a:r>
              <a:rPr lang="uk-UA" sz="4000" b="1" smtClean="0"/>
              <a:t>суддів України</a:t>
            </a:r>
            <a:endParaRPr lang="uk-UA" sz="10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0405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b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 на свободу та особисту недоторканність належить до одного з найбільш вагомих та значущих прав людини</a:t>
            </a:r>
          </a:p>
          <a:p>
            <a:r>
              <a:rPr lang="ru-RU" sz="2800"/>
              <a:t>Право на свободу та особисту </a:t>
            </a:r>
            <a:r>
              <a:rPr lang="ru-RU" sz="2800"/>
              <a:t>недоторканність </a:t>
            </a:r>
            <a:r>
              <a:rPr lang="ru-RU" sz="2800" smtClean="0"/>
              <a:t>- це особисте немайнове право, </a:t>
            </a:r>
            <a:r>
              <a:rPr lang="ru-RU" sz="2800"/>
              <a:t>що </a:t>
            </a:r>
            <a:r>
              <a:rPr lang="ru-RU" sz="2800" smtClean="0"/>
              <a:t>забезпечує </a:t>
            </a:r>
            <a:r>
              <a:rPr lang="ru-RU" sz="2800"/>
              <a:t>природне </a:t>
            </a:r>
            <a:r>
              <a:rPr lang="ru-RU" sz="2800"/>
              <a:t>існування </a:t>
            </a:r>
            <a:r>
              <a:rPr lang="ru-RU" sz="2800" smtClean="0"/>
              <a:t>людини.</a:t>
            </a:r>
            <a:endParaRPr lang="uk-UA" sz="2800" b="1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800" b="0" smtClean="0"/>
              <a:t>У  </a:t>
            </a:r>
            <a:r>
              <a:rPr lang="uk-UA" sz="2800" smtClean="0"/>
              <a:t>справі</a:t>
            </a:r>
            <a:r>
              <a:rPr lang="uk-UA" sz="2800" b="0" smtClean="0"/>
              <a:t> </a:t>
            </a:r>
            <a:r>
              <a:rPr lang="uk-UA" sz="2800" smtClean="0"/>
              <a:t>«Медвєдєв та інші проти Франції» </a:t>
            </a:r>
            <a:r>
              <a:rPr lang="uk-UA" sz="2800" b="0" smtClean="0"/>
              <a:t>(рішення ЄСПЛ від 29.03.2010, § 76) Європейський суд з прав людини підкреслив, що </a:t>
            </a:r>
            <a:r>
              <a:rPr lang="uk-UA" sz="2800" smtClean="0"/>
              <a:t>право на свободу та особисту недоторканість</a:t>
            </a:r>
            <a:r>
              <a:rPr lang="uk-UA" sz="2800" b="0" smtClean="0"/>
              <a:t> </a:t>
            </a:r>
            <a:r>
              <a:rPr lang="uk-UA" sz="2800" smtClean="0"/>
              <a:t>має найважливіше значення у демократичному суспільстві</a:t>
            </a:r>
            <a:r>
              <a:rPr lang="uk-UA" sz="2800" b="0" smtClean="0"/>
              <a:t>. </a:t>
            </a:r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2757" y="26064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924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21727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</a:t>
            </a:r>
            <a:r>
              <a:rPr lang="uk-UA" sz="4000" b="1" smtClean="0"/>
              <a:t>Національна школа       </a:t>
            </a:r>
            <a:br>
              <a:rPr lang="uk-UA" sz="4000" b="1" smtClean="0"/>
            </a:br>
            <a:r>
              <a:rPr lang="uk-UA" sz="4000" b="1"/>
              <a:t> </a:t>
            </a:r>
            <a:r>
              <a:rPr lang="uk-UA" sz="4000" b="1" smtClean="0"/>
              <a:t>    </a:t>
            </a:r>
            <a:r>
              <a:rPr lang="uk-UA" sz="4000" b="1" smtClean="0"/>
              <a:t>суддів України</a:t>
            </a:r>
            <a:endParaRPr lang="uk-UA" sz="10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48965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b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Сутість права на свободу та особисту недоторканість зводиться до такого: </a:t>
            </a:r>
          </a:p>
          <a:p>
            <a:r>
              <a:rPr lang="uk-UA" sz="2400" smtClean="0"/>
              <a:t>Людина за своєю природою є вільною.</a:t>
            </a:r>
          </a:p>
          <a:p>
            <a:r>
              <a:rPr lang="uk-UA" sz="2400" smtClean="0"/>
              <a:t>Обмеження права на свободу та особисту недоторканість можливо лише як виключення, за умови дотримання певних гарантій, які унеможливлюють свавільне позбавлення особи свободи. </a:t>
            </a:r>
          </a:p>
          <a:p>
            <a:r>
              <a:rPr lang="uk-UA" sz="2400" smtClean="0"/>
              <a:t>Перелік таких виключень передбачений статтею 29 Конституції України та більш широкий - статтею 5 ЄКПЛ. </a:t>
            </a:r>
          </a:p>
          <a:p>
            <a:r>
              <a:rPr lang="uk-UA" sz="2400" smtClean="0"/>
              <a:t>Треба враховувати, що національне законодавство, яке обмежує права і свободи, не може бути ширшим за статтю 5 ЄКПЛ.</a:t>
            </a:r>
            <a:endParaRPr lang="uk-UA" sz="2400" b="1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2757" y="26064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2757" y="26064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908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21727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</a:t>
            </a:r>
            <a:r>
              <a:rPr lang="uk-UA" sz="4000" b="1" smtClean="0"/>
              <a:t>Національна школа       </a:t>
            </a:r>
            <a:br>
              <a:rPr lang="uk-UA" sz="4000" b="1" smtClean="0"/>
            </a:br>
            <a:r>
              <a:rPr lang="uk-UA" sz="4000" b="1"/>
              <a:t> </a:t>
            </a:r>
            <a:r>
              <a:rPr lang="uk-UA" sz="4000" b="1" smtClean="0"/>
              <a:t>    </a:t>
            </a:r>
            <a:r>
              <a:rPr lang="uk-UA" sz="4000" b="1" smtClean="0"/>
              <a:t>суддів України</a:t>
            </a:r>
            <a:endParaRPr lang="uk-UA" sz="10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1845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800" b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Ключові принципи, які гарантують  забезпечення права на свободу та особисту недоторканість</a:t>
            </a:r>
          </a:p>
          <a:p>
            <a:r>
              <a:rPr lang="uk-UA" sz="2400" smtClean="0"/>
              <a:t>позбавлення свободі лише за наявності </a:t>
            </a:r>
            <a:r>
              <a:rPr lang="uk-UA" sz="2400" i="1" smtClean="0"/>
              <a:t>обґрунтованої підозри</a:t>
            </a:r>
            <a:r>
              <a:rPr lang="uk-UA" sz="2400" smtClean="0"/>
              <a:t> у вчиненні кримінального правопорушення; </a:t>
            </a:r>
          </a:p>
          <a:p>
            <a:r>
              <a:rPr lang="uk-UA" sz="2400" i="1" smtClean="0"/>
              <a:t>законність</a:t>
            </a:r>
            <a:r>
              <a:rPr lang="uk-UA" sz="2400" smtClean="0"/>
              <a:t> арешту та затримання</a:t>
            </a:r>
            <a:r>
              <a:rPr lang="uk-UA" sz="2400" i="1" smtClean="0"/>
              <a:t>;</a:t>
            </a:r>
            <a:r>
              <a:rPr lang="uk-UA" sz="2400" smtClean="0"/>
              <a:t> </a:t>
            </a:r>
          </a:p>
          <a:p>
            <a:r>
              <a:rPr lang="uk-UA" sz="2400" smtClean="0"/>
              <a:t>необхідність роз’яснення кожному підозрюваному про </a:t>
            </a:r>
            <a:r>
              <a:rPr lang="uk-UA" sz="2400" i="1" smtClean="0"/>
              <a:t>причини арешту та сутність обвинувачення</a:t>
            </a:r>
            <a:r>
              <a:rPr lang="uk-UA" sz="2400" smtClean="0"/>
              <a:t> </a:t>
            </a:r>
            <a:r>
              <a:rPr lang="uk-UA" sz="2400" i="1" smtClean="0"/>
              <a:t>зрозумілою</a:t>
            </a:r>
            <a:r>
              <a:rPr lang="uk-UA" sz="2400" smtClean="0"/>
              <a:t> для нього </a:t>
            </a:r>
            <a:r>
              <a:rPr lang="uk-UA" sz="2400" i="1" smtClean="0"/>
              <a:t>мовою</a:t>
            </a:r>
            <a:r>
              <a:rPr lang="uk-UA" sz="2400" smtClean="0"/>
              <a:t>; </a:t>
            </a:r>
          </a:p>
          <a:p>
            <a:r>
              <a:rPr lang="uk-UA" sz="2400" smtClean="0"/>
              <a:t>тримання під вартою </a:t>
            </a:r>
            <a:r>
              <a:rPr lang="uk-UA" sz="2400" i="1" smtClean="0"/>
              <a:t>лише на підставі рішення суду </a:t>
            </a:r>
            <a:r>
              <a:rPr lang="uk-UA" sz="2400" smtClean="0"/>
              <a:t>та право заарештованої особи на </a:t>
            </a:r>
            <a:r>
              <a:rPr lang="uk-UA" sz="2400" i="1" smtClean="0"/>
              <a:t>оскарження до суду </a:t>
            </a:r>
            <a:r>
              <a:rPr lang="uk-UA" sz="2400" smtClean="0"/>
              <a:t>законності свого затримання і арешту; </a:t>
            </a:r>
          </a:p>
          <a:p>
            <a:r>
              <a:rPr lang="uk-UA" sz="2400" smtClean="0"/>
              <a:t>право на </a:t>
            </a:r>
            <a:r>
              <a:rPr lang="uk-UA" sz="2400" i="1" smtClean="0"/>
              <a:t>матеріальну компенсацію</a:t>
            </a:r>
            <a:r>
              <a:rPr lang="uk-UA" sz="2400" smtClean="0"/>
              <a:t> за незаконний арешт та затримання.</a:t>
            </a:r>
            <a:endParaRPr lang="uk-UA" sz="240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2757" y="26064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657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21727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</a:t>
            </a:r>
            <a:r>
              <a:rPr lang="uk-UA" sz="4000" b="1" smtClean="0"/>
              <a:t>Національна школа       </a:t>
            </a:r>
            <a:br>
              <a:rPr lang="uk-UA" sz="4000" b="1" smtClean="0"/>
            </a:br>
            <a:r>
              <a:rPr lang="uk-UA" sz="4000" b="1"/>
              <a:t> </a:t>
            </a:r>
            <a:r>
              <a:rPr lang="uk-UA" sz="4000" b="1" smtClean="0"/>
              <a:t>    </a:t>
            </a:r>
            <a:r>
              <a:rPr lang="uk-UA" sz="4000" b="1" smtClean="0"/>
              <a:t>суддів України</a:t>
            </a:r>
            <a:endParaRPr lang="uk-UA" sz="10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8245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4000" b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Обґрунтована підозра</a:t>
            </a:r>
            <a:r>
              <a:rPr lang="uk-UA" sz="4000" b="1" smtClean="0">
                <a:solidFill>
                  <a:schemeClr val="tx1"/>
                </a:solidFill>
              </a:rPr>
              <a:t/>
            </a:r>
            <a:br>
              <a:rPr lang="uk-UA" sz="4000" b="1" smtClean="0">
                <a:solidFill>
                  <a:schemeClr val="tx1"/>
                </a:solidFill>
              </a:rPr>
            </a:br>
            <a:endParaRPr lang="uk-UA" sz="1200" b="1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uk-UA" sz="3600" i="1" smtClean="0">
                <a:solidFill>
                  <a:schemeClr val="tx1"/>
                </a:solidFill>
              </a:rPr>
              <a:t>Справа «Гусинський проти Росії» </a:t>
            </a:r>
            <a:r>
              <a:rPr lang="uk-UA" sz="3600" smtClean="0">
                <a:solidFill>
                  <a:schemeClr val="tx1"/>
                </a:solidFill>
              </a:rPr>
              <a:t>(2004 р.) </a:t>
            </a:r>
            <a:endParaRPr lang="uk-UA" sz="3600" b="1" smtClean="0">
              <a:solidFill>
                <a:schemeClr val="tx1"/>
              </a:solidFill>
            </a:endParaRPr>
          </a:p>
          <a:p>
            <a:endParaRPr lang="uk-UA" sz="800" b="0" smtClean="0">
              <a:solidFill>
                <a:schemeClr val="tx1"/>
              </a:solidFill>
            </a:endParaRPr>
          </a:p>
          <a:p>
            <a:r>
              <a:rPr lang="uk-UA" b="0" smtClean="0">
                <a:solidFill>
                  <a:schemeClr val="tx1"/>
                </a:solidFill>
              </a:rPr>
              <a:t>Це - існування фактів або інформації, які могли б переконати об'єктивного спостерігача, що дана особа могла вчинити правопорушення.</a:t>
            </a:r>
          </a:p>
          <a:p>
            <a:pPr marL="0" indent="0" algn="ctr">
              <a:buNone/>
            </a:pPr>
            <a:endParaRPr lang="uk-UA" sz="2600" b="1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2757" y="26064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5196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21727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</a:t>
            </a:r>
            <a:r>
              <a:rPr lang="uk-UA" sz="4000" b="1" smtClean="0"/>
              <a:t>Національна школа       </a:t>
            </a:r>
            <a:br>
              <a:rPr lang="uk-UA" sz="4000" b="1" smtClean="0"/>
            </a:br>
            <a:r>
              <a:rPr lang="uk-UA" sz="4000" b="1"/>
              <a:t> </a:t>
            </a:r>
            <a:r>
              <a:rPr lang="uk-UA" sz="4000" b="1" smtClean="0"/>
              <a:t>    </a:t>
            </a:r>
            <a:r>
              <a:rPr lang="uk-UA" sz="4000" b="1" smtClean="0"/>
              <a:t>суддів України</a:t>
            </a:r>
            <a:endParaRPr lang="uk-UA" sz="10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uk-UA" sz="3600" b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Національне </a:t>
            </a:r>
            <a:r>
              <a:rPr lang="uk-UA" sz="3600" b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законодавство </a:t>
            </a:r>
            <a:r>
              <a:rPr lang="uk-UA" sz="3600" b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</a:p>
          <a:p>
            <a:r>
              <a:rPr lang="uk-UA" sz="2300" smtClean="0">
                <a:solidFill>
                  <a:prstClr val="black"/>
                </a:solidFill>
              </a:rPr>
              <a:t>Воно </a:t>
            </a:r>
            <a:r>
              <a:rPr lang="uk-UA" sz="2300">
                <a:solidFill>
                  <a:prstClr val="black"/>
                </a:solidFill>
              </a:rPr>
              <a:t>містить низку гарантій, покладаючи на слідчого суддю обов’язок контролю за тим, щоб позбавлення свободи не було свавільним у </a:t>
            </a:r>
            <a:r>
              <a:rPr lang="uk-UA" sz="2300">
                <a:solidFill>
                  <a:prstClr val="black"/>
                </a:solidFill>
              </a:rPr>
              <a:t>розумінні </a:t>
            </a:r>
            <a:r>
              <a:rPr lang="uk-UA" sz="2300" smtClean="0">
                <a:solidFill>
                  <a:prstClr val="black"/>
                </a:solidFill>
              </a:rPr>
              <a:t>ст. 29 Конституції України та ст</a:t>
            </a:r>
            <a:r>
              <a:rPr lang="uk-UA" sz="2300">
                <a:solidFill>
                  <a:prstClr val="black"/>
                </a:solidFill>
              </a:rPr>
              <a:t>. 5 ЄКПЛ.</a:t>
            </a:r>
          </a:p>
          <a:p>
            <a:pPr lvl="0"/>
            <a:r>
              <a:rPr lang="uk-UA" sz="2300">
                <a:solidFill>
                  <a:prstClr val="black"/>
                </a:solidFill>
              </a:rPr>
              <a:t>У частині 2 ст. 12 КПК зазначається, що кожен, кого затримано через підозру або обвинувачення у вчиненні кримінального правопорушення або інакше позбавлено свободи, повинен бути в найкоротший строк доставлений до слідчого судді для вирішення питання про законність та обґрунтованість його затримання, іншого позбавлення свободи та подальшого тримання. </a:t>
            </a:r>
          </a:p>
          <a:p>
            <a:pPr lvl="0"/>
            <a:r>
              <a:rPr lang="uk-UA" sz="2300">
                <a:solidFill>
                  <a:prstClr val="black"/>
                </a:solidFill>
              </a:rPr>
              <a:t>Затримана особа негайно звільняється, якщо </a:t>
            </a:r>
            <a:r>
              <a:rPr lang="uk-UA" sz="2300">
                <a:solidFill>
                  <a:prstClr val="black"/>
                </a:solidFill>
              </a:rPr>
              <a:t>протягом </a:t>
            </a:r>
            <a:r>
              <a:rPr lang="uk-UA" sz="2300" i="1" smtClean="0">
                <a:solidFill>
                  <a:prstClr val="black"/>
                </a:solidFill>
              </a:rPr>
              <a:t>72 </a:t>
            </a:r>
            <a:r>
              <a:rPr lang="uk-UA" sz="2300" i="1">
                <a:solidFill>
                  <a:prstClr val="black"/>
                </a:solidFill>
              </a:rPr>
              <a:t>годин </a:t>
            </a:r>
            <a:r>
              <a:rPr lang="uk-UA" sz="2300">
                <a:solidFill>
                  <a:prstClr val="black"/>
                </a:solidFill>
              </a:rPr>
              <a:t>з моменту затримання їй не вручено вмотивованого судового рішення про тримання під вартою.</a:t>
            </a:r>
          </a:p>
          <a:p>
            <a:pPr marL="0" indent="0" algn="ctr">
              <a:buNone/>
            </a:pPr>
            <a:endParaRPr lang="uk-UA" sz="800" b="1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2757" y="26064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925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217278"/>
          </a:xfrm>
        </p:spPr>
        <p:txBody>
          <a:bodyPr numCol="2">
            <a:normAutofit fontScale="90000"/>
          </a:bodyPr>
          <a:lstStyle/>
          <a:p>
            <a:pPr algn="l"/>
            <a:r>
              <a:rPr lang="uk-UA" sz="1800" b="1" smtClean="0"/>
              <a:t>     </a:t>
            </a:r>
            <a:r>
              <a:rPr lang="uk-UA" sz="1300" b="1" smtClean="0">
                <a:solidFill>
                  <a:schemeClr val="tx2"/>
                </a:solidFill>
              </a:rPr>
              <a:t/>
            </a:r>
            <a:br>
              <a:rPr lang="uk-UA" sz="1300" b="1" smtClean="0">
                <a:solidFill>
                  <a:schemeClr val="tx2"/>
                </a:solidFill>
              </a:rPr>
            </a:br>
            <a:r>
              <a:rPr lang="uk-UA" sz="8800" b="1" smtClean="0">
                <a:solidFill>
                  <a:schemeClr val="tx2"/>
                </a:solidFill>
              </a:rPr>
              <a:t/>
            </a:r>
            <a:br>
              <a:rPr lang="uk-UA" sz="8800" b="1" smtClean="0">
                <a:solidFill>
                  <a:schemeClr val="tx2"/>
                </a:solidFill>
              </a:rPr>
            </a:br>
            <a:r>
              <a:rPr lang="uk-UA" sz="800" b="1" smtClean="0">
                <a:solidFill>
                  <a:schemeClr val="tx2"/>
                </a:solidFill>
              </a:rPr>
              <a:t> </a:t>
            </a:r>
            <a:r>
              <a:rPr lang="uk-UA" sz="4000" b="1" smtClean="0"/>
              <a:t>Національна школа       </a:t>
            </a:r>
            <a:br>
              <a:rPr lang="uk-UA" sz="4000" b="1" smtClean="0"/>
            </a:br>
            <a:r>
              <a:rPr lang="uk-UA" sz="4000" b="1"/>
              <a:t> </a:t>
            </a:r>
            <a:r>
              <a:rPr lang="uk-UA" sz="4000" b="1" smtClean="0"/>
              <a:t>    </a:t>
            </a:r>
            <a:r>
              <a:rPr lang="uk-UA" sz="4000" b="1" smtClean="0"/>
              <a:t>суддів України</a:t>
            </a:r>
            <a:endParaRPr lang="uk-UA" sz="1070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3600" b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Презумпція свободи</a:t>
            </a:r>
          </a:p>
          <a:p>
            <a:pPr marL="0" indent="0">
              <a:buNone/>
            </a:pPr>
            <a:endParaRPr lang="uk-UA" sz="1200" smtClean="0"/>
          </a:p>
          <a:p>
            <a:r>
              <a:rPr lang="uk-UA" smtClean="0"/>
              <a:t>Вирішуючи питання про обрання запобіжного заходу щодо особи, суди повинні виходити з принципу </a:t>
            </a:r>
            <a:r>
              <a:rPr lang="uk-UA" i="1" smtClean="0"/>
              <a:t>презумпції свободи.</a:t>
            </a:r>
          </a:p>
          <a:p>
            <a:r>
              <a:rPr lang="uk-UA" smtClean="0"/>
              <a:t>Цей принцип означає, що особа повинна залишатися на свободі до тих пір, доки працівники правоохоронних органів не доведуть необхідність її затримання або тримання під вартою. </a:t>
            </a:r>
          </a:p>
          <a:p>
            <a:pPr marL="0" indent="0" algn="ctr">
              <a:buNone/>
            </a:pPr>
            <a:endParaRPr lang="uk-UA" sz="2600" b="1" smtClean="0"/>
          </a:p>
        </p:txBody>
      </p:sp>
      <p:pic>
        <p:nvPicPr>
          <p:cNvPr id="4" name="Рисунок 3" descr="http://www.nsj.gov.ua/images/logo/logo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2757" y="260648"/>
            <a:ext cx="1728192" cy="107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09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705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     Національна школа             суддів України</vt:lpstr>
      <vt:lpstr>        Національна школа             суддів України</vt:lpstr>
      <vt:lpstr>        Національна школа             суддів України</vt:lpstr>
      <vt:lpstr>        Національна школа             суддів України</vt:lpstr>
      <vt:lpstr>        Національна школа             суддів України</vt:lpstr>
      <vt:lpstr>        Національна школа             суддів України</vt:lpstr>
      <vt:lpstr>        Національна школа             суддів України</vt:lpstr>
      <vt:lpstr>        Національна школа             суддів України</vt:lpstr>
      <vt:lpstr>        Національна школа             суддів України</vt:lpstr>
      <vt:lpstr>        Національна школа             суддів України</vt:lpstr>
      <vt:lpstr>        Національна школа             суддів України</vt:lpstr>
      <vt:lpstr>        Національна школа             суддів України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Затримання</dc:title>
  <cp:lastModifiedBy>ZACON</cp:lastModifiedBy>
  <cp:revision>33</cp:revision>
  <dcterms:modified xsi:type="dcterms:W3CDTF">2016-07-18T14:47:02Z</dcterms:modified>
</cp:coreProperties>
</file>