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94" r:id="rId4"/>
    <p:sldId id="297" r:id="rId5"/>
    <p:sldId id="296" r:id="rId6"/>
    <p:sldId id="298" r:id="rId7"/>
    <p:sldId id="300" r:id="rId8"/>
    <p:sldId id="311" r:id="rId9"/>
    <p:sldId id="302" r:id="rId10"/>
    <p:sldId id="303" r:id="rId11"/>
    <p:sldId id="313" r:id="rId12"/>
    <p:sldId id="305" r:id="rId13"/>
    <p:sldId id="306" r:id="rId14"/>
    <p:sldId id="307" r:id="rId15"/>
    <p:sldId id="308" r:id="rId16"/>
    <p:sldId id="312" r:id="rId17"/>
    <p:sldId id="309" r:id="rId18"/>
    <p:sldId id="310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CC"/>
    <a:srgbClr val="00903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718" autoAdjust="0"/>
  </p:normalViewPr>
  <p:slideViewPr>
    <p:cSldViewPr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5814B-476C-496E-AEDD-A3C494BA2B8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9DA24A4-B880-4A56-8248-3BA127360121}">
      <dgm:prSet phldrT="[Text]"/>
      <dgm:spPr>
        <a:solidFill>
          <a:srgbClr val="FF6600"/>
        </a:solidFill>
      </dgm:spPr>
      <dgm:t>
        <a:bodyPr/>
        <a:lstStyle/>
        <a:p>
          <a:r>
            <a:rPr lang="uk-UA" dirty="0" smtClean="0">
              <a:solidFill>
                <a:schemeClr val="bg2">
                  <a:lumMod val="50000"/>
                </a:schemeClr>
              </a:solidFill>
            </a:rPr>
            <a:t>Колегіальне консультування </a:t>
          </a:r>
          <a:endParaRPr lang="de-DE" dirty="0">
            <a:solidFill>
              <a:schemeClr val="bg2">
                <a:lumMod val="50000"/>
              </a:schemeClr>
            </a:solidFill>
          </a:endParaRPr>
        </a:p>
      </dgm:t>
    </dgm:pt>
    <dgm:pt modelId="{1DE17F50-313F-49AB-AF38-E04369EF3AF5}" type="parTrans" cxnId="{25389011-0F14-4127-8E55-F763086B3BC7}">
      <dgm:prSet/>
      <dgm:spPr/>
      <dgm:t>
        <a:bodyPr/>
        <a:lstStyle/>
        <a:p>
          <a:endParaRPr lang="de-DE"/>
        </a:p>
      </dgm:t>
    </dgm:pt>
    <dgm:pt modelId="{669CAFA1-EB65-4EEB-AFF9-A170A799EFDF}" type="sibTrans" cxnId="{25389011-0F14-4127-8E55-F763086B3BC7}">
      <dgm:prSet/>
      <dgm:spPr/>
      <dgm:t>
        <a:bodyPr/>
        <a:lstStyle/>
        <a:p>
          <a:endParaRPr lang="de-DE"/>
        </a:p>
      </dgm:t>
    </dgm:pt>
    <dgm:pt modelId="{DD54ACF3-2E87-49D8-95E6-1C656265DFDC}">
      <dgm:prSet phldrT="[Text]"/>
      <dgm:spPr>
        <a:solidFill>
          <a:srgbClr val="FFC000"/>
        </a:solidFill>
      </dgm:spPr>
      <dgm:t>
        <a:bodyPr/>
        <a:lstStyle/>
        <a:p>
          <a:r>
            <a:rPr lang="uk-UA" dirty="0" err="1" smtClean="0">
              <a:solidFill>
                <a:schemeClr val="bg2">
                  <a:lumMod val="50000"/>
                </a:schemeClr>
              </a:solidFill>
            </a:rPr>
            <a:t>Коучинг</a:t>
          </a:r>
          <a:r>
            <a:rPr lang="uk-UA" dirty="0" smtClean="0">
              <a:solidFill>
                <a:schemeClr val="bg2">
                  <a:lumMod val="50000"/>
                </a:schemeClr>
              </a:solidFill>
            </a:rPr>
            <a:t>  (Допомога)</a:t>
          </a:r>
          <a:endParaRPr lang="de-DE" dirty="0">
            <a:solidFill>
              <a:schemeClr val="bg2">
                <a:lumMod val="50000"/>
              </a:schemeClr>
            </a:solidFill>
          </a:endParaRPr>
        </a:p>
      </dgm:t>
    </dgm:pt>
    <dgm:pt modelId="{1E57E539-5D99-4781-B328-FADE8ED0988C}" type="sibTrans" cxnId="{2C9B8E6E-1B6D-4345-AB3B-C6E9D8F76EEC}">
      <dgm:prSet/>
      <dgm:spPr/>
      <dgm:t>
        <a:bodyPr/>
        <a:lstStyle/>
        <a:p>
          <a:endParaRPr lang="de-DE"/>
        </a:p>
      </dgm:t>
    </dgm:pt>
    <dgm:pt modelId="{4B7369B5-454C-4977-ABDB-B82BC18CA49E}" type="parTrans" cxnId="{2C9B8E6E-1B6D-4345-AB3B-C6E9D8F76EEC}">
      <dgm:prSet/>
      <dgm:spPr/>
      <dgm:t>
        <a:bodyPr/>
        <a:lstStyle/>
        <a:p>
          <a:endParaRPr lang="de-DE"/>
        </a:p>
      </dgm:t>
    </dgm:pt>
    <dgm:pt modelId="{05541147-8D51-4291-B8F1-B00A914DDD2C}" type="pres">
      <dgm:prSet presAssocID="{D1B5814B-476C-496E-AEDD-A3C494BA2B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507610F-9DB8-423C-9CA4-7AB5E84A1AD0}" type="pres">
      <dgm:prSet presAssocID="{89DA24A4-B880-4A56-8248-3BA12736012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B21171-BFBB-4E77-A461-A3DCC397A020}" type="pres">
      <dgm:prSet presAssocID="{DD54ACF3-2E87-49D8-95E6-1C656265DFDC}" presName="arrow" presStyleLbl="node1" presStyleIdx="1" presStyleCnt="2" custRadScaleRad="99692" custRadScaleInc="19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5389011-0F14-4127-8E55-F763086B3BC7}" srcId="{D1B5814B-476C-496E-AEDD-A3C494BA2B88}" destId="{89DA24A4-B880-4A56-8248-3BA127360121}" srcOrd="0" destOrd="0" parTransId="{1DE17F50-313F-49AB-AF38-E04369EF3AF5}" sibTransId="{669CAFA1-EB65-4EEB-AFF9-A170A799EFDF}"/>
    <dgm:cxn modelId="{F00E6C87-C966-4FAE-B7B3-D341D7D31B33}" type="presOf" srcId="{D1B5814B-476C-496E-AEDD-A3C494BA2B88}" destId="{05541147-8D51-4291-B8F1-B00A914DDD2C}" srcOrd="0" destOrd="0" presId="urn:microsoft.com/office/officeart/2005/8/layout/arrow5"/>
    <dgm:cxn modelId="{E3646B79-9C65-4CA3-B7DC-4B4F0532107C}" type="presOf" srcId="{89DA24A4-B880-4A56-8248-3BA127360121}" destId="{5507610F-9DB8-423C-9CA4-7AB5E84A1AD0}" srcOrd="0" destOrd="0" presId="urn:microsoft.com/office/officeart/2005/8/layout/arrow5"/>
    <dgm:cxn modelId="{2C9B8E6E-1B6D-4345-AB3B-C6E9D8F76EEC}" srcId="{D1B5814B-476C-496E-AEDD-A3C494BA2B88}" destId="{DD54ACF3-2E87-49D8-95E6-1C656265DFDC}" srcOrd="1" destOrd="0" parTransId="{4B7369B5-454C-4977-ABDB-B82BC18CA49E}" sibTransId="{1E57E539-5D99-4781-B328-FADE8ED0988C}"/>
    <dgm:cxn modelId="{AD697406-77AB-4A7C-8C07-9B90255A2300}" type="presOf" srcId="{DD54ACF3-2E87-49D8-95E6-1C656265DFDC}" destId="{6AB21171-BFBB-4E77-A461-A3DCC397A020}" srcOrd="0" destOrd="0" presId="urn:microsoft.com/office/officeart/2005/8/layout/arrow5"/>
    <dgm:cxn modelId="{00CB7462-7F51-4BEC-A409-1F301F271BB3}" type="presParOf" srcId="{05541147-8D51-4291-B8F1-B00A914DDD2C}" destId="{5507610F-9DB8-423C-9CA4-7AB5E84A1AD0}" srcOrd="0" destOrd="0" presId="urn:microsoft.com/office/officeart/2005/8/layout/arrow5"/>
    <dgm:cxn modelId="{CEDAA33C-C687-4420-A110-2BA00161DE68}" type="presParOf" srcId="{05541147-8D51-4291-B8F1-B00A914DDD2C}" destId="{6AB21171-BFBB-4E77-A461-A3DCC397A02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7610F-9DB8-423C-9CA4-7AB5E84A1AD0}">
      <dsp:nvSpPr>
        <dsp:cNvPr id="0" name=""/>
        <dsp:cNvSpPr/>
      </dsp:nvSpPr>
      <dsp:spPr>
        <a:xfrm rot="16200000">
          <a:off x="566" y="418634"/>
          <a:ext cx="3914117" cy="3914117"/>
        </a:xfrm>
        <a:prstGeom prst="downArrow">
          <a:avLst>
            <a:gd name="adj1" fmla="val 50000"/>
            <a:gd name="adj2" fmla="val 35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>
              <a:solidFill>
                <a:schemeClr val="bg2">
                  <a:lumMod val="50000"/>
                </a:schemeClr>
              </a:solidFill>
            </a:rPr>
            <a:t>Колегіальне консультування </a:t>
          </a:r>
          <a:endParaRPr lang="de-DE" sz="3000" kern="1200" dirty="0">
            <a:solidFill>
              <a:schemeClr val="bg2">
                <a:lumMod val="50000"/>
              </a:schemeClr>
            </a:solidFill>
          </a:endParaRPr>
        </a:p>
      </dsp:txBody>
      <dsp:txXfrm rot="5400000">
        <a:off x="566" y="1397163"/>
        <a:ext cx="3229147" cy="1957059"/>
      </dsp:txXfrm>
    </dsp:sp>
    <dsp:sp modelId="{6AB21171-BFBB-4E77-A461-A3DCC397A020}">
      <dsp:nvSpPr>
        <dsp:cNvPr id="0" name=""/>
        <dsp:cNvSpPr/>
      </dsp:nvSpPr>
      <dsp:spPr>
        <a:xfrm rot="5400000">
          <a:off x="4143385" y="431499"/>
          <a:ext cx="3914117" cy="3914117"/>
        </a:xfrm>
        <a:prstGeom prst="downArrow">
          <a:avLst>
            <a:gd name="adj1" fmla="val 50000"/>
            <a:gd name="adj2" fmla="val 35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err="1" smtClean="0">
              <a:solidFill>
                <a:schemeClr val="bg2">
                  <a:lumMod val="50000"/>
                </a:schemeClr>
              </a:solidFill>
            </a:rPr>
            <a:t>Коучинг</a:t>
          </a:r>
          <a:r>
            <a:rPr lang="uk-UA" sz="3000" kern="1200" dirty="0" smtClean="0">
              <a:solidFill>
                <a:schemeClr val="bg2">
                  <a:lumMod val="50000"/>
                </a:schemeClr>
              </a:solidFill>
            </a:rPr>
            <a:t>  (Допомога)</a:t>
          </a:r>
          <a:endParaRPr lang="de-DE" sz="3000" kern="1200" dirty="0">
            <a:solidFill>
              <a:schemeClr val="bg2">
                <a:lumMod val="50000"/>
              </a:schemeClr>
            </a:solidFill>
          </a:endParaRPr>
        </a:p>
      </dsp:txBody>
      <dsp:txXfrm rot="-5400000">
        <a:off x="4828355" y="1410028"/>
        <a:ext cx="3229147" cy="1957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02.07.2007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8488EDC-5AEC-4219-B247-7C2ADD33151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28456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02.07.2007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C246779-44C2-4266-9159-15F76492A72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6552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558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2527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272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203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5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0294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9879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8451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647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904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59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036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6779-44C2-4266-9159-15F76492A72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90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jol-vorlage2007globest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04813"/>
            <a:ext cx="2047875" cy="5540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465888" y="401638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de-DE" sz="1000" b="1" dirty="0">
                <a:cs typeface="+mn-cs"/>
              </a:rPr>
              <a:t>Die Justiz des Landes</a:t>
            </a:r>
          </a:p>
          <a:p>
            <a:pPr>
              <a:lnSpc>
                <a:spcPts val="1400"/>
              </a:lnSpc>
              <a:defRPr/>
            </a:pPr>
            <a:r>
              <a:rPr lang="de-DE" sz="1000" b="1" dirty="0">
                <a:cs typeface="+mn-cs"/>
              </a:rPr>
              <a:t>Nordrhein-Westfalen</a:t>
            </a:r>
          </a:p>
        </p:txBody>
      </p:sp>
      <p:pic>
        <p:nvPicPr>
          <p:cNvPr id="5" name="Picture 17" descr="20070727_Grafik_NRW_Wappen_CMYK_2007_pp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401638"/>
            <a:ext cx="81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09855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0D25-59BC-4D72-9E04-CAB48A1C755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762000"/>
            <a:ext cx="2016125" cy="55467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762000"/>
            <a:ext cx="5895975" cy="55467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AB0E-28E7-4CD2-B8A3-5150D586444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B77FE-8872-4E95-A6D2-3B6E7B3610D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778AE-8A47-435D-9161-046BBAE3490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557338"/>
            <a:ext cx="395605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95605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644F2-E72F-4A7C-92EC-21273EFB802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A8C1-DBAD-4C72-BCC0-A05957EE716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CC2F-1A23-4520-AF70-64B2A14E635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A9BA6-68C3-4A27-8AF2-0DCD8C73AB6F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40EA5-AEDD-42EC-A355-14042A1ABE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F3CA-FEB7-4B23-8E65-DDFBB651BAB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68413"/>
            <a:ext cx="9144000" cy="5040312"/>
          </a:xfrm>
          <a:prstGeom prst="rect">
            <a:avLst/>
          </a:prstGeom>
          <a:solidFill>
            <a:srgbClr val="EFF4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62000"/>
            <a:ext cx="7246938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0645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20875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cs typeface="+mn-cs"/>
              </a:defRPr>
            </a:lvl1pPr>
          </a:lstStyle>
          <a:p>
            <a:pPr>
              <a:defRPr/>
            </a:pPr>
            <a:r>
              <a:rPr lang="de-DE" smtClean="0"/>
              <a:t>VPOLG Schmitz-Justen</a:t>
            </a:r>
            <a:endParaRPr lang="de-DE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cs typeface="+mn-cs"/>
              </a:defRPr>
            </a:lvl1pPr>
          </a:lstStyle>
          <a:p>
            <a:pPr>
              <a:defRPr/>
            </a:pPr>
            <a:fld id="{2CAB710B-094A-4EE6-BA27-371DE041F76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2" name="Picture 14" descr="jol-vorlage2007globestyl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9750" y="404813"/>
            <a:ext cx="1025525" cy="2778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6465888" y="404813"/>
            <a:ext cx="1320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ts val="1400"/>
              </a:lnSpc>
              <a:defRPr/>
            </a:pPr>
            <a:r>
              <a:rPr lang="de-DE" sz="1000" b="1" dirty="0">
                <a:cs typeface="+mn-cs"/>
              </a:rPr>
              <a:t>Die Justiz des Landes</a:t>
            </a:r>
            <a:br>
              <a:rPr lang="de-DE" sz="1000" b="1" dirty="0">
                <a:cs typeface="+mn-cs"/>
              </a:rPr>
            </a:br>
            <a:r>
              <a:rPr lang="de-DE" sz="1000" b="1" dirty="0">
                <a:cs typeface="+mn-cs"/>
              </a:rPr>
              <a:t>Nordrhein-Westfalen</a:t>
            </a:r>
          </a:p>
        </p:txBody>
      </p:sp>
      <p:pic>
        <p:nvPicPr>
          <p:cNvPr id="1033" name="Picture 20" descr="20070727_Grafik_NRW_Wappen_CMYK_2007_ppt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86688" y="401638"/>
            <a:ext cx="8191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036"/>
        </a:buClr>
        <a:buFont typeface="Wingdings" pitchFamily="2" charset="2"/>
        <a:buChar char="Ø"/>
        <a:defRPr sz="2800">
          <a:solidFill>
            <a:srgbClr val="00903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036"/>
        </a:buClr>
        <a:buChar char="–"/>
        <a:defRPr sz="2600">
          <a:solidFill>
            <a:srgbClr val="00903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036"/>
        </a:buClr>
        <a:buChar char="•"/>
        <a:defRPr sz="2400">
          <a:solidFill>
            <a:srgbClr val="00903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3573463"/>
            <a:ext cx="8064500" cy="1661993"/>
          </a:xfrm>
        </p:spPr>
        <p:txBody>
          <a:bodyPr/>
          <a:lstStyle/>
          <a:p>
            <a:pPr algn="ctr"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uk-UA" dirty="0" smtClean="0"/>
              <a:t>Підвищення кваліфікації суддів в Німеччині</a:t>
            </a:r>
            <a:endParaRPr lang="de-DE" sz="1800" dirty="0" smtClean="0"/>
          </a:p>
        </p:txBody>
      </p:sp>
      <p:pic>
        <p:nvPicPr>
          <p:cNvPr id="13315" name="Picture 4" descr="ppt-klein_innen_klassis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914400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sz="2400" dirty="0" smtClean="0"/>
              <a:t>Організатори заходів по підвищенню кваліфікації</a:t>
            </a:r>
            <a:r>
              <a:rPr lang="de-DE" sz="2400" dirty="0" smtClean="0"/>
              <a:t>: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412776"/>
            <a:ext cx="8064500" cy="446390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uk-UA" sz="2400" dirty="0" smtClean="0"/>
              <a:t>Наддержавні організації</a:t>
            </a:r>
            <a:r>
              <a:rPr lang="de-DE" sz="2400" dirty="0" smtClean="0"/>
              <a:t> (</a:t>
            </a:r>
            <a:r>
              <a:rPr lang="uk-UA" sz="2400" dirty="0" smtClean="0"/>
              <a:t>а саме, ЄС</a:t>
            </a:r>
            <a:r>
              <a:rPr lang="de-DE" sz="24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uk-UA" sz="2400" dirty="0" smtClean="0"/>
              <a:t>Німецька Академія суддів </a:t>
            </a:r>
            <a:r>
              <a:rPr lang="de-DE" sz="2400" dirty="0" smtClean="0"/>
              <a:t>(</a:t>
            </a:r>
            <a:r>
              <a:rPr lang="uk-UA" sz="2400" dirty="0" smtClean="0"/>
              <a:t>по всій території Німеччини</a:t>
            </a:r>
            <a:r>
              <a:rPr lang="de-DE" sz="2400" dirty="0" smtClean="0"/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/>
              <a:t>Академія юстиції землі Північний Рейн-</a:t>
            </a:r>
            <a:r>
              <a:rPr lang="uk-UA" sz="2400" dirty="0" err="1" smtClean="0"/>
              <a:t>Вестфалія</a:t>
            </a:r>
            <a:endParaRPr lang="uk-UA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400" dirty="0" smtClean="0"/>
              <a:t>Вищий суд землі</a:t>
            </a:r>
            <a:r>
              <a:rPr lang="de-DE" sz="2400" dirty="0" smtClean="0"/>
              <a:t> (</a:t>
            </a:r>
            <a:r>
              <a:rPr lang="uk-UA" sz="2400" dirty="0" smtClean="0"/>
              <a:t>підвищення кваліфікації в округах</a:t>
            </a:r>
            <a:r>
              <a:rPr lang="de-DE" sz="2400" dirty="0" smtClean="0"/>
              <a:t>)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uk-UA" sz="2400" dirty="0" smtClean="0"/>
              <a:t>Організатори ззовні</a:t>
            </a:r>
            <a:r>
              <a:rPr lang="de-DE" sz="2400" dirty="0" smtClean="0"/>
              <a:t> (</a:t>
            </a:r>
            <a:r>
              <a:rPr lang="uk-UA" sz="2400" dirty="0" smtClean="0"/>
              <a:t>публічні та приватні організатори</a:t>
            </a:r>
            <a:r>
              <a:rPr lang="de-DE" sz="2400" dirty="0" smtClean="0"/>
              <a:t>, </a:t>
            </a:r>
            <a:r>
              <a:rPr lang="uk-UA" sz="2400" dirty="0" smtClean="0"/>
              <a:t>університети</a:t>
            </a:r>
            <a:r>
              <a:rPr lang="de-DE" sz="2400" dirty="0" smtClean="0"/>
              <a:t>, </a:t>
            </a:r>
            <a:r>
              <a:rPr lang="uk-UA" sz="2400" dirty="0" smtClean="0"/>
              <a:t>об'єднання адвокатів</a:t>
            </a:r>
            <a:r>
              <a:rPr lang="de-DE" sz="2400" dirty="0" smtClean="0"/>
              <a:t>)</a:t>
            </a:r>
          </a:p>
        </p:txBody>
      </p:sp>
      <p:sp>
        <p:nvSpPr>
          <p:cNvPr id="184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10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Установи по підвищенню кваліфікації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Німецька Академія суддів (по всій Німеччині)</a:t>
            </a:r>
          </a:p>
          <a:p>
            <a:r>
              <a:rPr lang="uk-UA" dirty="0" smtClean="0"/>
              <a:t>Академія юстиції землі Північний Рейн-</a:t>
            </a:r>
            <a:r>
              <a:rPr lang="uk-UA" dirty="0" err="1" smtClean="0"/>
              <a:t>Вестфалія</a:t>
            </a:r>
            <a:endParaRPr lang="uk-UA" dirty="0" smtClean="0"/>
          </a:p>
          <a:p>
            <a:r>
              <a:rPr lang="uk-UA" dirty="0"/>
              <a:t>о</a:t>
            </a:r>
            <a:r>
              <a:rPr lang="uk-UA" dirty="0" smtClean="0"/>
              <a:t>крім того: інші установи юстиції </a:t>
            </a:r>
            <a:r>
              <a:rPr lang="uk-UA" smtClean="0"/>
              <a:t>та суб’єкти </a:t>
            </a:r>
            <a:r>
              <a:rPr lang="uk-UA" dirty="0" smtClean="0"/>
              <a:t>підвищення кваліфікації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77FE-8872-4E95-A6D2-3B6E7B3610D1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349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Предмет підвищення кваліфікації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Фахові засідання 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Міждисциплінарні засідання</a:t>
            </a:r>
            <a:endParaRPr lang="de-DE" sz="2400" dirty="0" smtClean="0"/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Засідання з питань набуття досвіду соціальних компетенцій 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Підвищення кваліфікації головних спеціалістів</a:t>
            </a:r>
            <a:endParaRPr lang="de-DE" sz="2400" dirty="0" smtClean="0"/>
          </a:p>
          <a:p>
            <a:pPr marL="361950" lvl="0" indent="-361950">
              <a:lnSpc>
                <a:spcPct val="150000"/>
              </a:lnSpc>
              <a:buNone/>
              <a:defRPr/>
            </a:pPr>
            <a:endParaRPr lang="de-DE" sz="2400" dirty="0" smtClean="0"/>
          </a:p>
          <a:p>
            <a:pPr marL="361950" lvl="0" indent="-361950">
              <a:lnSpc>
                <a:spcPct val="150000"/>
              </a:lnSpc>
              <a:buNone/>
              <a:defRPr/>
            </a:pPr>
            <a:r>
              <a:rPr lang="uk-UA" sz="2400" dirty="0" smtClean="0"/>
              <a:t>Як визначається потреба в підвищенні кваліфікації</a:t>
            </a:r>
            <a:r>
              <a:rPr lang="de-DE" sz="2400" dirty="0" smtClean="0"/>
              <a:t>?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Проводиться щорічне опитування в судах</a:t>
            </a:r>
            <a:endParaRPr lang="de-DE" sz="2400" dirty="0" smtClean="0"/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sz="2400" dirty="0" smtClean="0"/>
              <a:t>Проводяться конференції по встановленню запиту на заходи з підвищення кваліфікації та розробці відповідних програм</a:t>
            </a:r>
            <a:endParaRPr lang="de-DE" sz="2000" dirty="0" smtClean="0"/>
          </a:p>
          <a:p>
            <a:pPr marL="361950" lvl="0" indent="-361950">
              <a:defRPr/>
            </a:pPr>
            <a:endParaRPr lang="de-DE" sz="2000" dirty="0" smtClean="0"/>
          </a:p>
        </p:txBody>
      </p:sp>
      <p:sp>
        <p:nvSpPr>
          <p:cNvPr id="184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12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sz="2400" dirty="0" smtClean="0"/>
              <a:t>Відбір учасників заходів з підвищення кваліфікації</a:t>
            </a:r>
            <a:endParaRPr lang="de-DE" sz="2400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0" indent="-361950">
              <a:lnSpc>
                <a:spcPct val="200000"/>
              </a:lnSpc>
              <a:defRPr/>
            </a:pPr>
            <a:r>
              <a:rPr lang="uk-UA" dirty="0" smtClean="0"/>
              <a:t>Відбір серед зацікавлених осіб 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dirty="0"/>
              <a:t>в</a:t>
            </a:r>
            <a:r>
              <a:rPr lang="uk-UA" dirty="0" smtClean="0"/>
              <a:t>ідбувається через Вищий суд землі (Відділ з питань підвищення кваліфікації) </a:t>
            </a:r>
          </a:p>
          <a:p>
            <a:pPr marL="361950" lvl="0" indent="-361950">
              <a:lnSpc>
                <a:spcPct val="150000"/>
              </a:lnSpc>
              <a:defRPr/>
            </a:pPr>
            <a:r>
              <a:rPr lang="uk-UA" dirty="0"/>
              <a:t>н</a:t>
            </a:r>
            <a:r>
              <a:rPr lang="uk-UA" dirty="0" smtClean="0"/>
              <a:t>а основі узгодження з Окружною Радою суддів</a:t>
            </a:r>
            <a:endParaRPr lang="de-DE" dirty="0" smtClean="0">
              <a:solidFill>
                <a:srgbClr val="009036"/>
              </a:solidFill>
            </a:endParaRPr>
          </a:p>
          <a:p>
            <a:pPr marL="361950" lvl="0" indent="-361950">
              <a:defRPr/>
            </a:pPr>
            <a:endParaRPr lang="de-DE" dirty="0" smtClean="0">
              <a:solidFill>
                <a:srgbClr val="009036"/>
              </a:solidFill>
            </a:endParaRPr>
          </a:p>
          <a:p>
            <a:pPr marL="361950" lvl="0" indent="-361950">
              <a:defRPr/>
            </a:pPr>
            <a:endParaRPr lang="de-DE" dirty="0" smtClean="0">
              <a:solidFill>
                <a:srgbClr val="009036"/>
              </a:solidFill>
            </a:endParaRPr>
          </a:p>
        </p:txBody>
      </p:sp>
      <p:sp>
        <p:nvSpPr>
          <p:cNvPr id="184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13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Цикл заходів з підвищення кваліфікації </a:t>
            </a:r>
            <a:br>
              <a:rPr lang="uk-UA" dirty="0" smtClean="0"/>
            </a:br>
            <a:r>
              <a:rPr lang="uk-UA" dirty="0" smtClean="0"/>
              <a:t>для суддів-початківців в землі ПРФ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557338"/>
            <a:ext cx="8208714" cy="4751387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0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uk-UA" sz="2400" b="1" dirty="0" smtClean="0"/>
              <a:t>Обов'язкова програма</a:t>
            </a:r>
            <a:r>
              <a:rPr lang="de-DE" sz="2400" b="1" dirty="0" smtClean="0"/>
              <a:t>:</a:t>
            </a:r>
          </a:p>
          <a:p>
            <a:pPr lvl="1">
              <a:lnSpc>
                <a:spcPct val="200000"/>
              </a:lnSpc>
              <a:spcBef>
                <a:spcPts val="1000"/>
              </a:spcBef>
              <a:spcAft>
                <a:spcPts val="300"/>
              </a:spcAft>
              <a:defRPr/>
            </a:pPr>
            <a:r>
              <a:rPr lang="uk-UA" sz="2200" dirty="0"/>
              <a:t>с</a:t>
            </a:r>
            <a:r>
              <a:rPr lang="uk-UA" sz="2200" dirty="0" smtClean="0"/>
              <a:t>кладається із загалом</a:t>
            </a:r>
            <a:r>
              <a:rPr lang="de-DE" sz="2200" dirty="0" smtClean="0"/>
              <a:t> 10 </a:t>
            </a:r>
            <a:r>
              <a:rPr lang="uk-UA" sz="2200" dirty="0" smtClean="0"/>
              <a:t>днів</a:t>
            </a:r>
            <a:r>
              <a:rPr lang="de-DE" sz="2200" dirty="0" smtClean="0"/>
              <a:t>, </a:t>
            </a:r>
            <a:r>
              <a:rPr lang="uk-UA" sz="2200" dirty="0" smtClean="0"/>
              <a:t>розподілені на декілька модулів</a:t>
            </a:r>
            <a:r>
              <a:rPr lang="de-DE" sz="2200" dirty="0" smtClean="0"/>
              <a:t> (3 x 3 </a:t>
            </a:r>
            <a:r>
              <a:rPr lang="uk-UA" sz="2200" dirty="0" smtClean="0"/>
              <a:t>дні</a:t>
            </a:r>
            <a:r>
              <a:rPr lang="de-DE" sz="2200" dirty="0" smtClean="0"/>
              <a:t> + 1 </a:t>
            </a:r>
            <a:r>
              <a:rPr lang="uk-UA" sz="2200" dirty="0" smtClean="0"/>
              <a:t>день</a:t>
            </a:r>
            <a:r>
              <a:rPr lang="de-DE" sz="2200" dirty="0" smtClean="0"/>
              <a:t>)</a:t>
            </a:r>
          </a:p>
          <a:p>
            <a:pPr lvl="1">
              <a:lnSpc>
                <a:spcPct val="200000"/>
              </a:lnSpc>
              <a:spcBef>
                <a:spcPts val="1000"/>
              </a:spcBef>
              <a:spcAft>
                <a:spcPts val="300"/>
              </a:spcAft>
              <a:defRPr/>
            </a:pPr>
            <a:r>
              <a:rPr lang="uk-UA" sz="2200" dirty="0"/>
              <a:t>с</a:t>
            </a:r>
            <a:r>
              <a:rPr lang="uk-UA" sz="2200" dirty="0" smtClean="0"/>
              <a:t>упроводжує в професійному старті </a:t>
            </a:r>
            <a:r>
              <a:rPr lang="de-DE" sz="2200" dirty="0" smtClean="0"/>
              <a:t>(</a:t>
            </a:r>
            <a:r>
              <a:rPr lang="uk-UA" sz="2200" dirty="0" smtClean="0"/>
              <a:t>в перший рік роботи по професії)</a:t>
            </a:r>
            <a:endParaRPr lang="de-DE" sz="2200" dirty="0" smtClean="0"/>
          </a:p>
          <a:p>
            <a:pPr lvl="1">
              <a:lnSpc>
                <a:spcPct val="200000"/>
              </a:lnSpc>
              <a:spcBef>
                <a:spcPts val="100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r>
              <a:rPr lang="uk-UA" sz="2400" b="1" dirty="0" smtClean="0"/>
              <a:t>Ментори в окремих судах</a:t>
            </a:r>
            <a:endParaRPr lang="de-DE" sz="2400" b="1" dirty="0" smtClean="0"/>
          </a:p>
        </p:txBody>
      </p:sp>
      <p:sp>
        <p:nvSpPr>
          <p:cNvPr id="184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14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908720"/>
            <a:ext cx="7246938" cy="1008112"/>
          </a:xfrm>
        </p:spPr>
        <p:txBody>
          <a:bodyPr/>
          <a:lstStyle/>
          <a:p>
            <a:pPr algn="ctr"/>
            <a:r>
              <a:rPr lang="uk-UA" dirty="0" smtClean="0"/>
              <a:t>Підвищення кваліфікації в Вищому суді землі в м. Кельн в </a:t>
            </a:r>
            <a:r>
              <a:rPr lang="de-DE" dirty="0" smtClean="0"/>
              <a:t>2015</a:t>
            </a:r>
            <a:r>
              <a:rPr lang="uk-UA" dirty="0" smtClean="0"/>
              <a:t> році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482965"/>
              </p:ext>
            </p:extLst>
          </p:nvPr>
        </p:nvGraphicFramePr>
        <p:xfrm>
          <a:off x="611560" y="2204865"/>
          <a:ext cx="7992690" cy="161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38"/>
                <a:gridCol w="1598538"/>
                <a:gridCol w="1598538"/>
                <a:gridCol w="1598538"/>
                <a:gridCol w="1598538"/>
              </a:tblGrid>
              <a:tr h="23217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Проведені заходи з підвищення кваліфікації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3217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чоловіки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жінки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із них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Calibri"/>
                          <a:cs typeface="Times New Roman"/>
                        </a:rPr>
                        <a:t>із них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53464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Calibri"/>
                          <a:cs typeface="Times New Roman"/>
                        </a:rPr>
                        <a:t>неповний робочий день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у відпустці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17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17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Arial"/>
                          <a:ea typeface="Times New Roman"/>
                          <a:cs typeface="Arial"/>
                        </a:rPr>
                        <a:t>загалом</a:t>
                      </a:r>
                      <a:r>
                        <a:rPr lang="de-DE" sz="1800" dirty="0" smtClean="0">
                          <a:latin typeface="Arial"/>
                          <a:ea typeface="Times New Roman"/>
                          <a:cs typeface="Arial"/>
                        </a:rPr>
                        <a:t>: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558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572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179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47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217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latin typeface="Arial"/>
                          <a:ea typeface="Times New Roman"/>
                          <a:cs typeface="Arial"/>
                        </a:rPr>
                        <a:t>558</a:t>
                      </a:r>
                      <a:endParaRPr lang="de-DE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572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77FE-8872-4E95-A6D2-3B6E7B3610D1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Заходи з підвищення кваліфікації загальна кількість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648846"/>
              </p:ext>
            </p:extLst>
          </p:nvPr>
        </p:nvGraphicFramePr>
        <p:xfrm>
          <a:off x="546100" y="1847216"/>
          <a:ext cx="806450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242"/>
                <a:gridCol w="2088232"/>
                <a:gridCol w="2016027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2015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Заходи загалом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1265	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 них заходи в округах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420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Заявки загалом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4980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4416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 них на заходи в округах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1871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Дозволи на участь загалом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3536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3115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 них на заходи в округах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1787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1593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77FE-8872-4E95-A6D2-3B6E7B3610D1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Колегіальне консультування</a:t>
            </a:r>
            <a:endParaRPr lang="de-DE" dirty="0" smtClean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08407"/>
              </p:ext>
            </p:extLst>
          </p:nvPr>
        </p:nvGraphicFramePr>
        <p:xfrm>
          <a:off x="539750" y="1557338"/>
          <a:ext cx="8064500" cy="4751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VPOLG Schmitz-Justen</a:t>
            </a:r>
            <a:endParaRPr lang="de-DE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2230BE-4DA4-40F7-A825-C80CC74F4B8D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Arial" pitchFamily="34" charset="0"/>
                <a:cs typeface="Arial" pitchFamily="34" charset="0"/>
              </a:rPr>
              <a:t>Цілі колегіального консультування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uk-UA" dirty="0" smtClean="0"/>
              <a:t>Навчання</a:t>
            </a:r>
            <a:r>
              <a:rPr lang="de-DE" dirty="0" smtClean="0"/>
              <a:t>/</a:t>
            </a:r>
            <a:r>
              <a:rPr lang="uk-UA" dirty="0" smtClean="0"/>
              <a:t>укріплення комунікативної компетенції</a:t>
            </a:r>
            <a:endParaRPr lang="de-DE" dirty="0" smtClean="0"/>
          </a:p>
          <a:p>
            <a:r>
              <a:rPr lang="uk-UA" dirty="0" smtClean="0"/>
              <a:t>Краща самооцінка впливу на сторони в процесі під час усного розгляду справи </a:t>
            </a:r>
            <a:r>
              <a:rPr lang="de-DE" dirty="0" smtClean="0"/>
              <a:t> </a:t>
            </a:r>
          </a:p>
          <a:p>
            <a:r>
              <a:rPr lang="uk-UA" dirty="0" smtClean="0"/>
              <a:t>Уникнення комунікативних помилок </a:t>
            </a:r>
            <a:endParaRPr lang="de-DE" dirty="0" smtClean="0"/>
          </a:p>
          <a:p>
            <a:r>
              <a:rPr lang="uk-UA" dirty="0" smtClean="0"/>
              <a:t>Покращення компетенції в питаннях мирного урегулювання спорів</a:t>
            </a:r>
            <a:r>
              <a:rPr lang="de-DE" dirty="0" smtClean="0"/>
              <a:t> (</a:t>
            </a:r>
            <a:r>
              <a:rPr lang="uk-UA" smtClean="0"/>
              <a:t>мирова угода</a:t>
            </a:r>
            <a:r>
              <a:rPr lang="de-DE" smtClean="0"/>
              <a:t>)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77FE-8872-4E95-A6D2-3B6E7B3610D1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6712"/>
            <a:ext cx="7560642" cy="7953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</a:pPr>
            <a:r>
              <a:rPr lang="uk-UA" dirty="0" smtClean="0"/>
              <a:t>Вимоги до кандидатів на посаду судді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endParaRPr lang="de-DE" b="1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uk-UA" b="1" dirty="0" smtClean="0"/>
              <a:t>Німецьке громадянство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uk-UA" b="1" dirty="0" smtClean="0"/>
              <a:t>Вірність Конституції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b="1" dirty="0" smtClean="0"/>
              <a:t>„</a:t>
            </a:r>
            <a:r>
              <a:rPr lang="uk-UA" b="1" dirty="0" smtClean="0"/>
              <a:t>Наявність кваліфікації, необхідної для зайняття посади судді» </a:t>
            </a:r>
            <a:r>
              <a:rPr lang="de-DE" dirty="0" smtClean="0"/>
              <a:t>(</a:t>
            </a:r>
            <a:r>
              <a:rPr lang="uk-UA" dirty="0" smtClean="0"/>
              <a:t>професійна придатність)</a:t>
            </a:r>
            <a:endParaRPr lang="de-DE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de-DE" b="1" dirty="0" smtClean="0"/>
              <a:t>„</a:t>
            </a:r>
            <a:r>
              <a:rPr lang="uk-UA" b="1" dirty="0" smtClean="0"/>
              <a:t>Соціальна компетентність</a:t>
            </a:r>
            <a:r>
              <a:rPr lang="de-DE" b="1" dirty="0" smtClean="0"/>
              <a:t>“ </a:t>
            </a:r>
            <a:r>
              <a:rPr lang="de-DE" dirty="0" smtClean="0"/>
              <a:t>(</a:t>
            </a:r>
            <a:r>
              <a:rPr lang="uk-UA" dirty="0" smtClean="0"/>
              <a:t>особиста придатність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2</a:t>
            </a:fld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692696"/>
            <a:ext cx="7246938" cy="936104"/>
          </a:xfrm>
        </p:spPr>
        <p:txBody>
          <a:bodyPr/>
          <a:lstStyle/>
          <a:p>
            <a:pPr algn="ctr" eaLnBrk="1" hangingPunct="1"/>
            <a:r>
              <a:rPr lang="uk-UA" sz="2600" dirty="0"/>
              <a:t>«</a:t>
            </a:r>
            <a:r>
              <a:rPr lang="uk-UA" sz="2600" dirty="0" smtClean="0"/>
              <a:t>Необхідна кваліфікація </a:t>
            </a:r>
            <a:r>
              <a:rPr lang="uk-UA" sz="2600" dirty="0"/>
              <a:t>для </a:t>
            </a:r>
            <a:r>
              <a:rPr lang="uk-UA" sz="2600" dirty="0" smtClean="0"/>
              <a:t>посади судді»</a:t>
            </a:r>
            <a:br>
              <a:rPr lang="uk-UA" sz="2600" dirty="0" smtClean="0"/>
            </a:br>
            <a:endParaRPr lang="de-DE" sz="2600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2339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sz="2400" dirty="0"/>
              <a:t>є</a:t>
            </a:r>
            <a:r>
              <a:rPr lang="uk-UA" sz="2400" dirty="0" smtClean="0"/>
              <a:t> передумовою для роботи в основних юридичних професійних сферах:</a:t>
            </a:r>
            <a:endParaRPr lang="de-DE" sz="24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суддя</a:t>
            </a:r>
            <a:endParaRPr lang="de-DE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прокурор</a:t>
            </a:r>
            <a:endParaRPr lang="de-DE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державна служба вищого рівня</a:t>
            </a:r>
            <a:endParaRPr lang="de-DE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адвокат</a:t>
            </a:r>
            <a:endParaRPr lang="de-DE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нотаріус</a:t>
            </a:r>
            <a:endParaRPr lang="de-DE" sz="2000" dirty="0" smtClean="0"/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/>
              <a:t>я</a:t>
            </a:r>
            <a:r>
              <a:rPr lang="uk-UA" sz="2000" dirty="0" smtClean="0"/>
              <a:t>к правило також юрисконсульт на підприємстві </a:t>
            </a:r>
            <a:endParaRPr lang="de-DE" sz="200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uk-UA" sz="2400" dirty="0" smtClean="0"/>
              <a:t>Модель так званого повного</a:t>
            </a:r>
            <a:r>
              <a:rPr lang="de-DE" sz="2400" dirty="0" smtClean="0"/>
              <a:t> / </a:t>
            </a:r>
            <a:r>
              <a:rPr lang="uk-UA" sz="2400" dirty="0" smtClean="0"/>
              <a:t>єдиного юриста</a:t>
            </a:r>
            <a:r>
              <a:rPr lang="de-DE" sz="2400" dirty="0" smtClean="0"/>
              <a:t>: </a:t>
            </a:r>
            <a:r>
              <a:rPr lang="uk-UA" sz="2400" dirty="0" smtClean="0"/>
              <a:t>однакова освіта для вищеназваних професій </a:t>
            </a:r>
            <a:endParaRPr lang="de-DE" sz="2400" dirty="0" smtClean="0"/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Перевага</a:t>
            </a:r>
            <a:r>
              <a:rPr lang="de-DE" sz="2000" dirty="0" smtClean="0"/>
              <a:t>: </a:t>
            </a:r>
            <a:r>
              <a:rPr lang="uk-UA" sz="2000" dirty="0" smtClean="0"/>
              <a:t>кожний юрист вивчає всі галузі права</a:t>
            </a:r>
            <a:r>
              <a:rPr lang="de-DE" sz="2000" dirty="0" smtClean="0"/>
              <a:t> (</a:t>
            </a:r>
            <a:r>
              <a:rPr lang="uk-UA" sz="2000" dirty="0"/>
              <a:t>ц</a:t>
            </a:r>
            <a:r>
              <a:rPr lang="uk-UA" sz="2000" dirty="0" smtClean="0"/>
              <a:t>ивільне, кримінальне та публічне право</a:t>
            </a:r>
            <a:r>
              <a:rPr lang="de-DE" sz="2000" dirty="0" smtClean="0"/>
              <a:t>) </a:t>
            </a:r>
            <a:r>
              <a:rPr lang="uk-UA" sz="2000" dirty="0" smtClean="0"/>
              <a:t>та ознайомлюється із ключовими сферами діяльності юриста</a:t>
            </a:r>
            <a:r>
              <a:rPr lang="de-DE" sz="2000" dirty="0" smtClean="0"/>
              <a:t> (</a:t>
            </a:r>
            <a:r>
              <a:rPr lang="uk-UA" sz="2000" dirty="0" smtClean="0"/>
              <a:t>судочинство</a:t>
            </a:r>
            <a:r>
              <a:rPr lang="de-DE" sz="2000" dirty="0" smtClean="0"/>
              <a:t>, </a:t>
            </a:r>
            <a:r>
              <a:rPr lang="uk-UA" sz="2000" dirty="0" smtClean="0"/>
              <a:t>управління</a:t>
            </a:r>
            <a:r>
              <a:rPr lang="de-DE" sz="2000" dirty="0" smtClean="0"/>
              <a:t>, </a:t>
            </a:r>
            <a:r>
              <a:rPr lang="uk-UA" sz="2000" dirty="0" smtClean="0"/>
              <a:t>юридична консультація</a:t>
            </a:r>
            <a:r>
              <a:rPr lang="de-DE" sz="2000" dirty="0" smtClean="0"/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/>
              <a:t>Недолік</a:t>
            </a:r>
            <a:r>
              <a:rPr lang="de-DE" sz="2000" dirty="0" smtClean="0"/>
              <a:t>: </a:t>
            </a:r>
            <a:r>
              <a:rPr lang="uk-UA" sz="2000" dirty="0" smtClean="0"/>
              <a:t>тривалий час навчання</a:t>
            </a:r>
            <a:r>
              <a:rPr lang="de-DE" sz="2000" dirty="0" smtClean="0"/>
              <a:t> (6-7 </a:t>
            </a:r>
            <a:r>
              <a:rPr lang="uk-UA" sz="2000" dirty="0" smtClean="0"/>
              <a:t>років</a:t>
            </a:r>
            <a:r>
              <a:rPr lang="de-DE" sz="2000" dirty="0" smtClean="0"/>
              <a:t>)</a:t>
            </a:r>
            <a:endParaRPr lang="de-DE" dirty="0" smtClean="0"/>
          </a:p>
          <a:p>
            <a:pPr>
              <a:spcAft>
                <a:spcPts val="600"/>
              </a:spcAft>
              <a:buNone/>
            </a:pPr>
            <a:endParaRPr lang="de-DE" dirty="0" smtClean="0"/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endParaRPr lang="de-DE" dirty="0" smtClean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3</a:t>
            </a:fld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Набуття кваліфікації для посади судді</a:t>
            </a:r>
            <a:endParaRPr lang="de-DE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484784"/>
            <a:ext cx="8280722" cy="4823941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uk-UA" dirty="0" smtClean="0"/>
              <a:t>Двоступеневість юридичної освіти</a:t>
            </a:r>
            <a:r>
              <a:rPr lang="de-DE" dirty="0" smtClean="0"/>
              <a:t>:</a:t>
            </a:r>
          </a:p>
          <a:p>
            <a:pPr>
              <a:spcAft>
                <a:spcPts val="1800"/>
              </a:spcAft>
            </a:pPr>
            <a:endParaRPr lang="de-DE" dirty="0" smtClean="0"/>
          </a:p>
          <a:p>
            <a:pPr>
              <a:spcAft>
                <a:spcPts val="1800"/>
              </a:spcAft>
            </a:pPr>
            <a:endParaRPr lang="de-DE" dirty="0" smtClean="0"/>
          </a:p>
          <a:p>
            <a:pPr>
              <a:spcAft>
                <a:spcPts val="1800"/>
              </a:spcAft>
            </a:pPr>
            <a:endParaRPr lang="de-DE" dirty="0" smtClean="0"/>
          </a:p>
          <a:p>
            <a:pPr>
              <a:spcAft>
                <a:spcPts val="1800"/>
              </a:spcAft>
              <a:buNone/>
            </a:pPr>
            <a:endParaRPr lang="de-DE" dirty="0" smtClean="0"/>
          </a:p>
          <a:p>
            <a:pPr>
              <a:spcAft>
                <a:spcPts val="1800"/>
              </a:spcAft>
              <a:buNone/>
            </a:pPr>
            <a:r>
              <a:rPr lang="uk-UA" sz="2000" dirty="0" smtClean="0"/>
              <a:t>     Як правило, юридичною діяльністю не можуть займатися спеціалісти інших професій, не маючи юридичної освіти</a:t>
            </a:r>
            <a:endParaRPr lang="de-DE" sz="2000" dirty="0" smtClean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4</a:t>
            </a:fld>
            <a:endParaRPr lang="de-DE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750" y="2204864"/>
            <a:ext cx="4248274" cy="2736304"/>
          </a:xfrm>
          <a:prstGeom prst="rect">
            <a:avLst/>
          </a:prstGeom>
          <a:noFill/>
          <a:ln w="349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endParaRPr lang="de-DE" sz="1000" b="1" kern="0" dirty="0" smtClean="0">
              <a:solidFill>
                <a:srgbClr val="009036"/>
              </a:solidFill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Вивчення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правознавства 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7188" marR="0" lvl="0" indent="-1746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uk-UA" kern="0" dirty="0">
                <a:solidFill>
                  <a:srgbClr val="009036"/>
                </a:solidFill>
                <a:latin typeface="+mn-lt"/>
                <a:cs typeface="+mn-cs"/>
              </a:rPr>
              <a:t>в</a:t>
            </a:r>
            <a:r>
              <a:rPr lang="uk-UA" kern="0" dirty="0" smtClean="0">
                <a:solidFill>
                  <a:srgbClr val="009036"/>
                </a:solidFill>
                <a:latin typeface="+mn-lt"/>
                <a:cs typeface="+mn-cs"/>
              </a:rPr>
              <a:t> університеті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57188" marR="0" lvl="0" indent="-1746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uk-UA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Нормативний час навчання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: 4 </a:t>
            </a:r>
            <a:r>
              <a:rPr kumimoji="0" lang="uk-UA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роки</a:t>
            </a:r>
          </a:p>
          <a:p>
            <a:pPr marL="357188" marR="0" lvl="0" indent="-1746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uk-UA" kern="0" dirty="0">
                <a:solidFill>
                  <a:srgbClr val="009036"/>
                </a:solidFill>
                <a:latin typeface="+mn-lt"/>
                <a:cs typeface="+mn-cs"/>
              </a:rPr>
              <a:t>З</a:t>
            </a:r>
            <a:r>
              <a:rPr lang="uk-UA" kern="0" dirty="0" smtClean="0">
                <a:solidFill>
                  <a:srgbClr val="009036"/>
                </a:solidFill>
                <a:latin typeface="+mn-lt"/>
                <a:cs typeface="+mn-cs"/>
              </a:rPr>
              <a:t>акінчення навчання</a:t>
            </a:r>
            <a:r>
              <a:rPr lang="de-DE" kern="0" dirty="0" smtClean="0">
                <a:solidFill>
                  <a:srgbClr val="009036"/>
                </a:solidFill>
                <a:latin typeface="+mn-lt"/>
                <a:cs typeface="+mn-cs"/>
              </a:rPr>
              <a:t>:</a:t>
            </a:r>
          </a:p>
          <a:p>
            <a:pPr marL="357188" marR="0" lvl="0" indent="-2714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tabLst/>
              <a:defRPr/>
            </a:pPr>
            <a:r>
              <a:rPr lang="de-DE" b="1" kern="0" dirty="0" smtClean="0">
                <a:solidFill>
                  <a:srgbClr val="009036"/>
                </a:solidFill>
                <a:latin typeface="+mn-lt"/>
                <a:cs typeface="+mn-cs"/>
              </a:rPr>
              <a:t>	</a:t>
            </a:r>
            <a:r>
              <a:rPr lang="uk-UA" b="1" kern="0" dirty="0" smtClean="0">
                <a:solidFill>
                  <a:srgbClr val="009036"/>
                </a:solidFill>
                <a:latin typeface="+mn-lt"/>
                <a:cs typeface="+mn-cs"/>
              </a:rPr>
              <a:t>перший державний юридичний екзамен</a:t>
            </a:r>
            <a:endParaRPr lang="de-DE" b="1" kern="0" dirty="0" smtClean="0">
              <a:solidFill>
                <a:srgbClr val="009036"/>
              </a:solidFill>
              <a:latin typeface="+mn-lt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004048" y="2204864"/>
            <a:ext cx="3888432" cy="2736304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endParaRPr lang="de-DE" sz="1000" b="1" kern="0" noProof="0" dirty="0" smtClean="0">
              <a:solidFill>
                <a:srgbClr val="009036"/>
              </a:solidFill>
              <a:latin typeface="+mn-lt"/>
              <a:cs typeface="+mn-cs"/>
            </a:endParaRPr>
          </a:p>
          <a:p>
            <a:pPr marR="0" lvl="0" algn="ctr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Практична підготовка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4000" marR="0" lvl="0" indent="-342900" algn="ctr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sz="2000" b="1" kern="0" dirty="0" smtClean="0">
                <a:solidFill>
                  <a:srgbClr val="009036"/>
                </a:solidFill>
                <a:latin typeface="+mn-lt"/>
                <a:cs typeface="+mn-cs"/>
              </a:rPr>
              <a:t>(</a:t>
            </a:r>
            <a:r>
              <a:rPr lang="uk-UA" sz="2000" b="1" kern="0" dirty="0" smtClean="0">
                <a:solidFill>
                  <a:srgbClr val="009036"/>
                </a:solidFill>
                <a:latin typeface="+mn-lt"/>
                <a:cs typeface="+mn-cs"/>
              </a:rPr>
              <a:t>так званий </a:t>
            </a:r>
            <a:r>
              <a:rPr lang="uk-UA" sz="2000" b="1" kern="0" dirty="0" err="1" smtClean="0">
                <a:solidFill>
                  <a:srgbClr val="009036"/>
                </a:solidFill>
                <a:latin typeface="+mn-lt"/>
                <a:cs typeface="+mn-cs"/>
              </a:rPr>
              <a:t>референдаріат</a:t>
            </a:r>
            <a:r>
              <a:rPr lang="de-DE" sz="2000" b="1" kern="0" dirty="0" smtClean="0">
                <a:solidFill>
                  <a:srgbClr val="009036"/>
                </a:solidFill>
                <a:latin typeface="+mn-lt"/>
                <a:cs typeface="+mn-cs"/>
              </a:rPr>
              <a:t>)</a:t>
            </a:r>
          </a:p>
          <a:p>
            <a:pPr marL="342900" marR="0" lvl="0" indent="-160338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uk-UA" kern="0" dirty="0" smtClean="0">
                <a:solidFill>
                  <a:srgbClr val="009036"/>
                </a:solidFill>
                <a:latin typeface="+mn-lt"/>
                <a:cs typeface="+mn-cs"/>
              </a:rPr>
              <a:t>Підготовка на практиці </a:t>
            </a:r>
          </a:p>
          <a:p>
            <a:pPr marL="342900" marR="0" lvl="0" indent="-160338" algn="l" defTabSz="914400" rtl="0" eaLnBrk="0" fontAlgn="base" latinLnBrk="0" hangingPunct="0"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uk-UA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Тривалість</a:t>
            </a:r>
            <a:r>
              <a:rPr kumimoji="0" lang="de-DE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: 2 </a:t>
            </a:r>
            <a:r>
              <a:rPr kumimoji="0" lang="uk-UA" b="0" i="0" u="none" strike="noStrike" kern="0" cap="none" spc="0" normalizeH="0" baseline="0" noProof="0" dirty="0" smtClean="0">
                <a:ln>
                  <a:noFill/>
                </a:ln>
                <a:solidFill>
                  <a:srgbClr val="009036"/>
                </a:solidFill>
                <a:effectLst/>
                <a:uLnTx/>
                <a:uFillTx/>
                <a:latin typeface="+mn-lt"/>
                <a:cs typeface="+mn-cs"/>
              </a:rPr>
              <a:t>роки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lvl="0" indent="-160338" eaLnBrk="0" hangingPunct="0"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  <a:buFont typeface="Wingdings" pitchFamily="2" charset="2"/>
              <a:buChar char="§"/>
            </a:pPr>
            <a:r>
              <a:rPr lang="uk-UA" kern="0" dirty="0" smtClean="0">
                <a:solidFill>
                  <a:srgbClr val="009036"/>
                </a:solidFill>
                <a:latin typeface="+mn-lt"/>
                <a:cs typeface="+mn-cs"/>
              </a:rPr>
              <a:t>Закінчення навчання</a:t>
            </a:r>
            <a:r>
              <a:rPr lang="de-DE" kern="0" dirty="0" smtClean="0">
                <a:solidFill>
                  <a:srgbClr val="009036"/>
                </a:solidFill>
                <a:latin typeface="+mn-lt"/>
                <a:cs typeface="+mn-cs"/>
              </a:rPr>
              <a:t>:</a:t>
            </a:r>
            <a:endParaRPr lang="de-DE" b="1" kern="0" dirty="0" smtClean="0">
              <a:solidFill>
                <a:srgbClr val="009036"/>
              </a:solidFill>
              <a:latin typeface="+mn-lt"/>
            </a:endParaRPr>
          </a:p>
          <a:p>
            <a:pPr marL="342900" lvl="0" indent="-342900" eaLnBrk="0" hangingPunct="0">
              <a:spcBef>
                <a:spcPts val="0"/>
              </a:spcBef>
              <a:spcAft>
                <a:spcPts val="600"/>
              </a:spcAft>
              <a:buClr>
                <a:srgbClr val="009036"/>
              </a:buClr>
            </a:pPr>
            <a:r>
              <a:rPr lang="de-DE" b="1" kern="0" dirty="0" smtClean="0">
                <a:solidFill>
                  <a:srgbClr val="009036"/>
                </a:solidFill>
              </a:rPr>
              <a:t>	</a:t>
            </a:r>
            <a:r>
              <a:rPr lang="uk-UA" b="1" kern="0" dirty="0" smtClean="0">
                <a:solidFill>
                  <a:srgbClr val="009036"/>
                </a:solidFill>
              </a:rPr>
              <a:t>другий державний юридичний екзамен</a:t>
            </a:r>
            <a:endParaRPr lang="de-DE" kern="0" dirty="0" smtClean="0">
              <a:solidFill>
                <a:srgbClr val="009036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036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036"/>
              </a:buClr>
              <a:buSzTx/>
              <a:buFont typeface="Wingdings" pitchFamily="2" charset="2"/>
              <a:buChar char="Ø"/>
              <a:tabLst/>
              <a:defRPr/>
            </a:pP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rgbClr val="0090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Вивчення правознавства</a:t>
            </a:r>
            <a:r>
              <a:rPr lang="de-DE" dirty="0" smtClean="0"/>
              <a:t> (1</a:t>
            </a:r>
            <a:r>
              <a:rPr lang="uk-UA" dirty="0" smtClean="0"/>
              <a:t>-а ступінь</a:t>
            </a:r>
            <a:r>
              <a:rPr lang="de-DE" dirty="0" smtClean="0"/>
              <a:t>)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340768"/>
            <a:ext cx="8064500" cy="4967957"/>
          </a:xfrm>
        </p:spPr>
        <p:txBody>
          <a:bodyPr/>
          <a:lstStyle/>
          <a:p>
            <a:pPr marL="361950" lvl="0" indent="-361950">
              <a:defRPr/>
            </a:pPr>
            <a:r>
              <a:rPr lang="uk-UA" sz="2400" dirty="0" smtClean="0"/>
              <a:t>Мета</a:t>
            </a:r>
            <a:r>
              <a:rPr lang="de-DE" sz="2400" dirty="0" smtClean="0"/>
              <a:t>: </a:t>
            </a:r>
            <a:r>
              <a:rPr lang="uk-UA" sz="2400" dirty="0" smtClean="0"/>
              <a:t>всебічна академічна освіта </a:t>
            </a:r>
            <a:endParaRPr lang="de-DE" sz="2400" dirty="0" smtClean="0"/>
          </a:p>
          <a:p>
            <a:pPr marL="361950" lvl="0" indent="-361950">
              <a:spcBef>
                <a:spcPts val="1200"/>
              </a:spcBef>
              <a:defRPr/>
            </a:pPr>
            <a:r>
              <a:rPr lang="uk-UA" sz="2400" dirty="0" smtClean="0"/>
              <a:t>Обов'язкові дисципліни</a:t>
            </a:r>
            <a:r>
              <a:rPr lang="de-DE" sz="2400" dirty="0" smtClean="0"/>
              <a:t>: </a:t>
            </a:r>
            <a:r>
              <a:rPr lang="uk-UA" sz="2400" dirty="0" smtClean="0"/>
              <a:t>основні галузі</a:t>
            </a:r>
            <a:endParaRPr lang="de-DE" sz="2400" dirty="0" smtClean="0"/>
          </a:p>
          <a:p>
            <a:pPr marL="712788" lvl="1" indent="-312738">
              <a:spcBef>
                <a:spcPts val="0"/>
              </a:spcBef>
              <a:buFont typeface="Symbol" pitchFamily="18" charset="2"/>
              <a:buChar char="-"/>
              <a:defRPr/>
            </a:pPr>
            <a:r>
              <a:rPr lang="uk-UA" sz="2400" dirty="0"/>
              <a:t>ц</a:t>
            </a:r>
            <a:r>
              <a:rPr lang="uk-UA" sz="2400" dirty="0" smtClean="0"/>
              <a:t>ивільного права</a:t>
            </a:r>
            <a:endParaRPr lang="de-DE" sz="2400" dirty="0" smtClean="0"/>
          </a:p>
          <a:p>
            <a:pPr marL="712788" lvl="1" indent="-312738">
              <a:spcBef>
                <a:spcPts val="0"/>
              </a:spcBef>
              <a:buFont typeface="Symbol" pitchFamily="18" charset="2"/>
              <a:buChar char="-"/>
              <a:defRPr/>
            </a:pPr>
            <a:r>
              <a:rPr lang="uk-UA" sz="2400" dirty="0"/>
              <a:t>к</a:t>
            </a:r>
            <a:r>
              <a:rPr lang="uk-UA" sz="2400" dirty="0" smtClean="0"/>
              <a:t>римінального права</a:t>
            </a:r>
            <a:endParaRPr lang="de-DE" sz="2400" dirty="0" smtClean="0"/>
          </a:p>
          <a:p>
            <a:pPr marL="712788" lvl="1" indent="-312738">
              <a:spcBef>
                <a:spcPts val="0"/>
              </a:spcBef>
              <a:buFont typeface="Symbol" pitchFamily="18" charset="2"/>
              <a:buChar char="-"/>
              <a:defRPr/>
            </a:pPr>
            <a:r>
              <a:rPr lang="uk-UA" sz="2400" dirty="0"/>
              <a:t>п</a:t>
            </a:r>
            <a:r>
              <a:rPr lang="uk-UA" sz="2400" dirty="0" smtClean="0"/>
              <a:t>ублічного права</a:t>
            </a:r>
            <a:endParaRPr lang="de-DE" sz="2400" dirty="0" smtClean="0"/>
          </a:p>
          <a:p>
            <a:pPr marL="628650" lvl="1" indent="-228600">
              <a:spcBef>
                <a:spcPts val="0"/>
              </a:spcBef>
              <a:buNone/>
              <a:defRPr/>
            </a:pPr>
            <a:r>
              <a:rPr lang="uk-UA" sz="2400" dirty="0"/>
              <a:t>в</a:t>
            </a:r>
            <a:r>
              <a:rPr lang="uk-UA" sz="2400" dirty="0" smtClean="0"/>
              <a:t>ключно відповідні процесуальні кодекси </a:t>
            </a:r>
            <a:endParaRPr lang="de-DE" sz="2400" dirty="0" smtClean="0"/>
          </a:p>
          <a:p>
            <a:pPr marL="361950" lvl="0" indent="-361950">
              <a:spcBef>
                <a:spcPts val="1200"/>
              </a:spcBef>
              <a:defRPr/>
            </a:pPr>
            <a:r>
              <a:rPr lang="uk-UA" sz="2400" dirty="0" smtClean="0"/>
              <a:t>Профільна дисципліна</a:t>
            </a:r>
            <a:r>
              <a:rPr lang="de-DE" sz="2400" dirty="0" smtClean="0"/>
              <a:t> (</a:t>
            </a:r>
            <a:r>
              <a:rPr lang="uk-UA" sz="2400" dirty="0" smtClean="0"/>
              <a:t>поглиблене</a:t>
            </a:r>
            <a:r>
              <a:rPr lang="uk-UA" sz="2400" dirty="0"/>
              <a:t> </a:t>
            </a:r>
            <a:r>
              <a:rPr lang="uk-UA" sz="2400" dirty="0" smtClean="0"/>
              <a:t>вивчення</a:t>
            </a:r>
            <a:r>
              <a:rPr lang="de-DE" sz="2400" dirty="0" smtClean="0"/>
              <a:t>): </a:t>
            </a:r>
            <a:r>
              <a:rPr lang="uk-UA" sz="2400" dirty="0" smtClean="0"/>
              <a:t>за власним вибором</a:t>
            </a:r>
            <a:endParaRPr lang="de-DE" sz="2400" dirty="0" smtClean="0"/>
          </a:p>
          <a:p>
            <a:pPr marL="361950" lvl="0" indent="-361950">
              <a:spcBef>
                <a:spcPts val="1200"/>
              </a:spcBef>
              <a:defRPr/>
            </a:pPr>
            <a:r>
              <a:rPr lang="uk-UA" sz="2400" dirty="0" smtClean="0"/>
              <a:t>Плюс ознайомлення з т. з. ключовими кваліфікаціями</a:t>
            </a:r>
          </a:p>
          <a:p>
            <a:pPr marL="361950" lvl="0" indent="-361950">
              <a:spcBef>
                <a:spcPts val="1200"/>
              </a:spcBef>
              <a:defRPr/>
            </a:pPr>
            <a:r>
              <a:rPr lang="uk-UA" sz="2400" dirty="0" smtClean="0"/>
              <a:t> Закінчення навчання</a:t>
            </a:r>
            <a:r>
              <a:rPr lang="de-DE" sz="2400" dirty="0" smtClean="0"/>
              <a:t>: </a:t>
            </a:r>
            <a:r>
              <a:rPr lang="uk-UA" sz="2400" dirty="0" smtClean="0"/>
              <a:t>перший </a:t>
            </a:r>
            <a:r>
              <a:rPr lang="uk-UA" sz="2400" dirty="0" err="1" smtClean="0"/>
              <a:t>державн</a:t>
            </a:r>
            <a:r>
              <a:rPr lang="uk-UA" sz="2400" dirty="0" smtClean="0"/>
              <a:t>. </a:t>
            </a:r>
            <a:r>
              <a:rPr lang="uk-UA" sz="2400" dirty="0" err="1" smtClean="0"/>
              <a:t>юр</a:t>
            </a:r>
            <a:r>
              <a:rPr lang="uk-UA" sz="2400" dirty="0" smtClean="0"/>
              <a:t>. екзамен </a:t>
            </a:r>
            <a:endParaRPr lang="de-DE" sz="2400" dirty="0" smtClean="0"/>
          </a:p>
          <a:p>
            <a:pPr marL="628650" lvl="2">
              <a:buFont typeface="Wingdings" pitchFamily="2" charset="2"/>
              <a:buChar char="§"/>
            </a:pPr>
            <a:r>
              <a:rPr lang="uk-UA" sz="2000" dirty="0" smtClean="0"/>
              <a:t>Екзамен в університеті</a:t>
            </a:r>
            <a:r>
              <a:rPr lang="de-DE" sz="2000" dirty="0" smtClean="0"/>
              <a:t> (</a:t>
            </a:r>
            <a:r>
              <a:rPr lang="uk-UA" sz="2000" dirty="0" smtClean="0"/>
              <a:t>по профільній дисципліні</a:t>
            </a:r>
            <a:r>
              <a:rPr lang="de-DE" sz="2000" dirty="0" smtClean="0"/>
              <a:t>)</a:t>
            </a:r>
            <a:r>
              <a:rPr lang="uk-UA" sz="2000" dirty="0" smtClean="0"/>
              <a:t>   </a:t>
            </a:r>
            <a:r>
              <a:rPr lang="de-DE" sz="2000" dirty="0" smtClean="0"/>
              <a:t> --&gt; 30 %</a:t>
            </a:r>
          </a:p>
          <a:p>
            <a:pPr marL="628650" lvl="2">
              <a:buFont typeface="Wingdings" pitchFamily="2" charset="2"/>
              <a:buChar char="§"/>
            </a:pPr>
            <a:r>
              <a:rPr lang="uk-UA" sz="2000" dirty="0" smtClean="0"/>
              <a:t>Державний екзамен</a:t>
            </a:r>
            <a:r>
              <a:rPr lang="de-DE" sz="2000" dirty="0" smtClean="0"/>
              <a:t> (</a:t>
            </a:r>
            <a:r>
              <a:rPr lang="uk-UA" sz="2000" dirty="0" smtClean="0"/>
              <a:t>по обов'язкових дисциплінах</a:t>
            </a:r>
            <a:r>
              <a:rPr lang="de-DE" sz="2000" dirty="0" smtClean="0"/>
              <a:t>)</a:t>
            </a:r>
            <a:r>
              <a:rPr lang="uk-UA" sz="2000" dirty="0"/>
              <a:t> </a:t>
            </a:r>
            <a:r>
              <a:rPr lang="uk-UA" sz="2000" dirty="0" smtClean="0"/>
              <a:t>  </a:t>
            </a:r>
            <a:r>
              <a:rPr lang="de-DE" sz="2000" dirty="0" smtClean="0"/>
              <a:t>--&gt; 70 %</a:t>
            </a:r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5</a:t>
            </a:fld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Практична підготовка</a:t>
            </a:r>
            <a:r>
              <a:rPr lang="de-DE" dirty="0" smtClean="0"/>
              <a:t> (2</a:t>
            </a:r>
            <a:r>
              <a:rPr lang="uk-UA" dirty="0" smtClean="0"/>
              <a:t>-а ступінь</a:t>
            </a:r>
            <a:r>
              <a:rPr lang="de-DE" dirty="0" smtClean="0"/>
              <a:t>)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539750" y="1557338"/>
            <a:ext cx="8208714" cy="4751387"/>
          </a:xfrm>
        </p:spPr>
        <p:txBody>
          <a:bodyPr/>
          <a:lstStyle/>
          <a:p>
            <a:pPr lvl="0">
              <a:spcBef>
                <a:spcPts val="1000"/>
              </a:spcBef>
              <a:spcAft>
                <a:spcPts val="300"/>
              </a:spcAft>
              <a:defRPr/>
            </a:pPr>
            <a:r>
              <a:rPr lang="uk-UA" sz="2400" dirty="0" smtClean="0"/>
              <a:t>Мета</a:t>
            </a:r>
            <a:r>
              <a:rPr lang="de-DE" sz="2400" dirty="0" smtClean="0"/>
              <a:t>: </a:t>
            </a:r>
            <a:r>
              <a:rPr lang="uk-UA" sz="2400" dirty="0" smtClean="0"/>
              <a:t>Ознайомлення з професією юриста на практиці </a:t>
            </a:r>
            <a:r>
              <a:rPr lang="de-DE" sz="2400" dirty="0" smtClean="0"/>
              <a:t> </a:t>
            </a:r>
          </a:p>
          <a:p>
            <a:pPr marL="542925" lvl="1" indent="-180975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§"/>
              <a:defRPr/>
            </a:pPr>
            <a:r>
              <a:rPr lang="uk-UA" sz="2000" dirty="0" smtClean="0"/>
              <a:t>Введення в організацію діяльності органів юстиції та управління та організацію роботи адвоката</a:t>
            </a:r>
            <a:endParaRPr lang="de-DE" sz="2000" dirty="0" smtClean="0"/>
          </a:p>
          <a:p>
            <a:pPr marL="542925" lvl="1" indent="-180975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uk-UA" sz="2000" dirty="0" smtClean="0"/>
              <a:t>Навчання умінню застосовувати здобуті знання на практиці</a:t>
            </a:r>
            <a:endParaRPr lang="de-DE" sz="2000" dirty="0" smtClean="0"/>
          </a:p>
          <a:p>
            <a:pPr marL="361950" indent="-361950">
              <a:spcBef>
                <a:spcPts val="1000"/>
              </a:spcBef>
              <a:defRPr/>
            </a:pPr>
            <a:r>
              <a:rPr lang="uk-UA" sz="2400" dirty="0" smtClean="0"/>
              <a:t>Обов'язкові місця для проходження практики:</a:t>
            </a:r>
            <a:endParaRPr lang="de-DE" sz="2400" dirty="0" smtClean="0"/>
          </a:p>
          <a:p>
            <a:pPr marL="542925" lvl="1" indent="-180975">
              <a:spcBef>
                <a:spcPts val="100"/>
              </a:spcBef>
              <a:buFont typeface="Wingdings" pitchFamily="2" charset="2"/>
              <a:buChar char="§"/>
            </a:pPr>
            <a:r>
              <a:rPr lang="uk-UA" sz="2000" dirty="0" smtClean="0"/>
              <a:t>Суд у цивільних справах</a:t>
            </a:r>
            <a:r>
              <a:rPr lang="de-DE" sz="2000" dirty="0" smtClean="0"/>
              <a:t> (5 </a:t>
            </a:r>
            <a:r>
              <a:rPr lang="uk-UA" sz="2000" dirty="0" smtClean="0"/>
              <a:t>місяців</a:t>
            </a:r>
            <a:r>
              <a:rPr lang="de-DE" sz="2000" dirty="0" smtClean="0"/>
              <a:t>)</a:t>
            </a:r>
          </a:p>
          <a:p>
            <a:pPr marL="542925" lvl="1" indent="-180975">
              <a:spcBef>
                <a:spcPts val="100"/>
              </a:spcBef>
              <a:buFont typeface="Wingdings" pitchFamily="2" charset="2"/>
              <a:buChar char="§"/>
            </a:pPr>
            <a:r>
              <a:rPr lang="uk-UA" sz="2000" dirty="0" smtClean="0"/>
              <a:t>Прокуратура або суд у кримінальних справах </a:t>
            </a:r>
            <a:r>
              <a:rPr lang="de-DE" sz="2000" dirty="0" smtClean="0"/>
              <a:t>(3</a:t>
            </a:r>
            <a:r>
              <a:rPr lang="uk-UA" sz="2000" dirty="0" smtClean="0"/>
              <a:t> місяці</a:t>
            </a:r>
            <a:r>
              <a:rPr lang="de-DE" sz="2000" dirty="0" smtClean="0"/>
              <a:t>)</a:t>
            </a:r>
          </a:p>
          <a:p>
            <a:pPr marL="542925" lvl="1" indent="-180975">
              <a:spcBef>
                <a:spcPts val="100"/>
              </a:spcBef>
              <a:buFont typeface="Wingdings" pitchFamily="2" charset="2"/>
              <a:buChar char="§"/>
            </a:pPr>
            <a:r>
              <a:rPr lang="uk-UA" sz="2000" dirty="0" smtClean="0"/>
              <a:t>Орган управління</a:t>
            </a:r>
            <a:r>
              <a:rPr lang="de-DE" sz="2000" dirty="0" smtClean="0"/>
              <a:t> (3 </a:t>
            </a:r>
            <a:r>
              <a:rPr lang="uk-UA" sz="2000" dirty="0" smtClean="0"/>
              <a:t>місяці</a:t>
            </a:r>
            <a:r>
              <a:rPr lang="de-DE" sz="2000" dirty="0" smtClean="0"/>
              <a:t>)</a:t>
            </a:r>
          </a:p>
          <a:p>
            <a:pPr marL="542925" lvl="1" indent="-180975">
              <a:spcBef>
                <a:spcPts val="100"/>
              </a:spcBef>
              <a:buFont typeface="Wingdings" pitchFamily="2" charset="2"/>
              <a:buChar char="§"/>
            </a:pPr>
            <a:r>
              <a:rPr lang="uk-UA" sz="2000" dirty="0" smtClean="0"/>
              <a:t>адвокат</a:t>
            </a:r>
            <a:r>
              <a:rPr lang="de-DE" sz="2000" dirty="0" smtClean="0"/>
              <a:t> (10 </a:t>
            </a:r>
            <a:r>
              <a:rPr lang="uk-UA" sz="2000" dirty="0" smtClean="0"/>
              <a:t>місяців</a:t>
            </a:r>
            <a:r>
              <a:rPr lang="de-DE" sz="2000" dirty="0" smtClean="0"/>
              <a:t>, </a:t>
            </a:r>
            <a:r>
              <a:rPr lang="uk-UA" sz="2000" dirty="0" smtClean="0"/>
              <a:t>із них 3 місяці дозволяється на промисловому підприємстві</a:t>
            </a:r>
            <a:r>
              <a:rPr lang="de-DE" sz="2000" dirty="0" smtClean="0"/>
              <a:t>)</a:t>
            </a:r>
          </a:p>
          <a:p>
            <a:pPr lvl="0">
              <a:spcBef>
                <a:spcPts val="1000"/>
              </a:spcBef>
              <a:defRPr/>
            </a:pPr>
            <a:r>
              <a:rPr lang="uk-UA" sz="2400" dirty="0" smtClean="0"/>
              <a:t>Вибране місце </a:t>
            </a:r>
            <a:r>
              <a:rPr lang="de-DE" sz="2400" dirty="0" smtClean="0"/>
              <a:t>(3 </a:t>
            </a:r>
            <a:r>
              <a:rPr lang="uk-UA" sz="2400" dirty="0" smtClean="0"/>
              <a:t>місяці</a:t>
            </a:r>
            <a:r>
              <a:rPr lang="de-DE" sz="2400" dirty="0" smtClean="0"/>
              <a:t>): </a:t>
            </a:r>
            <a:r>
              <a:rPr lang="uk-UA" sz="2400" dirty="0" smtClean="0"/>
              <a:t>за власним вибором </a:t>
            </a:r>
            <a:endParaRPr lang="de-DE" sz="2400" dirty="0" smtClean="0"/>
          </a:p>
          <a:p>
            <a:pPr lvl="0">
              <a:spcBef>
                <a:spcPts val="1000"/>
              </a:spcBef>
            </a:pPr>
            <a:r>
              <a:rPr lang="uk-UA" sz="2400" dirty="0" smtClean="0"/>
              <a:t>Завершення практики</a:t>
            </a:r>
            <a:r>
              <a:rPr lang="de-DE" sz="2400" dirty="0" smtClean="0"/>
              <a:t>:</a:t>
            </a:r>
            <a:r>
              <a:rPr lang="de-DE" sz="2400" b="1" dirty="0" smtClean="0"/>
              <a:t> </a:t>
            </a:r>
            <a:r>
              <a:rPr lang="uk-UA" sz="2400" dirty="0" smtClean="0"/>
              <a:t>другий державний</a:t>
            </a:r>
            <a:r>
              <a:rPr lang="uk-UA" sz="2400" b="1" dirty="0" smtClean="0"/>
              <a:t> </a:t>
            </a:r>
            <a:r>
              <a:rPr lang="uk-UA" sz="2400" dirty="0" smtClean="0"/>
              <a:t>юридичний екзамен</a:t>
            </a:r>
            <a:endParaRPr lang="de-DE" sz="2400" dirty="0" smtClean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6</a:t>
            </a:fld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3462"/>
            <a:ext cx="8064500" cy="795338"/>
          </a:xfrm>
        </p:spPr>
        <p:txBody>
          <a:bodyPr/>
          <a:lstStyle/>
          <a:p>
            <a:pPr algn="ctr" eaLnBrk="1" hangingPunct="1"/>
            <a:r>
              <a:rPr lang="uk-UA" dirty="0" smtClean="0"/>
              <a:t>Процедура призначення на посаду </a:t>
            </a:r>
            <a:br>
              <a:rPr lang="uk-UA" dirty="0" smtClean="0"/>
            </a:br>
            <a:r>
              <a:rPr lang="de-DE" sz="2400" dirty="0" smtClean="0"/>
              <a:t>(</a:t>
            </a:r>
            <a:r>
              <a:rPr lang="uk-UA" sz="2400" dirty="0" smtClean="0"/>
              <a:t>в землі Північний Рейн-</a:t>
            </a:r>
            <a:r>
              <a:rPr lang="uk-UA" sz="2400" dirty="0" err="1" smtClean="0"/>
              <a:t>Вестфалія</a:t>
            </a:r>
            <a:r>
              <a:rPr lang="de-DE" sz="2400" dirty="0" smtClean="0"/>
              <a:t>)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0" indent="-361950">
              <a:defRPr/>
            </a:pPr>
            <a:r>
              <a:rPr lang="uk-UA" sz="2400" u="sng" dirty="0" smtClean="0"/>
              <a:t>раніше</a:t>
            </a:r>
            <a:r>
              <a:rPr lang="de-DE" sz="2400" dirty="0" smtClean="0"/>
              <a:t>: </a:t>
            </a:r>
            <a:r>
              <a:rPr lang="uk-UA" sz="2400" dirty="0" smtClean="0"/>
              <a:t>призначення за результатами екзаменів </a:t>
            </a:r>
            <a:endParaRPr lang="de-DE" sz="2400" dirty="0" smtClean="0"/>
          </a:p>
          <a:p>
            <a:pPr marL="361950" lvl="0" indent="-361950">
              <a:spcBef>
                <a:spcPts val="1200"/>
              </a:spcBef>
              <a:defRPr/>
            </a:pPr>
            <a:r>
              <a:rPr lang="uk-UA" sz="2400" u="sng" dirty="0" smtClean="0"/>
              <a:t>сьогодні</a:t>
            </a:r>
            <a:r>
              <a:rPr lang="de-DE" sz="2400" dirty="0" smtClean="0"/>
              <a:t>: </a:t>
            </a:r>
            <a:r>
              <a:rPr lang="uk-UA" sz="2400" dirty="0" smtClean="0"/>
              <a:t>разом з професійною придатністю також встановлення </a:t>
            </a:r>
            <a:r>
              <a:rPr lang="uk-UA" sz="2400" b="1" dirty="0" err="1" smtClean="0"/>
              <a:t>“особистої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придатності”</a:t>
            </a:r>
            <a:r>
              <a:rPr lang="uk-UA" sz="2400" b="1" dirty="0" smtClean="0"/>
              <a:t> </a:t>
            </a:r>
            <a:r>
              <a:rPr lang="uk-UA" sz="2400" dirty="0" smtClean="0"/>
              <a:t>кандидата</a:t>
            </a:r>
            <a:endParaRPr lang="de-DE" sz="2400" dirty="0" smtClean="0"/>
          </a:p>
          <a:p>
            <a:pPr marL="633413" lvl="1" indent="-23336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uk-UA" sz="2000" dirty="0" smtClean="0"/>
              <a:t>Одноденна процедура відбору </a:t>
            </a:r>
            <a:r>
              <a:rPr lang="de-DE" sz="2000" dirty="0" smtClean="0"/>
              <a:t>(Assessment-Center)</a:t>
            </a:r>
          </a:p>
          <a:p>
            <a:pPr marL="633413" lvl="1" indent="-23336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uk-UA" sz="2000" dirty="0" smtClean="0"/>
              <a:t>Як правило</a:t>
            </a:r>
            <a:r>
              <a:rPr lang="de-DE" sz="2000" dirty="0" smtClean="0"/>
              <a:t> 6-8 </a:t>
            </a:r>
            <a:r>
              <a:rPr lang="uk-UA" sz="2000" dirty="0" smtClean="0"/>
              <a:t>кандидатів за одну процедуру відбору </a:t>
            </a:r>
            <a:endParaRPr lang="de-DE" sz="2000" dirty="0" smtClean="0"/>
          </a:p>
          <a:p>
            <a:pPr marL="633413" lvl="1" indent="-23336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uk-UA" sz="2000" dirty="0" smtClean="0"/>
              <a:t>До складу Комісії по відбору кандидатів входить президент Вищого суду землі,</a:t>
            </a:r>
            <a:r>
              <a:rPr lang="de-DE" sz="2000" dirty="0" smtClean="0"/>
              <a:t> </a:t>
            </a:r>
            <a:r>
              <a:rPr lang="uk-UA" sz="2000" dirty="0" smtClean="0"/>
              <a:t>президент Суду землі</a:t>
            </a:r>
            <a:r>
              <a:rPr lang="de-DE" sz="2000" dirty="0" smtClean="0"/>
              <a:t>, </a:t>
            </a:r>
            <a:r>
              <a:rPr lang="uk-UA" sz="2000" dirty="0" smtClean="0"/>
              <a:t>керівник відділу кадрів та уповноважені з питань рівноправності чоловіків і жінок</a:t>
            </a:r>
            <a:endParaRPr lang="de-DE" sz="2000" dirty="0" smtClean="0"/>
          </a:p>
          <a:p>
            <a:pPr marL="633413" lvl="1" indent="-233363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uk-UA" sz="2000" dirty="0" smtClean="0"/>
              <a:t>Зміст процедури</a:t>
            </a:r>
            <a:r>
              <a:rPr lang="de-DE" sz="2000" dirty="0" smtClean="0"/>
              <a:t>:</a:t>
            </a:r>
          </a:p>
          <a:p>
            <a:pPr marL="900113" lvl="3" indent="-266700">
              <a:spcBef>
                <a:spcPts val="200"/>
              </a:spcBef>
              <a:buFont typeface="Symbol" pitchFamily="18" charset="2"/>
              <a:buChar char="-"/>
              <a:defRPr/>
            </a:pPr>
            <a:r>
              <a:rPr lang="uk-UA" dirty="0" smtClean="0">
                <a:solidFill>
                  <a:srgbClr val="009036"/>
                </a:solidFill>
              </a:rPr>
              <a:t>Дискусія в групах</a:t>
            </a:r>
            <a:endParaRPr lang="de-DE" dirty="0" smtClean="0">
              <a:solidFill>
                <a:srgbClr val="009036"/>
              </a:solidFill>
            </a:endParaRPr>
          </a:p>
          <a:p>
            <a:pPr marL="900113" lvl="3" indent="-266700">
              <a:spcBef>
                <a:spcPts val="200"/>
              </a:spcBef>
              <a:buFont typeface="Symbol" pitchFamily="18" charset="2"/>
              <a:buChar char="-"/>
              <a:defRPr/>
            </a:pPr>
            <a:r>
              <a:rPr lang="uk-UA" dirty="0" smtClean="0">
                <a:solidFill>
                  <a:srgbClr val="009036"/>
                </a:solidFill>
              </a:rPr>
              <a:t>Випробування набутих знань на практиці </a:t>
            </a:r>
          </a:p>
          <a:p>
            <a:pPr marL="900113" lvl="3" indent="-266700">
              <a:spcBef>
                <a:spcPts val="200"/>
              </a:spcBef>
              <a:buFont typeface="Symbol" pitchFamily="18" charset="2"/>
              <a:buChar char="-"/>
              <a:defRPr/>
            </a:pPr>
            <a:r>
              <a:rPr lang="uk-UA" dirty="0" smtClean="0">
                <a:solidFill>
                  <a:srgbClr val="009036"/>
                </a:solidFill>
              </a:rPr>
              <a:t>Співбесіда</a:t>
            </a:r>
            <a:endParaRPr lang="de-DE" dirty="0" smtClean="0">
              <a:solidFill>
                <a:srgbClr val="009036"/>
              </a:solidFill>
            </a:endParaRPr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7</a:t>
            </a:fld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Підвищення кваліфікації </a:t>
            </a:r>
            <a:r>
              <a:rPr lang="de-DE" dirty="0" smtClean="0"/>
              <a:t>30</a:t>
            </a:r>
            <a:r>
              <a:rPr lang="uk-UA" dirty="0" smtClean="0"/>
              <a:t> років тому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</a:p>
          <a:p>
            <a:pPr algn="just">
              <a:buNone/>
            </a:pPr>
            <a:r>
              <a:rPr lang="de-DE" dirty="0" smtClean="0"/>
              <a:t>	„</a:t>
            </a:r>
            <a:r>
              <a:rPr lang="uk-UA" i="1" dirty="0" smtClean="0"/>
              <a:t>Якби чиновник судового органу був заморожений </a:t>
            </a:r>
            <a:r>
              <a:rPr lang="de-DE" i="1" dirty="0" smtClean="0"/>
              <a:t>100 </a:t>
            </a:r>
            <a:r>
              <a:rPr lang="uk-UA" i="1" dirty="0" smtClean="0"/>
              <a:t>років тому, </a:t>
            </a:r>
            <a:r>
              <a:rPr lang="uk-UA" i="1" dirty="0"/>
              <a:t>і його б </a:t>
            </a:r>
            <a:r>
              <a:rPr lang="uk-UA" i="1" dirty="0" smtClean="0"/>
              <a:t>сьогодні розморозили, то він зміг би без проблем продовжити свою роботу»</a:t>
            </a:r>
            <a:endParaRPr lang="de-DE" i="1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1600" dirty="0" smtClean="0"/>
              <a:t>(</a:t>
            </a:r>
            <a:r>
              <a:rPr lang="uk-UA" sz="1600" dirty="0" smtClean="0"/>
              <a:t>Міністр юстиції </a:t>
            </a:r>
            <a:r>
              <a:rPr lang="uk-UA" sz="1600" dirty="0" err="1" smtClean="0"/>
              <a:t>Беренс</a:t>
            </a:r>
            <a:r>
              <a:rPr lang="uk-UA" sz="1600" dirty="0" smtClean="0"/>
              <a:t>,</a:t>
            </a:r>
            <a:r>
              <a:rPr lang="de-DE" sz="1600" dirty="0" smtClean="0"/>
              <a:t> 1989</a:t>
            </a:r>
            <a:r>
              <a:rPr lang="uk-UA" sz="1600" dirty="0" smtClean="0"/>
              <a:t> рік</a:t>
            </a:r>
            <a:r>
              <a:rPr lang="de-DE" sz="1600" dirty="0" smtClean="0"/>
              <a:t>)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77FE-8872-4E95-A6D2-3B6E7B3610D1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539750" y="836712"/>
            <a:ext cx="7560642" cy="7953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</a:pPr>
            <a:r>
              <a:rPr lang="uk-UA" sz="2400" dirty="0" smtClean="0"/>
              <a:t>Сучасне значення підвищення кваліфікації</a:t>
            </a:r>
            <a:endParaRPr lang="de-DE" sz="2400" dirty="0" smtClean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47675" indent="-447675">
              <a:spcAft>
                <a:spcPts val="600"/>
              </a:spcAft>
            </a:pPr>
            <a:r>
              <a:rPr lang="uk-UA" sz="2400" dirty="0" smtClean="0"/>
              <a:t>Підвищення кваліфікаційного рівня – це необхідність </a:t>
            </a:r>
            <a:r>
              <a:rPr lang="de-DE" sz="2400" b="1" dirty="0" smtClean="0"/>
              <a:t>(„</a:t>
            </a:r>
            <a:r>
              <a:rPr lang="uk-UA" sz="2400" b="1" dirty="0" smtClean="0"/>
              <a:t>навчатись упродовж всього життя</a:t>
            </a:r>
            <a:r>
              <a:rPr lang="de-DE" sz="2400" b="1" dirty="0" smtClean="0"/>
              <a:t>“)</a:t>
            </a:r>
          </a:p>
          <a:p>
            <a:pPr marL="447675" indent="-447675">
              <a:spcAft>
                <a:spcPts val="600"/>
              </a:spcAft>
            </a:pPr>
            <a:r>
              <a:rPr lang="uk-UA" sz="2400" dirty="0" smtClean="0"/>
              <a:t>Законом про суддів (земля </a:t>
            </a:r>
            <a:r>
              <a:rPr lang="uk-UA" sz="2400" dirty="0" err="1" smtClean="0"/>
              <a:t>Північн</a:t>
            </a:r>
            <a:r>
              <a:rPr lang="uk-UA" sz="2400" dirty="0" smtClean="0"/>
              <a:t>. Рейн-</a:t>
            </a:r>
            <a:r>
              <a:rPr lang="uk-UA" sz="2400" dirty="0" err="1"/>
              <a:t>В</a:t>
            </a:r>
            <a:r>
              <a:rPr lang="uk-UA" sz="2400" dirty="0" err="1" smtClean="0"/>
              <a:t>естфалія</a:t>
            </a:r>
            <a:r>
              <a:rPr lang="uk-UA" sz="2400" dirty="0" smtClean="0"/>
              <a:t>) врегульовано обов'язкове підвищення кваліфікації</a:t>
            </a:r>
            <a:endParaRPr lang="de-DE" sz="2400" dirty="0" smtClean="0"/>
          </a:p>
          <a:p>
            <a:pPr marL="447675" indent="-447675">
              <a:spcAft>
                <a:spcPts val="600"/>
              </a:spcAft>
            </a:pPr>
            <a:r>
              <a:rPr lang="uk-UA" sz="2400" dirty="0" smtClean="0"/>
              <a:t>Окремі закони прописують положення про спеціальні знання судді (напр., в галузі права про банкрутство</a:t>
            </a:r>
            <a:r>
              <a:rPr lang="de-DE" sz="2400" dirty="0" smtClean="0"/>
              <a:t>)</a:t>
            </a:r>
          </a:p>
          <a:p>
            <a:pPr marL="447675" indent="-447675">
              <a:spcAft>
                <a:spcPts val="600"/>
              </a:spcAft>
            </a:pPr>
            <a:r>
              <a:rPr lang="uk-UA" sz="2400" dirty="0" smtClean="0"/>
              <a:t>В принципі кожний суддя вирішує сам, в якій мірі йому необхідно підвищувати свою кваліфікацію</a:t>
            </a:r>
            <a:r>
              <a:rPr lang="de-DE" sz="2400" dirty="0" smtClean="0"/>
              <a:t>. </a:t>
            </a:r>
          </a:p>
          <a:p>
            <a:pPr marL="447675" indent="-447675">
              <a:spcAft>
                <a:spcPts val="600"/>
              </a:spcAft>
            </a:pPr>
            <a:r>
              <a:rPr lang="uk-UA" sz="2400" dirty="0" smtClean="0"/>
              <a:t>Виняток</a:t>
            </a:r>
            <a:r>
              <a:rPr lang="de-DE" sz="2400" dirty="0" smtClean="0"/>
              <a:t>: </a:t>
            </a:r>
            <a:r>
              <a:rPr lang="uk-UA" sz="2400" dirty="0" smtClean="0"/>
              <a:t>під час випробувального терміну є обов'язкові заходи по підвищенню кваліфікації </a:t>
            </a:r>
            <a:r>
              <a:rPr lang="de-DE" sz="2400" dirty="0" smtClean="0"/>
              <a:t>(</a:t>
            </a:r>
            <a:r>
              <a:rPr lang="uk-UA" sz="2400" dirty="0" smtClean="0"/>
              <a:t>підвищення кваліфікації для суддів-початківців</a:t>
            </a:r>
            <a:r>
              <a:rPr lang="de-DE" sz="2400" dirty="0" smtClean="0"/>
              <a:t>)</a:t>
            </a:r>
          </a:p>
        </p:txBody>
      </p:sp>
      <p:sp>
        <p:nvSpPr>
          <p:cNvPr id="1844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b="0" smtClean="0"/>
              <a:t>VPOLG Schmitz-Justen</a:t>
            </a:r>
            <a:endParaRPr lang="de-DE" b="0" dirty="0"/>
          </a:p>
        </p:txBody>
      </p:sp>
      <p:sp>
        <p:nvSpPr>
          <p:cNvPr id="18450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7C700D-4497-45BE-8C30-9A97B4E0ED07}" type="slidenum">
              <a:rPr lang="de-DE" smtClean="0"/>
              <a:pPr>
                <a:defRPr/>
              </a:pPr>
              <a:t>9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bb§y">
  <a:themeElements>
    <a:clrScheme name="pebb§y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pebb§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bb§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bb§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bb§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bb§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bb§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bb§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bb§y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H:\Daten\Pebb§y\pebb§y.pot</Template>
  <TotalTime>699</TotalTime>
  <Words>911</Words>
  <Application>Microsoft Office PowerPoint</Application>
  <PresentationFormat>Экран (4:3)</PresentationFormat>
  <Paragraphs>229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pebb§y</vt:lpstr>
      <vt:lpstr> Підвищення кваліфікації суддів в Німеччині</vt:lpstr>
      <vt:lpstr>Вимоги до кандидатів на посаду судді</vt:lpstr>
      <vt:lpstr>«Необхідна кваліфікація для посади судді» </vt:lpstr>
      <vt:lpstr>Набуття кваліфікації для посади судді</vt:lpstr>
      <vt:lpstr>Вивчення правознавства (1-а ступінь)</vt:lpstr>
      <vt:lpstr>Практична підготовка (2-а ступінь)</vt:lpstr>
      <vt:lpstr>Процедура призначення на посаду  (в землі Північний Рейн-Вестфалія)</vt:lpstr>
      <vt:lpstr>Підвищення кваліфікації 30 років тому</vt:lpstr>
      <vt:lpstr>Сучасне значення підвищення кваліфікації</vt:lpstr>
      <vt:lpstr>Організатори заходів по підвищенню кваліфікації:</vt:lpstr>
      <vt:lpstr>Установи по підвищенню кваліфікації</vt:lpstr>
      <vt:lpstr>Предмет підвищення кваліфікації</vt:lpstr>
      <vt:lpstr>Відбір учасників заходів з підвищення кваліфікації</vt:lpstr>
      <vt:lpstr>Цикл заходів з підвищення кваліфікації  для суддів-початківців в землі ПРФ</vt:lpstr>
      <vt:lpstr>Підвищення кваліфікації в Вищому суді землі в м. Кельн в 2015 році</vt:lpstr>
      <vt:lpstr>Заходи з підвищення кваліфікації загальна кількість</vt:lpstr>
      <vt:lpstr>Колегіальне консультування</vt:lpstr>
      <vt:lpstr>Цілі колегіального консультування</vt:lpstr>
    </vt:vector>
  </TitlesOfParts>
  <Company>Land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erste Zeile. Mehrzeilige Subheadline bis maximal dreizeilig.  Ort, Datum</dc:title>
  <dc:subject>Vorlage</dc:subject>
  <dc:creator>Schmitz-JustenC1</dc:creator>
  <cp:keywords>Nordrhein-Westfalen Design 2007</cp:keywords>
  <dc:description>Diese Vorlage dient zur Erstellung von Präsentationen der Justiz Nordrhein-Westfalen  (c) Justizministerium Nordrhein-Westfalen</dc:description>
  <cp:lastModifiedBy>Шамрай Оксана Василівна</cp:lastModifiedBy>
  <cp:revision>176</cp:revision>
  <dcterms:created xsi:type="dcterms:W3CDTF">2009-01-20T08:46:38Z</dcterms:created>
  <dcterms:modified xsi:type="dcterms:W3CDTF">2016-12-08T06:25:51Z</dcterms:modified>
  <cp:category>Präsentationsvorlage</cp:category>
</cp:coreProperties>
</file>