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6" r:id="rId3"/>
    <p:sldId id="270" r:id="rId4"/>
    <p:sldId id="274" r:id="rId5"/>
    <p:sldId id="271" r:id="rId6"/>
    <p:sldId id="283" r:id="rId7"/>
    <p:sldId id="282" r:id="rId8"/>
    <p:sldId id="281" r:id="rId9"/>
    <p:sldId id="280" r:id="rId10"/>
  </p:sldIdLst>
  <p:sldSz cx="9144000" cy="6858000" type="screen4x3"/>
  <p:notesSz cx="6792913" cy="9925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86396" autoAdjust="0"/>
  </p:normalViewPr>
  <p:slideViewPr>
    <p:cSldViewPr>
      <p:cViewPr>
        <p:scale>
          <a:sx n="60" d="100"/>
          <a:sy n="60" d="100"/>
        </p:scale>
        <p:origin x="-112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r>
              <a:rPr lang="uk-UA" smtClean="0"/>
              <a:t>функції і </a:t>
            </a:r>
            <a:endParaRPr lang="uk-UA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7746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FD03F218-5931-4EDC-A281-6A59772CABB1}" type="datetimeFigureOut">
              <a:rPr lang="it-IT" smtClean="0"/>
              <a:pPr/>
              <a:t>09/12/2016</a:t>
            </a:fld>
            <a:endParaRPr lang="uk-UA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r>
              <a:rPr lang="uk-UA" smtClean="0"/>
              <a:t>ФУНКЦІЇ І ПОВНОВАЖЕННЯ ВИЩИХ РАД ПРАВОСУДДЯ У КРАЇНАХ ЗАХІДНОЇ ЄВРОПИ</a:t>
            </a:r>
            <a:endParaRPr lang="uk-U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7746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1D77B16-1D18-4D0B-82B0-ED44E2FE9DBE}" type="slidenum">
              <a:rPr lang="it-IT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8286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r>
              <a:rPr lang="uk-UA" smtClean="0"/>
              <a:t>функції і </a:t>
            </a:r>
            <a:endParaRPr lang="uk-UA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90E7A93D-3443-4A31-8CF6-E1B4E69B3E04}" type="datetimeFigureOut">
              <a:rPr lang="it-IT" smtClean="0"/>
              <a:pPr/>
              <a:t>09/12/2016</a:t>
            </a:fld>
            <a:endParaRPr lang="uk-UA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2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r>
              <a:rPr lang="uk-UA" smtClean="0"/>
              <a:t>ФУНКЦІЇ І ПОВНОВАЖЕННЯ ВИЩИХ РАД ПРАВОСУДДЯ У КРАЇНАХ ЗАХІДНОЇ ЄВРОПИ</a:t>
            </a:r>
            <a:endParaRPr lang="uk-U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7746" y="9427074"/>
            <a:ext cx="2943595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D6983894-C00E-4E93-A5F6-66108A400DE4}" type="slidenum">
              <a:rPr lang="it-IT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543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4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ROLES AND AUTHORITIES OF HIGH COUNCILS FOR THE JUDICIARY IN WESTERN EUROPEAN COUNTRIES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Gianluigi Pratola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ROLES AND AUTHORITIES OF HIGH COUNCILS FOR THE JUDICIARY IN WESTERN EUROPEAN COUNTRIES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0F3C28E-85C8-43B3-9182-6BB69201D72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00600"/>
          </a:xfrm>
        </p:spPr>
        <p:txBody>
          <a:bodyPr>
            <a:normAutofit/>
          </a:bodyPr>
          <a:lstStyle/>
          <a:p>
            <a:pPr marL="182880" lvl="1"/>
            <a:endParaRPr lang="uk-UA" sz="1400" dirty="0" smtClean="0">
              <a:latin typeface="+mn-lt"/>
            </a:endParaRPr>
          </a:p>
          <a:p>
            <a:pPr marL="182880" lvl="1" algn="ctr"/>
            <a:r>
              <a:rPr lang="uk-UA" dirty="0" smtClean="0"/>
              <a:t> </a:t>
            </a:r>
            <a:r>
              <a:rPr lang="uk-UA" sz="1400" b="1" dirty="0" smtClean="0">
                <a:latin typeface="+mn-lt"/>
              </a:rPr>
              <a:t>ШКОЛА СУДІВНИЦТВА</a:t>
            </a:r>
          </a:p>
          <a:p>
            <a:pPr marL="271463" lvl="1" indent="0">
              <a:buNone/>
              <a:tabLst>
                <a:tab pos="442913" algn="l"/>
              </a:tabLst>
            </a:pPr>
            <a:endParaRPr lang="uk-UA" sz="1400" b="1" dirty="0" smtClean="0">
              <a:latin typeface="+mn-lt"/>
            </a:endParaRPr>
          </a:p>
          <a:p>
            <a:pPr marL="0" indent="0">
              <a:buNone/>
            </a:pPr>
            <a:endParaRPr lang="uk-UA" sz="1400" dirty="0" smtClean="0">
              <a:latin typeface="+mn-lt"/>
            </a:endParaRPr>
          </a:p>
          <a:p>
            <a:pPr marL="185738" indent="0" algn="just">
              <a:buNone/>
            </a:pPr>
            <a:endParaRPr lang="uk-UA" sz="1400" dirty="0">
              <a:latin typeface="+mn-lt"/>
            </a:endParaRPr>
          </a:p>
        </p:txBody>
      </p:sp>
      <p:sp>
        <p:nvSpPr>
          <p:cNvPr id="6" name="Segnaposto data 8"/>
          <p:cNvSpPr txBox="1">
            <a:spLocks/>
          </p:cNvSpPr>
          <p:nvPr/>
        </p:nvSpPr>
        <p:spPr>
          <a:xfrm>
            <a:off x="107504" y="18288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b="1" spc="-100" dirty="0" err="1" smtClean="0">
                <a:solidFill>
                  <a:schemeClr val="tx2"/>
                </a:solidFill>
              </a:rPr>
              <a:t>Джанлуїджі</a:t>
            </a:r>
            <a:r>
              <a:rPr lang="uk-UA" b="1" spc="-100" dirty="0" smtClean="0">
                <a:solidFill>
                  <a:schemeClr val="tx2"/>
                </a:solidFill>
              </a:rPr>
              <a:t> </a:t>
            </a:r>
            <a:r>
              <a:rPr lang="uk-UA" b="1" spc="-100" dirty="0" err="1" smtClean="0">
                <a:solidFill>
                  <a:schemeClr val="tx2"/>
                </a:solidFill>
              </a:rPr>
              <a:t>Пратола</a:t>
            </a:r>
            <a:endParaRPr lang="uk-UA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976" y="1412776"/>
            <a:ext cx="599136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75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3456384"/>
          </a:xfrm>
        </p:spPr>
        <p:txBody>
          <a:bodyPr>
            <a:normAutofit/>
          </a:bodyPr>
          <a:lstStyle/>
          <a:p>
            <a:pPr marL="182880" lvl="1"/>
            <a:r>
              <a:rPr lang="uk-UA" dirty="0" smtClean="0"/>
              <a:t> </a:t>
            </a:r>
            <a:r>
              <a:rPr lang="uk-UA" sz="1400" b="1" dirty="0" smtClean="0">
                <a:latin typeface="+mn-lt"/>
              </a:rPr>
              <a:t>ШКОЛА СУДІВНИЦТВА</a:t>
            </a:r>
          </a:p>
          <a:p>
            <a:pPr marL="271463" lvl="1" indent="0">
              <a:buNone/>
              <a:tabLst>
                <a:tab pos="442913" algn="l"/>
              </a:tabLst>
            </a:pPr>
            <a:endParaRPr lang="uk-UA" sz="1400" b="1" dirty="0">
              <a:latin typeface="+mn-lt"/>
            </a:endParaRPr>
          </a:p>
          <a:p>
            <a:r>
              <a:rPr lang="uk-UA" sz="1400" dirty="0" smtClean="0">
                <a:latin typeface="+mn-lt"/>
              </a:rPr>
              <a:t>Законодавчою постановою № 26 від 30 січня 2006 року було створено Школу судівництва, унікальну установу, що займається навчанням та перепідготовкою суддів і яка структурно та функціонально відрізняється від Вищої ради магістратури.</a:t>
            </a:r>
            <a:r>
              <a:rPr lang="uk-UA" dirty="0" smtClean="0"/>
              <a:t> </a:t>
            </a:r>
            <a:endParaRPr lang="uk-UA" sz="1400" dirty="0">
              <a:latin typeface="+mn-lt"/>
            </a:endParaRPr>
          </a:p>
          <a:p>
            <a:pPr marL="185738" indent="0" algn="just">
              <a:buNone/>
            </a:pPr>
            <a:r>
              <a:rPr lang="uk-UA" sz="1400" dirty="0" smtClean="0">
                <a:latin typeface="+mn-lt"/>
              </a:rPr>
              <a:t>Школа є автономною навчальною структурою, яка є юридичною особою публічного права, має повну спроможність у питаннях приватного права, а також організаційну, функціональну, управлінську, договірну та бухгалтерську автономність відповідно до положень власного Статуту та внутрішніх Положень, як того вимагає законодавство.</a:t>
            </a:r>
            <a:r>
              <a:rPr lang="uk-UA" dirty="0" smtClean="0"/>
              <a:t> </a:t>
            </a:r>
          </a:p>
          <a:p>
            <a:r>
              <a:rPr lang="uk-UA" sz="1400" dirty="0" smtClean="0">
                <a:latin typeface="+mn-lt"/>
              </a:rPr>
              <a:t>Завдання Школи полягає у забезпеченні професійними курсами навчання та перепідготовки звичайних і почесних магістратів, а також у навчанні в Італії іноземних магістратів, що беруть участь у заходах, які проводяться за організації Європейської мережі підготовки суддів. </a:t>
            </a:r>
          </a:p>
        </p:txBody>
      </p:sp>
      <p:sp>
        <p:nvSpPr>
          <p:cNvPr id="6" name="Segnaposto data 8"/>
          <p:cNvSpPr txBox="1">
            <a:spLocks/>
          </p:cNvSpPr>
          <p:nvPr/>
        </p:nvSpPr>
        <p:spPr>
          <a:xfrm>
            <a:off x="89570" y="0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b="1" spc="-100" dirty="0" err="1" smtClean="0">
                <a:solidFill>
                  <a:schemeClr val="tx2"/>
                </a:solidFill>
              </a:rPr>
              <a:t>Джанлуїджі</a:t>
            </a:r>
            <a:r>
              <a:rPr lang="uk-UA" b="1" spc="-100" dirty="0" smtClean="0">
                <a:solidFill>
                  <a:schemeClr val="tx2"/>
                </a:solidFill>
              </a:rPr>
              <a:t> Пратола</a:t>
            </a:r>
            <a:endParaRPr lang="uk-UA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2843808" cy="19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52256"/>
          </a:xfrm>
        </p:spPr>
        <p:txBody>
          <a:bodyPr>
            <a:noAutofit/>
          </a:bodyPr>
          <a:lstStyle/>
          <a:p>
            <a:endParaRPr lang="uk-UA" sz="1400" dirty="0" smtClean="0">
              <a:latin typeface="+mn-lt"/>
            </a:endParaRPr>
          </a:p>
          <a:p>
            <a:r>
              <a:rPr lang="uk-UA" sz="1400" dirty="0" smtClean="0">
                <a:latin typeface="+mn-lt"/>
              </a:rPr>
              <a:t>Відповідно до чітких регуляторних положень, Школа може складатися максимум з трьох закладів, які визначаються указом Міністерства юстиції разом з Міністерством економіки і фінансів. </a:t>
            </a:r>
          </a:p>
          <a:p>
            <a:r>
              <a:rPr lang="uk-UA" sz="1400" dirty="0" smtClean="0">
                <a:latin typeface="+mn-lt"/>
              </a:rPr>
              <a:t>З 2012 року навчальний центр Школи розташований у Вілла </a:t>
            </a:r>
            <a:r>
              <a:rPr lang="uk-UA" sz="1400" dirty="0" err="1" smtClean="0">
                <a:latin typeface="+mn-lt"/>
              </a:rPr>
              <a:t>ді</a:t>
            </a:r>
            <a:r>
              <a:rPr lang="uk-UA" sz="1400" dirty="0" smtClean="0">
                <a:latin typeface="+mn-lt"/>
              </a:rPr>
              <a:t> </a:t>
            </a:r>
            <a:r>
              <a:rPr lang="uk-UA" sz="1400" dirty="0" err="1" smtClean="0">
                <a:latin typeface="+mn-lt"/>
              </a:rPr>
              <a:t>Кастел</a:t>
            </a:r>
            <a:r>
              <a:rPr lang="uk-UA" sz="1400" dirty="0" smtClean="0">
                <a:latin typeface="+mn-lt"/>
              </a:rPr>
              <a:t> </a:t>
            </a:r>
            <a:r>
              <a:rPr lang="uk-UA" sz="1400" dirty="0" err="1" smtClean="0">
                <a:latin typeface="+mn-lt"/>
              </a:rPr>
              <a:t>Пульчі</a:t>
            </a:r>
            <a:r>
              <a:rPr lang="uk-UA" sz="1400" dirty="0" smtClean="0">
                <a:latin typeface="+mn-lt"/>
              </a:rPr>
              <a:t>, місті, яке, в свою чергу, розташоване у муніципалітеті </a:t>
            </a:r>
            <a:r>
              <a:rPr lang="uk-UA" sz="1400" dirty="0" err="1" smtClean="0">
                <a:latin typeface="+mn-lt"/>
              </a:rPr>
              <a:t>Скандіччі</a:t>
            </a:r>
            <a:r>
              <a:rPr lang="uk-UA" sz="1400" dirty="0" smtClean="0">
                <a:latin typeface="+mn-lt"/>
              </a:rPr>
              <a:t> (Флоренція).</a:t>
            </a:r>
            <a:endParaRPr lang="uk-UA" sz="1400" dirty="0">
              <a:latin typeface="+mn-lt"/>
            </a:endParaRPr>
          </a:p>
          <a:p>
            <a:r>
              <a:rPr lang="uk-UA" sz="1400" dirty="0" smtClean="0">
                <a:latin typeface="+mn-lt"/>
              </a:rPr>
              <a:t>Організація діяльності Школи регулюється Статутом та Положеннями, що створюються у межах самої Школи. </a:t>
            </a:r>
          </a:p>
          <a:p>
            <a:r>
              <a:rPr lang="uk-UA" sz="1400" dirty="0" smtClean="0">
                <a:latin typeface="+mn-lt"/>
              </a:rPr>
              <a:t>До керівних органів школи належать: </a:t>
            </a:r>
          </a:p>
          <a:p>
            <a:pPr marL="828675" indent="-285750" algn="just">
              <a:buFont typeface="Wingdings" pitchFamily="2" charset="2"/>
              <a:buChar char="Ø"/>
            </a:pPr>
            <a:r>
              <a:rPr lang="uk-UA" sz="1400" b="1" dirty="0" smtClean="0">
                <a:latin typeface="+mn-lt"/>
              </a:rPr>
              <a:t>Наглядова рада</a:t>
            </a:r>
            <a:r>
              <a:rPr lang="uk-UA" sz="1400" dirty="0" smtClean="0">
                <a:latin typeface="+mn-lt"/>
              </a:rPr>
              <a:t>, що складається з дванадцяти членів. Вища рада магістратури призначає шістьох магістратів та професора зі складу університету; Міністр юстиції призначає </a:t>
            </a:r>
            <a:r>
              <a:rPr lang="uk-UA" sz="1400" dirty="0" err="1" smtClean="0">
                <a:latin typeface="+mn-lt"/>
              </a:rPr>
              <a:t>магістрата</a:t>
            </a:r>
            <a:r>
              <a:rPr lang="uk-UA" sz="1400" dirty="0" smtClean="0">
                <a:latin typeface="+mn-lt"/>
              </a:rPr>
              <a:t>, двох професорів зі складу університету та двох адвокатів.</a:t>
            </a:r>
          </a:p>
          <a:p>
            <a:pPr marL="828675" indent="-285750" algn="just">
              <a:buFont typeface="Wingdings" pitchFamily="2" charset="2"/>
              <a:buChar char="Ø"/>
            </a:pPr>
            <a:r>
              <a:rPr lang="uk-UA" sz="1400" dirty="0"/>
              <a:t>Термін перебування членів Наглядової ради на посаді </a:t>
            </a:r>
            <a:r>
              <a:rPr lang="uk-UA" sz="1400" dirty="0" smtClean="0"/>
              <a:t>становить </a:t>
            </a:r>
            <a:r>
              <a:rPr lang="uk-UA" sz="1400" dirty="0"/>
              <a:t>чотири роки, їхній термін не може бути поновлено негайно, крім того, вони не можуть входити до складу </a:t>
            </a:r>
            <a:r>
              <a:rPr lang="uk-UA" sz="1400" dirty="0" smtClean="0"/>
              <a:t>комісій </a:t>
            </a:r>
            <a:r>
              <a:rPr lang="uk-UA" sz="1400" dirty="0"/>
              <a:t>під час змагальних іспитів для магістратів.</a:t>
            </a:r>
          </a:p>
          <a:p>
            <a:pPr marL="542925" indent="0" algn="just">
              <a:buNone/>
            </a:pPr>
            <a:endParaRPr lang="uk-UA" sz="1400" dirty="0"/>
          </a:p>
          <a:p>
            <a:pPr marL="542925" indent="0" algn="just">
              <a:buNone/>
            </a:pPr>
            <a:endParaRPr lang="uk-UA" sz="1400" dirty="0"/>
          </a:p>
        </p:txBody>
      </p:sp>
      <p:sp>
        <p:nvSpPr>
          <p:cNvPr id="6" name="Segnaposto data 8"/>
          <p:cNvSpPr txBox="1">
            <a:spLocks/>
          </p:cNvSpPr>
          <p:nvPr/>
        </p:nvSpPr>
        <p:spPr>
          <a:xfrm>
            <a:off x="107504" y="18288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b="1" spc="-100" dirty="0" err="1" smtClean="0">
                <a:solidFill>
                  <a:schemeClr val="tx2"/>
                </a:solidFill>
              </a:rPr>
              <a:t>Джанлуїджі</a:t>
            </a:r>
            <a:r>
              <a:rPr lang="uk-UA" b="1" spc="-100" dirty="0" smtClean="0">
                <a:solidFill>
                  <a:schemeClr val="tx2"/>
                </a:solidFill>
              </a:rPr>
              <a:t> Пратола</a:t>
            </a:r>
            <a:endParaRPr lang="uk-UA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221088"/>
            <a:ext cx="3409585" cy="22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4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457200" y="490748"/>
            <a:ext cx="8229600" cy="4666444"/>
          </a:xfrm>
        </p:spPr>
        <p:txBody>
          <a:bodyPr>
            <a:noAutofit/>
          </a:bodyPr>
          <a:lstStyle/>
          <a:p>
            <a:pPr marL="800100" indent="0">
              <a:buNone/>
            </a:pPr>
            <a:endParaRPr lang="uk-UA" sz="1400" dirty="0" smtClean="0">
              <a:latin typeface="+mn-lt"/>
            </a:endParaRPr>
          </a:p>
          <a:p>
            <a:pPr marL="800100" indent="0" algn="just">
              <a:buNone/>
            </a:pPr>
            <a:r>
              <a:rPr lang="uk-UA" sz="1400" b="1" dirty="0" smtClean="0">
                <a:latin typeface="+mn-lt"/>
              </a:rPr>
              <a:t>Функції: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dirty="0" smtClean="0"/>
              <a:t> </a:t>
            </a:r>
            <a:r>
              <a:rPr lang="uk-UA" sz="1400" dirty="0" smtClean="0">
                <a:latin typeface="+mn-lt"/>
              </a:rPr>
              <a:t>Наглядова рада ухвалює Статут і Положення Школи, обирає голову та двох заступників;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sz="1400" dirty="0" smtClean="0">
                <a:latin typeface="+mn-lt"/>
              </a:rPr>
              <a:t> призначає Генерального секретаря, 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sz="1400" dirty="0" smtClean="0">
                <a:latin typeface="+mn-lt"/>
              </a:rPr>
              <a:t>ухвалює бюджет та кінцеве сальдо, призначає людей, які відповідальні у секторах; 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sz="1400" dirty="0" smtClean="0">
                <a:latin typeface="+mn-lt"/>
              </a:rPr>
              <a:t>не пізніше ніж 31 грудня кожного року узгоджує програму навчальної діяльності на наступний рік; 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sz="1400" dirty="0" smtClean="0">
                <a:latin typeface="+mn-lt"/>
              </a:rPr>
              <a:t>не пізніше ніж 31 грудня кожного року ухвалює звіт щодо діяльності у поточному році та передає його до Вищої ради магістратури і Міністерства юстиції; 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sz="1400" dirty="0" smtClean="0">
                <a:latin typeface="+mn-lt"/>
              </a:rPr>
              <a:t>виконує завдання щодо ведення переліку викладачів; узгоджує плани стажування для магістратів як щодо загального, так і цільового стажування; 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sz="1400" dirty="0" smtClean="0">
                <a:latin typeface="+mn-lt"/>
              </a:rPr>
              <a:t>призначає викладачів на окремі навчальні заняття та самостійно стежить за призначеннями;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sz="1400" dirty="0" smtClean="0">
                <a:latin typeface="+mn-lt"/>
              </a:rPr>
              <a:t> спостерігає за належним функціонуванням Школи; </a:t>
            </a:r>
          </a:p>
          <a:p>
            <a:pPr marL="985838" indent="0" algn="just">
              <a:buFont typeface="Wingdings" pitchFamily="2" charset="2"/>
              <a:buChar char="§"/>
            </a:pPr>
            <a:r>
              <a:rPr lang="uk-UA" sz="1400" dirty="0" smtClean="0">
                <a:latin typeface="+mn-lt"/>
              </a:rPr>
              <a:t>ухвалює будь-які постанови, необхідні для забезпечення ефективного функціонування Школи та ретельного досягнення інституційних цілей.</a:t>
            </a: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18288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9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b="1" spc="-100" dirty="0" err="1" smtClean="0">
                <a:solidFill>
                  <a:schemeClr val="tx2"/>
                </a:solidFill>
              </a:rPr>
              <a:t>Джанлуїджі</a:t>
            </a:r>
            <a:r>
              <a:rPr lang="uk-UA" b="1" spc="-100" dirty="0" smtClean="0">
                <a:solidFill>
                  <a:schemeClr val="tx2"/>
                </a:solidFill>
              </a:rPr>
              <a:t> Пратола</a:t>
            </a:r>
            <a:endParaRPr lang="uk-UA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5373216"/>
            <a:ext cx="3378947" cy="11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8096"/>
            <a:ext cx="8229600" cy="3953032"/>
          </a:xfrm>
        </p:spPr>
        <p:txBody>
          <a:bodyPr>
            <a:noAutofit/>
          </a:bodyPr>
          <a:lstStyle/>
          <a:p>
            <a:pPr marL="714375" indent="-271463" algn="just">
              <a:buFont typeface="Wingdings" pitchFamily="2" charset="2"/>
              <a:buChar char="Ø"/>
            </a:pPr>
            <a:endParaRPr lang="uk-UA" sz="1400" b="1" dirty="0" smtClean="0">
              <a:latin typeface="+mn-lt"/>
            </a:endParaRPr>
          </a:p>
          <a:p>
            <a:pPr marL="714375" indent="-271463" algn="just">
              <a:buFont typeface="Wingdings" pitchFamily="2" charset="2"/>
              <a:buChar char="Ø"/>
            </a:pPr>
            <a:endParaRPr lang="uk-UA" sz="1400" b="1" dirty="0"/>
          </a:p>
          <a:p>
            <a:pPr marL="714375" indent="-271463" algn="just">
              <a:buFont typeface="Wingdings" pitchFamily="2" charset="2"/>
              <a:buChar char="Ø"/>
            </a:pPr>
            <a:r>
              <a:rPr lang="uk-UA" sz="1400" b="1" dirty="0" smtClean="0">
                <a:latin typeface="+mn-lt"/>
              </a:rPr>
              <a:t>Голова</a:t>
            </a:r>
            <a:r>
              <a:rPr lang="uk-UA" sz="1400" dirty="0">
                <a:latin typeface="+mn-lt"/>
              </a:rPr>
              <a:t>, що обирається Наглядовою радою з числа її членів терміном на два роки, повинен представляти Школу у правовому полі, головувати у Наглядовій раді, збирати зустрічі, встановлюючи відповідний порядок денний, вживати негайних заходів, які необхідно </a:t>
            </a:r>
            <a:r>
              <a:rPr lang="uk-UA" sz="1400" dirty="0" smtClean="0">
                <a:latin typeface="+mn-lt"/>
              </a:rPr>
              <a:t>затверджувати, </a:t>
            </a:r>
            <a:r>
              <a:rPr lang="uk-UA" sz="1400" dirty="0">
                <a:latin typeface="+mn-lt"/>
              </a:rPr>
              <a:t>якщо вони належать до повноважень інших органів, а також виконує завдання, покладені на нього Статутом. </a:t>
            </a:r>
          </a:p>
          <a:p>
            <a:pPr marL="714375" indent="-271463" algn="just">
              <a:buFont typeface="Wingdings" pitchFamily="2" charset="2"/>
              <a:buChar char="Ø"/>
            </a:pPr>
            <a:r>
              <a:rPr lang="uk-UA" sz="1400" dirty="0" smtClean="0">
                <a:latin typeface="+mn-lt"/>
              </a:rPr>
              <a:t>Генеральний </a:t>
            </a:r>
            <a:r>
              <a:rPr lang="uk-UA" sz="1400" dirty="0">
                <a:latin typeface="+mn-lt"/>
              </a:rPr>
              <a:t>секретар, який обирається серед магістратів, які отримали щонайменше четвертий професійний рівень, або серед виконавчих осіб найвищого рівня, обіймає свою посаду протягом п'яти років, </a:t>
            </a:r>
            <a:r>
              <a:rPr lang="uk-UA" sz="1400" dirty="0" smtClean="0">
                <a:latin typeface="+mn-lt"/>
              </a:rPr>
              <a:t>упродовж </a:t>
            </a:r>
            <a:r>
              <a:rPr lang="uk-UA" sz="1400" dirty="0">
                <a:latin typeface="+mn-lt"/>
              </a:rPr>
              <a:t>яких він, за умови того, що він є магістратом, не бере участі у звичайній діяльності судової системи.</a:t>
            </a:r>
          </a:p>
          <a:p>
            <a:pPr marL="714375" indent="-271463" algn="just">
              <a:buFont typeface="Wingdings" pitchFamily="2" charset="2"/>
              <a:buChar char="Ø"/>
            </a:pPr>
            <a:r>
              <a:rPr lang="uk-UA" sz="1400" dirty="0" smtClean="0">
                <a:latin typeface="+mn-lt"/>
              </a:rPr>
              <a:t>До його відповідальності входить адміністративне управління і координація усієї діяльності Школи, окрім тієї, що стосується освіти, виконання постанов Наглядової ради, створення щорічних звітів діяльності Школи, виконання повноважень, які можуть бути покладені на нього Наглядовою радою, а також виконання будь-яких інших функцій, покладених на нього Статутом та внутрішніми Положеннями.</a:t>
            </a:r>
            <a:endParaRPr lang="uk-UA" sz="1400" dirty="0">
              <a:latin typeface="+mn-lt"/>
            </a:endParaRPr>
          </a:p>
          <a:p>
            <a:pPr marL="442912" indent="0">
              <a:buNone/>
            </a:pPr>
            <a:endParaRPr lang="uk-UA" sz="1400" dirty="0">
              <a:latin typeface="+mn-lt"/>
            </a:endParaRPr>
          </a:p>
          <a:p>
            <a:endParaRPr lang="uk-UA" sz="1400" dirty="0">
              <a:latin typeface="+mn-lt"/>
            </a:endParaRPr>
          </a:p>
        </p:txBody>
      </p:sp>
      <p:sp>
        <p:nvSpPr>
          <p:cNvPr id="6" name="Segnaposto data 8"/>
          <p:cNvSpPr txBox="1">
            <a:spLocks/>
          </p:cNvSpPr>
          <p:nvPr/>
        </p:nvSpPr>
        <p:spPr>
          <a:xfrm>
            <a:off x="107504" y="18288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b="1" spc="-100" dirty="0" err="1" smtClean="0">
                <a:solidFill>
                  <a:schemeClr val="tx2"/>
                </a:solidFill>
              </a:rPr>
              <a:t>Джанлуїджі</a:t>
            </a:r>
            <a:r>
              <a:rPr lang="uk-UA" b="1" spc="-100" dirty="0" smtClean="0">
                <a:solidFill>
                  <a:schemeClr val="tx2"/>
                </a:solidFill>
              </a:rPr>
              <a:t> Пратола</a:t>
            </a:r>
            <a:endParaRPr lang="uk-UA" b="1" spc="-1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861752"/>
            <a:ext cx="2614835" cy="16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8768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dirty="0" smtClean="0"/>
              <a:t>Організація типового навчального суддівського семінару</a:t>
            </a:r>
            <a:endParaRPr lang="uk-UA" sz="2200" b="1" dirty="0" smtClean="0"/>
          </a:p>
          <a:p>
            <a:pPr algn="just"/>
            <a:endParaRPr lang="uk-UA" sz="1800" dirty="0"/>
          </a:p>
          <a:p>
            <a:pPr marL="442913" indent="0" algn="just">
              <a:lnSpc>
                <a:spcPct val="150000"/>
              </a:lnSpc>
              <a:buNone/>
            </a:pPr>
            <a:r>
              <a:rPr lang="uk-UA" sz="2200" i="1" dirty="0"/>
              <a:t>Scuola Superiore</a:t>
            </a:r>
            <a:r>
              <a:rPr lang="uk-UA" dirty="0" smtClean="0"/>
              <a:t> </a:t>
            </a:r>
            <a:r>
              <a:rPr lang="uk-UA" sz="2200" i="1" dirty="0" err="1"/>
              <a:t>della</a:t>
            </a:r>
            <a:r>
              <a:rPr lang="uk-UA" sz="2200" i="1" dirty="0"/>
              <a:t> </a:t>
            </a:r>
            <a:r>
              <a:rPr lang="uk-UA" sz="2200" i="1" dirty="0" err="1" smtClean="0"/>
              <a:t>Magistratura</a:t>
            </a:r>
            <a:r>
              <a:rPr lang="uk-UA" sz="2200" i="1" dirty="0" smtClean="0"/>
              <a:t> (Вища школа магістратури) </a:t>
            </a:r>
            <a:r>
              <a:rPr lang="uk-UA" sz="2200" dirty="0"/>
              <a:t>може безперешкодно організовувати власну навчальну діяльність без </a:t>
            </a:r>
            <a:r>
              <a:rPr lang="uk-UA" sz="2200" dirty="0" smtClean="0"/>
              <a:t>обмежень у часі. Однак </a:t>
            </a:r>
            <a:r>
              <a:rPr lang="uk-UA" sz="2200" dirty="0"/>
              <a:t>планування навчальної діяльності повинно узгоджуватись </a:t>
            </a:r>
            <a:r>
              <a:rPr lang="uk-UA" sz="2200" dirty="0" smtClean="0"/>
              <a:t>зі </a:t>
            </a:r>
            <a:r>
              <a:rPr lang="uk-UA" sz="2200" dirty="0"/>
              <a:t>щорічним плануванням навчальної діяльності. Що стосується місця, навчання зазвичай проводиться у навчальних приміщеннях Школи у Флоренції. </a:t>
            </a:r>
            <a:r>
              <a:rPr lang="uk-UA" sz="2200" dirty="0" smtClean="0"/>
              <a:t>Проте </a:t>
            </a:r>
            <a:r>
              <a:rPr lang="uk-UA" sz="2200" dirty="0"/>
              <a:t>інколи семінари можуть проводитись і в інших місцях (в основному у Римі та Неаполі). </a:t>
            </a:r>
          </a:p>
          <a:p>
            <a:pPr marL="442913" indent="0" algn="just">
              <a:lnSpc>
                <a:spcPct val="150000"/>
              </a:lnSpc>
              <a:buNone/>
            </a:pPr>
            <a:r>
              <a:rPr lang="uk-UA" sz="2200" dirty="0"/>
              <a:t>Планування є дуже комплексним процесом, який включає в себе зведення </a:t>
            </a:r>
            <a:r>
              <a:rPr lang="uk-UA" sz="2200" dirty="0" smtClean="0"/>
              <a:t>навчальних </a:t>
            </a:r>
            <a:r>
              <a:rPr lang="uk-UA" sz="2200" dirty="0"/>
              <a:t>потреб усіх відповідних зацікавлених сторін. </a:t>
            </a:r>
            <a:r>
              <a:rPr lang="uk-UA" sz="2200" dirty="0" smtClean="0"/>
              <a:t>Законом Рада </a:t>
            </a:r>
            <a:r>
              <a:rPr lang="uk-UA" sz="2200" dirty="0"/>
              <a:t>суддів та Міністерство юстиції </a:t>
            </a:r>
            <a:r>
              <a:rPr lang="uk-UA" sz="2200" dirty="0" smtClean="0"/>
              <a:t>уповноважені </a:t>
            </a:r>
            <a:r>
              <a:rPr lang="uk-UA" sz="2200" dirty="0"/>
              <a:t>на створення загальних </a:t>
            </a:r>
            <a:r>
              <a:rPr lang="uk-UA" sz="2200" dirty="0" smtClean="0"/>
              <a:t>керівних настанов </a:t>
            </a:r>
            <a:r>
              <a:rPr lang="uk-UA" sz="2200" dirty="0"/>
              <a:t>щодо суддівського навчання, які Школа (Scuola) повинна враховувати під час планування власного щорічного плану </a:t>
            </a:r>
            <a:r>
              <a:rPr lang="uk-UA" sz="2200" dirty="0" smtClean="0"/>
              <a:t>безперервного </a:t>
            </a:r>
            <a:r>
              <a:rPr lang="uk-UA" sz="2200" dirty="0"/>
              <a:t>навчання, крім того, це стосується і пропозицій від Національної ради адвокатів і Національної університетської ради.</a:t>
            </a:r>
          </a:p>
          <a:p>
            <a:pPr marL="442913" indent="0" algn="just">
              <a:lnSpc>
                <a:spcPct val="150000"/>
              </a:lnSpc>
              <a:buNone/>
            </a:pPr>
            <a:r>
              <a:rPr lang="uk-UA" sz="2200" dirty="0"/>
              <a:t>Для громадськості на веб-сайті міститься загальна інформація про навчальні заходи. Уся необхідна інформація, яка стосується конкретних навчальних подій, надається учасникам у закритій частині веб-сайту (до якої мають доступ лише судді і прокурори).</a:t>
            </a:r>
          </a:p>
          <a:p>
            <a:pPr marL="442913" indent="0" algn="just">
              <a:lnSpc>
                <a:spcPct val="150000"/>
              </a:lnSpc>
              <a:buNone/>
            </a:pPr>
            <a:r>
              <a:rPr lang="uk-UA" sz="2200" dirty="0"/>
              <a:t>Типове суддівське навчання у контексті </a:t>
            </a:r>
            <a:r>
              <a:rPr lang="uk-UA" sz="2200" dirty="0" smtClean="0"/>
              <a:t>безперервного </a:t>
            </a:r>
            <a:r>
              <a:rPr lang="uk-UA" sz="2200" dirty="0"/>
              <a:t>суддівського навчання організується у вигляді чотирьох занять (2 з половиною дні). Перші заняття зазвичай присвячені вступним промовам. На других заняттях розглядаються проблемні питання, що представляються експертами. Треті заняття присвячені роботі у групах, а останні – за круглим столом. </a:t>
            </a:r>
            <a:r>
              <a:rPr lang="uk-UA" sz="2200" dirty="0" smtClean="0"/>
              <a:t>Проте </a:t>
            </a:r>
            <a:r>
              <a:rPr lang="uk-UA" sz="2200" dirty="0"/>
              <a:t>ця структура не є жорсткою і змінюється відповідно до тем семінару. </a:t>
            </a:r>
          </a:p>
          <a:p>
            <a:pPr marL="442913" indent="0" algn="just">
              <a:lnSpc>
                <a:spcPct val="150000"/>
              </a:lnSpc>
              <a:buNone/>
            </a:pPr>
            <a:r>
              <a:rPr lang="uk-UA" sz="2200" i="1" dirty="0"/>
              <a:t>Scuola Superiore</a:t>
            </a:r>
            <a:r>
              <a:rPr lang="uk-UA" dirty="0" smtClean="0"/>
              <a:t> </a:t>
            </a:r>
            <a:r>
              <a:rPr lang="uk-UA" sz="2200" i="1" dirty="0"/>
              <a:t>della Magistratura </a:t>
            </a:r>
            <a:r>
              <a:rPr lang="uk-UA" sz="2200" dirty="0"/>
              <a:t>використовує багато різноманітних засобів (презентації PowerPoint, підкасти, інструменти електронного навчання </a:t>
            </a:r>
            <a:r>
              <a:rPr lang="uk-UA" sz="2200" dirty="0" smtClean="0"/>
              <a:t>тощо). </a:t>
            </a:r>
            <a:r>
              <a:rPr lang="uk-UA" sz="2200" dirty="0"/>
              <a:t>Вибір методології залежить від </a:t>
            </a:r>
            <a:r>
              <a:rPr lang="uk-UA" sz="2200" dirty="0" smtClean="0"/>
              <a:t>особливостей </a:t>
            </a:r>
            <a:r>
              <a:rPr lang="uk-UA" sz="2200" dirty="0"/>
              <a:t>навчальної події.</a:t>
            </a:r>
          </a:p>
        </p:txBody>
      </p:sp>
      <p:sp>
        <p:nvSpPr>
          <p:cNvPr id="6" name="Segnaposto data 8"/>
          <p:cNvSpPr txBox="1">
            <a:spLocks/>
          </p:cNvSpPr>
          <p:nvPr/>
        </p:nvSpPr>
        <p:spPr>
          <a:xfrm>
            <a:off x="107504" y="18288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</a:rPr>
              <a:t>Джанлуїджі</a:t>
            </a:r>
            <a:r>
              <a:rPr kumimoji="0" lang="uk-UA" sz="12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</a:rPr>
              <a:t> Пратола</a:t>
            </a:r>
            <a:endParaRPr kumimoji="0" lang="uk-UA" sz="1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5" y="5733256"/>
            <a:ext cx="2326199" cy="7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464496"/>
          </a:xfrm>
        </p:spPr>
        <p:txBody>
          <a:bodyPr>
            <a:normAutofit fontScale="92500"/>
          </a:bodyPr>
          <a:lstStyle/>
          <a:p>
            <a:endParaRPr lang="uk-UA" sz="1400" b="1" dirty="0" smtClean="0">
              <a:latin typeface="+mn-lt"/>
            </a:endParaRPr>
          </a:p>
          <a:p>
            <a:endParaRPr lang="uk-UA" sz="1400" b="1" dirty="0" smtClean="0">
              <a:latin typeface="+mn-lt"/>
            </a:endParaRPr>
          </a:p>
          <a:p>
            <a:r>
              <a:rPr lang="uk-UA" dirty="0" smtClean="0"/>
              <a:t> </a:t>
            </a:r>
            <a:r>
              <a:rPr lang="uk-UA" sz="1400" b="1" dirty="0"/>
              <a:t>Структура суддівського навчання і професійного розвитку після призначення на посаду</a:t>
            </a:r>
          </a:p>
          <a:p>
            <a:endParaRPr lang="uk-UA" sz="1400" dirty="0" smtClean="0">
              <a:latin typeface="+mn-lt"/>
            </a:endParaRPr>
          </a:p>
          <a:p>
            <a:pPr marL="442913" indent="0" algn="just">
              <a:buNone/>
            </a:pPr>
            <a:r>
              <a:rPr lang="uk-UA" sz="1400" dirty="0"/>
              <a:t>Професійне навчання і перепідготовка проводяться у закладах Школи і </a:t>
            </a:r>
            <a:r>
              <a:rPr lang="uk-UA" sz="1400" dirty="0" smtClean="0"/>
              <a:t>полягають </a:t>
            </a:r>
            <a:r>
              <a:rPr lang="uk-UA" sz="1400" dirty="0"/>
              <a:t>у відвідуванні навчальних занять, що проводяться надзвичайно компетентними та професійними викладачами, перелік яких визначено у документі, що </a:t>
            </a:r>
            <a:r>
              <a:rPr lang="uk-UA" sz="1400" dirty="0" smtClean="0"/>
              <a:t>зберігається </a:t>
            </a:r>
            <a:r>
              <a:rPr lang="uk-UA" sz="1400" dirty="0"/>
              <a:t>у Школі. Цей перелік постійно оновлюється Наглядовою радою в залежності від можливості викладання у Школі </a:t>
            </a:r>
            <a:r>
              <a:rPr lang="uk-UA" sz="1400" dirty="0" smtClean="0"/>
              <a:t>й оцінювання викладачів, </a:t>
            </a:r>
            <a:r>
              <a:rPr lang="uk-UA" sz="1400" dirty="0"/>
              <a:t>а також на основі коментарів учасників занять, які вони надали у картках зворотного зв'язку. Курси </a:t>
            </a:r>
            <a:r>
              <a:rPr lang="uk-UA" sz="1400" dirty="0" smtClean="0"/>
              <a:t>складаються з теорії і практики.</a:t>
            </a:r>
            <a:endParaRPr lang="uk-UA" sz="1400" dirty="0"/>
          </a:p>
          <a:p>
            <a:pPr marL="442913" indent="0" algn="just">
              <a:buNone/>
            </a:pPr>
            <a:r>
              <a:rPr lang="uk-UA" sz="1400" dirty="0" smtClean="0"/>
              <a:t>Що стосується безперервного навчання, Школа пропонує перелік навчальних заходів (понад 110 центральних навчальнх заходів протягом кожного року), що дозволяє усім суддям і прокурорам в Італії взяти участь хоча б в одному заході щороку. </a:t>
            </a:r>
          </a:p>
          <a:p>
            <a:pPr marL="442913" indent="0" algn="just">
              <a:buNone/>
            </a:pPr>
            <a:r>
              <a:rPr lang="uk-UA" sz="1400" dirty="0" smtClean="0"/>
              <a:t>Для індивідуального професійного оцінювання судді і прокурори повинні брати участь у суддівському навчанні, що проводиться </a:t>
            </a:r>
            <a:r>
              <a:rPr lang="uk-UA" sz="1400" i="1" dirty="0"/>
              <a:t>Scuola Superiore</a:t>
            </a:r>
            <a:r>
              <a:rPr lang="uk-UA" sz="1400" dirty="0" smtClean="0"/>
              <a:t> </a:t>
            </a:r>
            <a:r>
              <a:rPr lang="uk-UA" sz="1400" i="1" dirty="0"/>
              <a:t>della</a:t>
            </a:r>
            <a:r>
              <a:rPr lang="uk-UA" sz="1400" dirty="0" smtClean="0"/>
              <a:t> </a:t>
            </a:r>
            <a:r>
              <a:rPr lang="uk-UA" sz="1400" i="1" dirty="0" smtClean="0"/>
              <a:t>Magistratura</a:t>
            </a:r>
            <a:r>
              <a:rPr lang="uk-UA" sz="1400" dirty="0" smtClean="0"/>
              <a:t> на центральному або децентралізаційному рівні, не рідше ніж 1 раз на чотири роки.</a:t>
            </a:r>
            <a:r>
              <a:rPr lang="uk-UA" sz="1400" dirty="0"/>
              <a:t> </a:t>
            </a:r>
          </a:p>
          <a:p>
            <a:pPr marL="442913" indent="0" algn="just">
              <a:buNone/>
            </a:pPr>
            <a:r>
              <a:rPr lang="uk-UA" sz="1400" i="1" dirty="0" err="1"/>
              <a:t>Scuola</a:t>
            </a:r>
            <a:r>
              <a:rPr lang="uk-UA" sz="1400" i="1" dirty="0"/>
              <a:t> </a:t>
            </a:r>
            <a:r>
              <a:rPr lang="uk-UA" sz="1400" i="1" dirty="0" err="1" smtClean="0"/>
              <a:t>Superiore</a:t>
            </a:r>
            <a:r>
              <a:rPr lang="uk-UA" dirty="0" smtClean="0"/>
              <a:t> </a:t>
            </a:r>
            <a:r>
              <a:rPr lang="uk-UA" sz="1400" i="1" dirty="0" err="1" smtClean="0"/>
              <a:t>della</a:t>
            </a:r>
            <a:r>
              <a:rPr lang="uk-UA" sz="1400" i="1" dirty="0" smtClean="0"/>
              <a:t> </a:t>
            </a:r>
            <a:r>
              <a:rPr lang="uk-UA" sz="1400" i="1" dirty="0"/>
              <a:t>Magistratura </a:t>
            </a:r>
            <a:r>
              <a:rPr lang="uk-UA" sz="1400" dirty="0"/>
              <a:t>також пропонує навчання і на децентралізаційному рівні. 27 децентралізованих навчальних центрів, діяльність яких координується Школою, розташовані на території </a:t>
            </a:r>
            <a:r>
              <a:rPr lang="uk-UA" sz="1400" dirty="0" smtClean="0"/>
              <a:t>всієї </a:t>
            </a:r>
            <a:r>
              <a:rPr lang="uk-UA" sz="1400" dirty="0"/>
              <a:t>країни.</a:t>
            </a:r>
            <a:endParaRPr lang="uk-UA" sz="1400" dirty="0">
              <a:latin typeface="+mn-lt"/>
            </a:endParaRPr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egnaposto data 8"/>
          <p:cNvSpPr txBox="1">
            <a:spLocks/>
          </p:cNvSpPr>
          <p:nvPr/>
        </p:nvSpPr>
        <p:spPr>
          <a:xfrm>
            <a:off x="107504" y="18288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</a:rPr>
              <a:t>Джанлуїджі</a:t>
            </a:r>
            <a:r>
              <a:rPr kumimoji="0" lang="uk-UA" sz="12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</a:rPr>
              <a:t> Пратола</a:t>
            </a:r>
            <a:endParaRPr kumimoji="0" lang="uk-UA" sz="1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93015"/>
            <a:ext cx="4183112" cy="14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96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3240360"/>
          </a:xfrm>
        </p:spPr>
        <p:txBody>
          <a:bodyPr>
            <a:normAutofit lnSpcReduction="10000"/>
          </a:bodyPr>
          <a:lstStyle/>
          <a:p>
            <a:r>
              <a:rPr lang="uk-UA" sz="1400" b="1" dirty="0" smtClean="0">
                <a:latin typeface="+mn-lt"/>
              </a:rPr>
              <a:t>Структура навчальних заходів</a:t>
            </a:r>
          </a:p>
          <a:p>
            <a:endParaRPr lang="uk-UA" sz="1400" dirty="0" smtClean="0">
              <a:latin typeface="+mn-lt"/>
            </a:endParaRPr>
          </a:p>
          <a:p>
            <a:pPr marL="442913" indent="0" algn="just">
              <a:buNone/>
            </a:pPr>
            <a:r>
              <a:rPr lang="uk-UA" sz="1400" dirty="0"/>
              <a:t>Для громадськості на веб-сайті міститься загальна інформація про навчальні заходи. Уся необхідна інформація, яка стосується конкретних навчальних подій, надається учасникам у закритій частині веб-сайту (до якої мають доступ лише судді і прокурори).</a:t>
            </a:r>
          </a:p>
          <a:p>
            <a:pPr marL="442913" indent="0" algn="just">
              <a:buNone/>
            </a:pPr>
            <a:r>
              <a:rPr lang="uk-UA" sz="1400" dirty="0"/>
              <a:t>Типове суддівське навчання у контексті </a:t>
            </a:r>
            <a:r>
              <a:rPr lang="uk-UA" sz="1400" dirty="0" smtClean="0"/>
              <a:t>безперервного </a:t>
            </a:r>
            <a:r>
              <a:rPr lang="uk-UA" sz="1400" dirty="0"/>
              <a:t>суддівського навчання організується у вигляді чотирьох занять (2 з половиною дні). Перші заняття зазвичай присвячені вступним промовам. На других заняттях розглядаються проблемні питання, що представляються експертами. Треті заняття присвячені роботі у групах, а останні – за круглим столом. </a:t>
            </a:r>
            <a:r>
              <a:rPr lang="uk-UA" sz="1400" dirty="0" smtClean="0"/>
              <a:t>Проте </a:t>
            </a:r>
            <a:r>
              <a:rPr lang="uk-UA" sz="1400" dirty="0"/>
              <a:t>ця структура не є жорсткою і змінюється відповідно до тем семінару. </a:t>
            </a:r>
          </a:p>
          <a:p>
            <a:pPr marL="442913" indent="0" algn="just">
              <a:buNone/>
            </a:pPr>
            <a:r>
              <a:rPr lang="uk-UA" sz="1400" dirty="0"/>
              <a:t>Scuola Superiore della Magistratura використовує багато різноманітних засобів (презентації PowerPoint, підкасти, інструменти електронного навчання </a:t>
            </a:r>
            <a:r>
              <a:rPr lang="uk-UA" sz="1400" dirty="0" smtClean="0"/>
              <a:t>тощо). </a:t>
            </a:r>
            <a:r>
              <a:rPr lang="uk-UA" sz="1400" dirty="0"/>
              <a:t>Вибір методології залежить від </a:t>
            </a:r>
            <a:r>
              <a:rPr lang="uk-UA" sz="1400" dirty="0" smtClean="0"/>
              <a:t>особливостей </a:t>
            </a:r>
            <a:r>
              <a:rPr lang="uk-UA" sz="1400" dirty="0"/>
              <a:t>навчальної події.</a:t>
            </a:r>
          </a:p>
          <a:p>
            <a:pPr marL="442913" indent="0">
              <a:buNone/>
            </a:pPr>
            <a:endParaRPr lang="uk-UA" sz="1400" dirty="0">
              <a:latin typeface="+mn-lt"/>
            </a:endParaRPr>
          </a:p>
        </p:txBody>
      </p:sp>
      <p:sp>
        <p:nvSpPr>
          <p:cNvPr id="6" name="Segnaposto data 8"/>
          <p:cNvSpPr txBox="1">
            <a:spLocks/>
          </p:cNvSpPr>
          <p:nvPr/>
        </p:nvSpPr>
        <p:spPr>
          <a:xfrm>
            <a:off x="107504" y="18288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</a:rPr>
              <a:t>Джанлуїджі</a:t>
            </a:r>
            <a:r>
              <a:rPr kumimoji="0" lang="uk-UA" sz="12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</a:rPr>
              <a:t> Пратола</a:t>
            </a:r>
            <a:endParaRPr kumimoji="0" lang="uk-UA" sz="1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2300628" cy="22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28344"/>
            <a:ext cx="8229600" cy="4876800"/>
          </a:xfrm>
        </p:spPr>
        <p:txBody>
          <a:bodyPr/>
          <a:lstStyle/>
          <a:p>
            <a:r>
              <a:rPr lang="uk-UA" sz="1400" b="1" dirty="0"/>
              <a:t>Міжнародна діяльність </a:t>
            </a:r>
            <a:r>
              <a:rPr lang="uk-UA" sz="1400" b="1" i="1" dirty="0" smtClean="0"/>
              <a:t>Scuola Superiore</a:t>
            </a:r>
            <a:r>
              <a:rPr lang="uk-UA" sz="1400" b="1" dirty="0"/>
              <a:t> </a:t>
            </a:r>
            <a:r>
              <a:rPr lang="uk-UA" sz="1400" b="1" i="1" dirty="0" smtClean="0"/>
              <a:t>della Magistratura</a:t>
            </a:r>
            <a:endParaRPr lang="uk-UA" sz="1400" b="1" i="1" dirty="0"/>
          </a:p>
          <a:p>
            <a:pPr marL="442913" indent="0">
              <a:buNone/>
            </a:pPr>
            <a:r>
              <a:rPr lang="uk-UA" dirty="0" smtClean="0"/>
              <a:t> </a:t>
            </a:r>
            <a:endParaRPr lang="uk-UA" sz="1400" dirty="0"/>
          </a:p>
          <a:p>
            <a:pPr marL="442913" indent="0" algn="just">
              <a:buNone/>
            </a:pPr>
            <a:r>
              <a:rPr lang="uk-UA" sz="1400" dirty="0"/>
              <a:t>До діяльності Школи також входять міжнародні </a:t>
            </a:r>
            <a:r>
              <a:rPr lang="uk-UA" sz="1400" dirty="0" smtClean="0"/>
              <a:t>відносини, </a:t>
            </a:r>
            <a:r>
              <a:rPr lang="uk-UA" sz="1400" dirty="0"/>
              <a:t>які чітко пов'язані із власними інституційними завданнями і суб'єктами, що представляють особливий інтерес. Зокрема, </a:t>
            </a:r>
            <a:r>
              <a:rPr lang="uk-UA" sz="1400" dirty="0" smtClean="0"/>
              <a:t>Школа</a:t>
            </a:r>
            <a:r>
              <a:rPr lang="uk-UA" dirty="0" smtClean="0"/>
              <a:t>  </a:t>
            </a:r>
            <a:endParaRPr lang="uk-UA" sz="1400" dirty="0"/>
          </a:p>
          <a:p>
            <a:pPr marL="442913" indent="0" algn="just">
              <a:buNone/>
            </a:pPr>
            <a:r>
              <a:rPr lang="uk-UA" sz="1400" dirty="0"/>
              <a:t>пов'язана з навчальними закладами для суддів, які працюють в інших країнах, а також бере участь </a:t>
            </a:r>
            <a:r>
              <a:rPr lang="uk-UA" sz="1400" dirty="0" smtClean="0"/>
              <a:t>у </a:t>
            </a:r>
            <a:r>
              <a:rPr lang="uk-UA" sz="1400" dirty="0"/>
              <a:t>заходах, які реалізуються через Європейську мережу підготовки суддів; крім того, Школа організовує міжнародні зустрічі.</a:t>
            </a:r>
            <a:endParaRPr lang="uk-UA" sz="1400" dirty="0" smtClean="0"/>
          </a:p>
          <a:p>
            <a:pPr marL="442913" indent="0" algn="just">
              <a:buNone/>
            </a:pPr>
            <a:r>
              <a:rPr lang="uk-UA" sz="1400" dirty="0" smtClean="0"/>
              <a:t>Школа бере участь у проектах Twinning з метою підтримувати країни, які нещодавно вступили до Євросоюзу або очікують на членство в ньому, докладаючи зусиль для пристосування національних судових систем і установ до параметрів, звичних для країн Європейського Союзу. </a:t>
            </a:r>
          </a:p>
          <a:p>
            <a:pPr marL="442913" indent="0" algn="just">
              <a:buNone/>
            </a:pPr>
            <a:endParaRPr lang="uk-UA" sz="1400" dirty="0"/>
          </a:p>
          <a:p>
            <a:pPr marL="442913" indent="0">
              <a:buNone/>
            </a:pPr>
            <a:endParaRPr lang="uk-UA" sz="1400" dirty="0">
              <a:latin typeface="+mn-lt"/>
            </a:endParaRPr>
          </a:p>
        </p:txBody>
      </p:sp>
      <p:sp>
        <p:nvSpPr>
          <p:cNvPr id="6" name="Segnaposto data 8"/>
          <p:cNvSpPr txBox="1">
            <a:spLocks/>
          </p:cNvSpPr>
          <p:nvPr/>
        </p:nvSpPr>
        <p:spPr>
          <a:xfrm>
            <a:off x="107504" y="18288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egnaposto data 8"/>
          <p:cNvSpPr txBox="1">
            <a:spLocks/>
          </p:cNvSpPr>
          <p:nvPr/>
        </p:nvSpPr>
        <p:spPr>
          <a:xfrm>
            <a:off x="107504" y="6528816"/>
            <a:ext cx="892899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</a:rPr>
              <a:t>Джанлуїджі</a:t>
            </a:r>
            <a:r>
              <a:rPr kumimoji="0" lang="uk-UA" sz="12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</a:rPr>
              <a:t> Пратола</a:t>
            </a:r>
            <a:endParaRPr kumimoji="0" lang="uk-UA" sz="1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86175"/>
            <a:ext cx="3888432" cy="24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21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1791</TotalTime>
  <Words>1279</Words>
  <Application>Microsoft Office PowerPoint</Application>
  <PresentationFormat>On-screen Show 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Chiaro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AND AUTHORITIES OF HIGH COUNCILS FOR THE JUDICIARY IN WESTERN EUROPEAN COUNTRIES</dc:title>
  <dc:creator>massimiliano.beli</dc:creator>
  <cp:lastModifiedBy>KRUTOVA Iryna</cp:lastModifiedBy>
  <cp:revision>133</cp:revision>
  <cp:lastPrinted>2016-12-06T13:56:38Z</cp:lastPrinted>
  <dcterms:created xsi:type="dcterms:W3CDTF">2015-09-10T13:56:37Z</dcterms:created>
  <dcterms:modified xsi:type="dcterms:W3CDTF">2016-12-09T08:38:35Z</dcterms:modified>
</cp:coreProperties>
</file>