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0" r:id="rId5"/>
    <p:sldId id="273" r:id="rId6"/>
    <p:sldId id="268" r:id="rId7"/>
    <p:sldId id="271" r:id="rId8"/>
    <p:sldId id="274" r:id="rId9"/>
    <p:sldId id="272" r:id="rId10"/>
    <p:sldId id="259" r:id="rId11"/>
    <p:sldId id="262" r:id="rId12"/>
    <p:sldId id="263" r:id="rId13"/>
    <p:sldId id="264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7CC7"/>
    <a:srgbClr val="2F5A99"/>
    <a:srgbClr val="B6CAE8"/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85546" autoAdjust="0"/>
  </p:normalViewPr>
  <p:slideViewPr>
    <p:cSldViewPr snapToGrid="0">
      <p:cViewPr varScale="1">
        <p:scale>
          <a:sx n="92" d="100"/>
          <a:sy n="92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BF10-0576-4CE1-A2FF-097903EDF031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B4B7-0EB5-4DD2-A313-E8B782E76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997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5FDF2-9B3D-45E7-89EC-056480915015}" type="datetimeFigureOut">
              <a:rPr lang="en-GB" smtClean="0"/>
              <a:t>15/12/2015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F44E8-ED7E-4521-850D-BE27BA0352B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44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У якості прикладів зобов</a:t>
            </a:r>
            <a:r>
              <a:rPr lang="en-US" dirty="0" smtClean="0"/>
              <a:t>’</a:t>
            </a:r>
            <a:r>
              <a:rPr lang="uk-UA" dirty="0" smtClean="0"/>
              <a:t>язальних норм тренер наводить відповідні положення Міжнародного пакту про громадянські і політичні права,</a:t>
            </a:r>
            <a:endParaRPr lang="en-US" dirty="0" smtClean="0"/>
          </a:p>
          <a:p>
            <a:r>
              <a:rPr lang="en-US" dirty="0" smtClean="0">
                <a:effectLst/>
              </a:rPr>
              <a:t>(c</a:t>
            </a:r>
            <a:r>
              <a:rPr lang="uk-UA" dirty="0" smtClean="0">
                <a:effectLst/>
              </a:rPr>
              <a:t>т. 14</a:t>
            </a:r>
            <a:r>
              <a:rPr lang="ru-RU" dirty="0" smtClean="0">
                <a:effectLst/>
              </a:rPr>
              <a:t> «…будь-яка судова постанова в кримінальній або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цивільній справі повинна бути публічною, за винятком тих випадків,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коли інтереси неповнолітніх вимагають іншого чи коли справа 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стосується матримоніальних спорів або опіки над дітьми». </a:t>
            </a:r>
            <a:endParaRPr lang="en-US" dirty="0" smtClean="0"/>
          </a:p>
          <a:p>
            <a:r>
              <a:rPr lang="uk-UA" dirty="0" smtClean="0"/>
              <a:t> ЄКПЛ і усталену практику Суду. У якості прикладу норм рекомендаційного характеру тренер може навести наступні документи</a:t>
            </a:r>
            <a:r>
              <a:rPr lang="en-US" dirty="0" smtClean="0"/>
              <a:t>: </a:t>
            </a:r>
            <a:r>
              <a:rPr lang="uk-UA" sz="1200" b="0" u="none" dirty="0" smtClean="0"/>
              <a:t>Висновок </a:t>
            </a:r>
            <a:r>
              <a:rPr lang="en-GB" sz="1200" b="0" u="none" dirty="0" smtClean="0"/>
              <a:t>N</a:t>
            </a:r>
            <a:r>
              <a:rPr lang="uk-UA" sz="1200" b="0" u="none" dirty="0" smtClean="0"/>
              <a:t>11 (2008) Консультативної ради європейських суддів</a:t>
            </a:r>
            <a:r>
              <a:rPr lang="en-US" sz="1200" b="0" u="none" dirty="0" smtClean="0"/>
              <a:t>, </a:t>
            </a:r>
            <a:r>
              <a:rPr lang="uk-UA" sz="1200" b="0" u="none" dirty="0" smtClean="0"/>
              <a:t>п. 13.9 Заключний документ Віденської наради ОБСЄ</a:t>
            </a:r>
            <a:r>
              <a:rPr lang="en-US" sz="1200" b="0" u="none" dirty="0" smtClean="0"/>
              <a:t> </a:t>
            </a:r>
            <a:r>
              <a:rPr lang="uk-UA" sz="1200" b="0" u="none" dirty="0" smtClean="0"/>
              <a:t>тощо.</a:t>
            </a:r>
            <a:r>
              <a:rPr lang="uk-UA" sz="1200" b="1" u="sng" dirty="0" smtClean="0"/>
              <a:t/>
            </a:r>
            <a:br>
              <a:rPr lang="uk-UA" sz="1200" b="1" u="sng" dirty="0" smtClean="0"/>
            </a:br>
            <a:r>
              <a:rPr lang="uk-UA" dirty="0" smtClean="0"/>
              <a:t>   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44E8-ED7E-4521-850D-BE27BA0352B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162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Питання – 1) чи знаєте ви ще якісь регіональні міжнародні договори  з прав людини</a:t>
            </a:r>
            <a:r>
              <a:rPr lang="en-US" dirty="0" smtClean="0"/>
              <a:t>?</a:t>
            </a:r>
            <a:r>
              <a:rPr lang="uk-UA" dirty="0" smtClean="0"/>
              <a:t> Є – Американська конвенція  прав людини для країн Америки 1969 року, Міжамериканський Суд  прав людини, Африканська хартія прав людини і народів для Африки 1981 створена, діє  1986 року,  з 2006 року заснований Африканський суд  прав людини.     </a:t>
            </a:r>
          </a:p>
          <a:p>
            <a:r>
              <a:rPr lang="uk-UA" dirty="0" smtClean="0"/>
              <a:t>2) Скільки країн налічує рада Європи</a:t>
            </a:r>
            <a:r>
              <a:rPr lang="en-US" dirty="0" smtClean="0"/>
              <a:t>?</a:t>
            </a:r>
            <a:r>
              <a:rPr lang="uk-UA" dirty="0" smtClean="0"/>
              <a:t>47 (стільки і ж і суддів, які обираються Парламентською Асамблеєю Ради Європи строком на 9 років) рік заснування 1949 – в Статуті закріплені основоположні цінності – права людини, демократія та верховенство права.</a:t>
            </a:r>
          </a:p>
          <a:p>
            <a:endParaRPr lang="uk-UA" dirty="0" smtClean="0"/>
          </a:p>
          <a:p>
            <a:r>
              <a:rPr lang="uk-UA" dirty="0" smtClean="0"/>
              <a:t>Слад заначити, що судом виноситься 3 основних види рішень – рішення про неприйнятність заяв (оформляється у вигляді листа заявнику – 95 % рішень) – тому з метою реформування роботи суду в 2006 р був прийнятий протокол 14 до ЕКПЛ,  керуючись принципом «справедливість із затримкою – жодної справедливості» – суд вносить міни до порядку розгляду заяв – наразі одноособово може приймати рішення щодо прийнятності скарг, + держава може постати перед судом за позовом Комітету Міністрів (якщо держава відмовляється виконувати рішення ЄСПЛ, жодних випадків, зазвичай політичний тиск).</a:t>
            </a:r>
          </a:p>
          <a:p>
            <a:r>
              <a:rPr lang="uk-UA" dirty="0" smtClean="0"/>
              <a:t>Протокол 16 2013 року – передбачає можливість вищим судам країн – членів Ради Європи за обґрунтованим клопотанням звертатись до суду з питань тлумачення прав та свобод гарантованих Конвенцією та протоколами до неї (лише в контексті конкретної судової справи, що перебуває на розгляді цього суду). Не матимуть зобов</a:t>
            </a:r>
            <a:r>
              <a:rPr lang="en-US" dirty="0" smtClean="0"/>
              <a:t>’</a:t>
            </a:r>
            <a:r>
              <a:rPr lang="uk-UA" dirty="0" smtClean="0"/>
              <a:t>язальної сили такі консультативні висновки. Постановляються Великою Палатою у складі 17 суддів (відп. До ст 4 прот.16 – повинні бути обгрунтованими). На сьог день 5 країн ратифікували протокол (Сан-Марино, Словенія на початку року, а Грузія, Албанія в липні 2015б а Литва 2 вересня 2015 р.).      </a:t>
            </a:r>
          </a:p>
          <a:p>
            <a:endParaRPr lang="uk-UA" dirty="0" smtClean="0"/>
          </a:p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44E8-ED7E-4521-850D-BE27BA0352B8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2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Питання – 1) чи знаєте ви ще якісь регіональні міжнародні договори  з прав людини</a:t>
            </a:r>
            <a:r>
              <a:rPr lang="en-US" dirty="0" smtClean="0"/>
              <a:t>?</a:t>
            </a:r>
            <a:r>
              <a:rPr lang="uk-UA" dirty="0" smtClean="0"/>
              <a:t> Є – Американська конвенція  прав людини для країн Америки 1969 року, Міжамериканський Суд  прав людини, Африканська хартія прав людини і народів для Африки 1981 створена, діє  1986 року,  з 2006 року заснований Африканський суд  прав людини.     </a:t>
            </a:r>
          </a:p>
          <a:p>
            <a:r>
              <a:rPr lang="uk-UA" dirty="0" smtClean="0"/>
              <a:t>2) Скільки країн налічує рада Європи</a:t>
            </a:r>
            <a:r>
              <a:rPr lang="en-US" dirty="0" smtClean="0"/>
              <a:t>?</a:t>
            </a:r>
            <a:r>
              <a:rPr lang="uk-UA" dirty="0" smtClean="0"/>
              <a:t>47 (стільки і ж і суддів, які обираються Парламентською Асамблеєю Ради Європи строком на 9 років) рік заснування 1949 – в Статуті закріплені основоположні цінності – права людини, демократія та верховенство права.</a:t>
            </a:r>
          </a:p>
          <a:p>
            <a:endParaRPr lang="uk-UA" dirty="0" smtClean="0"/>
          </a:p>
          <a:p>
            <a:r>
              <a:rPr lang="uk-UA" dirty="0" smtClean="0"/>
              <a:t>Слад заначити, що судом виноситься 3 основних види рішень – рішення про неприйнятність заяв (оформляється у вигляді листа заявнику – 95 % рішень) – тому з метою реформування роботи суду в 2006 р був прийнятий протокол 14 до ЕКПЛ,  керуючись принципом «справедливість із затримкою – жодної справедливості» – суд вносить міни до порядку розгляду заяв – наразі одноособово може приймати рішення щодо прийнятності скарг, + держава може постати перед судом за позовом Комітету Міністрів (якщо держава відмовляється виконувати рішення ЄСПЛ, жодних випадків, зазвичай політичний тиск).</a:t>
            </a:r>
          </a:p>
          <a:p>
            <a:r>
              <a:rPr lang="uk-UA" dirty="0" smtClean="0"/>
              <a:t>Протокол 16 2013 року – передбачає можливість вищим судам країн – членів Ради Європи за обґрунтованим клопотанням звертатись до суду з питань тлумачення прав та свобод гарантованих Конвенцією та протоколами до неї (лише в контексті конкретної судової справи, що перебуває на розгляді цього суду). Не матимуть зобов</a:t>
            </a:r>
            <a:r>
              <a:rPr lang="en-US" dirty="0" smtClean="0"/>
              <a:t>’</a:t>
            </a:r>
            <a:r>
              <a:rPr lang="uk-UA" dirty="0" smtClean="0"/>
              <a:t>язальної сили такі консультативні висновки. Постановляються Великою Палатою у складі 17 суддів (відп. До ст 4 прот.16 – повинні бути обгрунтованими). На сьог день 5 країн ратифікували протокол (Сан-Марино, Словенія на початку року, а Грузія, Албанія в липні 2015б а Литва 2 вересня 2015 р.).      </a:t>
            </a:r>
          </a:p>
          <a:p>
            <a:endParaRPr lang="uk-UA" dirty="0" smtClean="0"/>
          </a:p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44E8-ED7E-4521-850D-BE27BA0352B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27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44E8-ED7E-4521-850D-BE27BA0352B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092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F44E8-ED7E-4521-850D-BE27BA0352B8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85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just.gov.ua/9329" TargetMode="External"/><Relationship Id="rId7" Type="http://schemas.openxmlformats.org/officeDocument/2006/relationships/hyperlink" Target="http://helpcoe.org/training-resources/main-cours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lpcoe.org/national-page/ukraine" TargetMode="External"/><Relationship Id="rId5" Type="http://schemas.openxmlformats.org/officeDocument/2006/relationships/hyperlink" Target="http://www.echr.coe.int/Pages/home.aspx?p=caselaw/analysis&amp;c" TargetMode="External"/><Relationship Id="rId4" Type="http://schemas.openxmlformats.org/officeDocument/2006/relationships/hyperlink" Target="http://hudoc.echr.coe.in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hudoc.echr.coe.int/sites/eng/pages/search.aspx?i=001-104613" TargetMode="External"/><Relationship Id="rId3" Type="http://schemas.openxmlformats.org/officeDocument/2006/relationships/hyperlink" Target="http://hudoc.echr.coe.int/sites/eng/pages/search.aspx?i=001-106789" TargetMode="External"/><Relationship Id="rId7" Type="http://schemas.openxmlformats.org/officeDocument/2006/relationships/hyperlink" Target="http://hudoc.echr.coe.int/sites/eng/pages/search.aspx?i=001-70096" TargetMode="External"/><Relationship Id="rId2" Type="http://schemas.openxmlformats.org/officeDocument/2006/relationships/hyperlink" Target="http://hudoc.echr.coe.int/sites/eng/pages/search.aspx?i=001-5777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doc.echr.coe.int/sites/eng/pages/search.aspx?i=001-122769" TargetMode="External"/><Relationship Id="rId5" Type="http://schemas.openxmlformats.org/officeDocument/2006/relationships/hyperlink" Target="http://hudoc.echr.coe.int/sites/eng/pages/search.aspx?i=001-76457" TargetMode="External"/><Relationship Id="rId4" Type="http://schemas.openxmlformats.org/officeDocument/2006/relationships/hyperlink" Target="http://hudoc.echr.coe.int/sites/eng/pages/search.aspx?i=001-10327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sites/eng/pages/search.aspx?i=001-1452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7620000" cy="3200400"/>
          </a:xfrm>
        </p:spPr>
        <p:txBody>
          <a:bodyPr>
            <a:noAutofit/>
          </a:bodyPr>
          <a:lstStyle/>
          <a:p>
            <a:pPr algn="ctr"/>
            <a:r>
              <a:rPr lang="uk-UA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Міжнародні стандарти, </a:t>
            </a:r>
            <a:br>
              <a:rPr lang="uk-UA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регламентують </a:t>
            </a:r>
            <a:br>
              <a:rPr lang="uk-UA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 законності,</a:t>
            </a:r>
            <a:r>
              <a:rPr lang="en-GB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smtClean="0">
                <a:solidFill>
                  <a:srgbClr val="2F5A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обґрунтованості та справедливості судових рішень </a:t>
            </a:r>
            <a:endParaRPr lang="en-GB" sz="4000" b="1" dirty="0">
              <a:solidFill>
                <a:srgbClr val="2F5A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5029200"/>
            <a:ext cx="5410200" cy="1447800"/>
          </a:xfrm>
        </p:spPr>
        <p:txBody>
          <a:bodyPr>
            <a:normAutofit/>
          </a:bodyPr>
          <a:lstStyle/>
          <a:p>
            <a:endParaRPr lang="en-GB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4800600"/>
            <a:ext cx="7391400" cy="0"/>
          </a:xfrm>
          <a:prstGeom prst="line">
            <a:avLst/>
          </a:prstGeom>
          <a:ln w="79375" cap="sq" cmpd="thinThick">
            <a:solidFill>
              <a:schemeClr val="accent2">
                <a:lumMod val="7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8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75187"/>
            <a:ext cx="7467600" cy="1173162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>
                <a:solidFill>
                  <a:srgbClr val="2F5A99"/>
                </a:solidFill>
              </a:rPr>
              <a:t>Доступ д</a:t>
            </a:r>
            <a:r>
              <a:rPr lang="uk-UA" sz="3200" b="1" u="sng" dirty="0"/>
              <a:t>о рішень </a:t>
            </a:r>
            <a:br>
              <a:rPr lang="uk-UA" sz="3200" b="1" u="sng" dirty="0"/>
            </a:br>
            <a:r>
              <a:rPr lang="uk-UA" sz="3200" b="1" u="sng" dirty="0"/>
              <a:t>Європейського суду з прав людини 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26680" cy="5105400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endParaRPr lang="uk-UA" sz="72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Сайт 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Міністерства юстиції </a:t>
            </a:r>
            <a:r>
              <a:rPr lang="uk-UA" sz="8800" u="sng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http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3"/>
              </a:rPr>
              <a:t>://</a:t>
            </a:r>
            <a:r>
              <a:rPr lang="uk-UA" sz="8800" u="sng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www.minjust.gov.ua/9329</a:t>
            </a:r>
            <a:endParaRPr lang="en-GB" sz="8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Пошукова система 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на сайті 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ЄСПЛ </a:t>
            </a:r>
            <a:r>
              <a:rPr lang="uk-UA" sz="8800" u="sng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http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4"/>
              </a:rPr>
              <a:t>://</a:t>
            </a:r>
            <a:r>
              <a:rPr lang="uk-UA" sz="8800" u="sng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hudoc.echr.coe.int</a:t>
            </a:r>
            <a:endParaRPr lang="uk-UA" sz="8800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7663" indent="0">
              <a:buClr>
                <a:schemeClr val="accent2">
                  <a:lumMod val="75000"/>
                </a:schemeClr>
              </a:buClr>
              <a:buNone/>
            </a:pPr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82296" indent="0" algn="ctr">
              <a:spcBef>
                <a:spcPct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uk-UA" sz="12800" b="1" u="sng" dirty="0" smtClean="0">
                <a:solidFill>
                  <a:srgbClr val="2F5A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Корисна </a:t>
            </a:r>
            <a:r>
              <a:rPr lang="uk-UA" sz="12800" b="1" u="sng" dirty="0">
                <a:solidFill>
                  <a:srgbClr val="2F5A99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інформація</a:t>
            </a:r>
          </a:p>
          <a:p>
            <a:pPr marL="365125" indent="-282575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А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наліз 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практики ЄСПЛ за окремими статтями, 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та посібники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, викладені українською 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мовою </a:t>
            </a:r>
            <a:r>
              <a:rPr lang="uk-UA" sz="8800" u="sng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http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5"/>
              </a:rPr>
              <a:t>://www.echr.coe.int/Pages/home.aspx?p=caselaw/analysis&amp;c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</a:rPr>
              <a:t>=</a:t>
            </a:r>
            <a:endParaRPr lang="en-GB" sz="8800" u="sng" dirty="0">
              <a:solidFill>
                <a:schemeClr val="tx2">
                  <a:lumMod val="50000"/>
                </a:schemeClr>
              </a:solidFill>
            </a:endParaRPr>
          </a:p>
          <a:p>
            <a:pPr marL="365125" indent="-282575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світня 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програма Ради Європи в сфері прав людини для професійних 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юристів </a:t>
            </a:r>
            <a:r>
              <a:rPr lang="ru-RU" sz="8800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http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://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helpcoe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.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org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/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national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-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page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6"/>
              </a:rPr>
              <a:t>/</a:t>
            </a:r>
            <a:r>
              <a:rPr lang="ru-RU" sz="8800" u="sng" dirty="0" smtClean="0">
                <a:solidFill>
                  <a:schemeClr val="tx2">
                    <a:lumMod val="50000"/>
                  </a:schemeClr>
                </a:solidFill>
                <a:hlinkClick r:id="rId6"/>
              </a:rPr>
              <a:t>ukraine</a:t>
            </a:r>
            <a:endParaRPr lang="ru-RU" sz="8800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125" indent="-282575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Н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авчальні посібники 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та 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інформаційні ресурси 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українською мовою, а також низка онлайн-курсів та відео-лекцій англійською </a:t>
            </a:r>
            <a:r>
              <a:rPr lang="uk-UA" sz="8800" dirty="0" smtClean="0">
                <a:solidFill>
                  <a:schemeClr val="tx2">
                    <a:lumMod val="50000"/>
                  </a:schemeClr>
                </a:solidFill>
              </a:rPr>
              <a:t>мовою</a:t>
            </a:r>
            <a:r>
              <a:rPr lang="uk-UA" sz="8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8800" u="sng" dirty="0" smtClean="0">
                <a:solidFill>
                  <a:schemeClr val="tx2">
                    <a:lumMod val="50000"/>
                  </a:schemeClr>
                </a:solidFill>
                <a:hlinkClick r:id="rId7"/>
              </a:rPr>
              <a:t>http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://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helpcoe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.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org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/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training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-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resources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/</a:t>
            </a:r>
            <a:r>
              <a:rPr lang="ru-RU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main</a:t>
            </a:r>
            <a:r>
              <a:rPr lang="uk-UA" sz="8800" u="sng" dirty="0">
                <a:solidFill>
                  <a:schemeClr val="tx2">
                    <a:lumMod val="50000"/>
                  </a:schemeClr>
                </a:solidFill>
                <a:hlinkClick r:id="rId7"/>
              </a:rPr>
              <a:t>-</a:t>
            </a:r>
            <a:r>
              <a:rPr lang="ru-RU" sz="8800" u="sng" dirty="0" smtClean="0">
                <a:solidFill>
                  <a:schemeClr val="tx2">
                    <a:lumMod val="50000"/>
                  </a:schemeClr>
                </a:solidFill>
                <a:hlinkClick r:id="rId7"/>
              </a:rPr>
              <a:t>courses</a:t>
            </a:r>
            <a:endParaRPr lang="en-GB" sz="88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0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u="sng" dirty="0"/>
              <a:t>Зовнішні чинники, що </a:t>
            </a:r>
            <a:r>
              <a:rPr lang="ru-RU" sz="3200" b="1" u="sng" dirty="0"/>
              <a:t>які впливають на якість судових рішень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555992" cy="5257800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1800" b="1" dirty="0" smtClean="0">
                <a:solidFill>
                  <a:schemeClr val="tx2">
                    <a:lumMod val="50000"/>
                  </a:schemeClr>
                </a:solidFill>
              </a:rPr>
              <a:t>якість </a:t>
            </a:r>
            <a:r>
              <a:rPr lang="uk-UA" sz="1800" b="1" dirty="0">
                <a:solidFill>
                  <a:schemeClr val="tx2">
                    <a:lumMod val="50000"/>
                  </a:schemeClr>
                </a:solidFill>
              </a:rPr>
              <a:t>законодавства</a:t>
            </a:r>
            <a:r>
              <a:rPr lang="uk-UA" sz="1800" dirty="0">
                <a:solidFill>
                  <a:schemeClr val="tx2">
                    <a:lumMod val="50000"/>
                  </a:schemeClr>
                </a:solidFill>
              </a:rPr>
              <a:t> – на якість судових рішень можуть впливати часті зміни в законодавстві (що, до речі, може порушувати принцип юридичної визначеності, який є однією із складових принципу верховенства права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1800" b="1" dirty="0" smtClean="0">
                <a:solidFill>
                  <a:schemeClr val="tx2">
                    <a:lumMod val="50000"/>
                  </a:schemeClr>
                </a:solidFill>
              </a:rPr>
              <a:t>адекватність </a:t>
            </a:r>
            <a:r>
              <a:rPr lang="uk-UA" sz="1800" b="1" dirty="0">
                <a:solidFill>
                  <a:schemeClr val="tx2">
                    <a:lumMod val="50000"/>
                  </a:schemeClr>
                </a:solidFill>
              </a:rPr>
              <a:t>ресурсів</a:t>
            </a:r>
            <a:r>
              <a:rPr lang="uk-UA" sz="1800" dirty="0">
                <a:solidFill>
                  <a:schemeClr val="tx2">
                    <a:lumMod val="50000"/>
                  </a:schemeClr>
                </a:solidFill>
              </a:rPr>
              <a:t>, наданих системі 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правосуддя</a:t>
            </a: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1800" b="1" dirty="0" smtClean="0">
                <a:solidFill>
                  <a:schemeClr val="tx2">
                    <a:lumMod val="50000"/>
                  </a:schemeClr>
                </a:solidFill>
              </a:rPr>
              <a:t>якість </a:t>
            </a:r>
            <a:r>
              <a:rPr lang="uk-UA" sz="1800" b="1" dirty="0">
                <a:solidFill>
                  <a:schemeClr val="tx2">
                    <a:lumMod val="50000"/>
                  </a:schemeClr>
                </a:solidFill>
              </a:rPr>
              <a:t>юридичної освіти</a:t>
            </a:r>
            <a:r>
              <a:rPr lang="uk-UA" sz="1800" dirty="0">
                <a:solidFill>
                  <a:schemeClr val="tx2">
                    <a:lumMod val="50000"/>
                  </a:schemeClr>
                </a:solidFill>
              </a:rPr>
              <a:t> як передумови якісної юридичної професії. Щодо якості юридичної освіти слід зазначити, що Україна, яка ще в 2006 році приєдналась до Болонського процесу, взяла на себе низку зобов’язань зі вдосконалення освіти, зокрема, шляхом запровадження відповідних освітніх стандартів. Розробка та впровадження державних стандартів юридичної освіти, у тому числі галузевого стандарту вищої юридичної освіти та стандарту вищої юридичної освіти навчальних закладів, сприятиме її вдосконаленню та надасть змогу здійснювати оцінку її 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якості</a:t>
            </a: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1800" b="1" dirty="0" smtClean="0">
                <a:solidFill>
                  <a:schemeClr val="tx2">
                    <a:lumMod val="50000"/>
                  </a:schemeClr>
                </a:solidFill>
              </a:rPr>
              <a:t>існування </a:t>
            </a:r>
            <a:r>
              <a:rPr lang="uk-UA" sz="1800" b="1" dirty="0">
                <a:solidFill>
                  <a:schemeClr val="tx2">
                    <a:lumMod val="50000"/>
                  </a:schemeClr>
                </a:solidFill>
              </a:rPr>
              <a:t>програм підвищення кваліфікації суддів </a:t>
            </a:r>
            <a:r>
              <a:rPr lang="uk-UA" sz="1800" dirty="0">
                <a:solidFill>
                  <a:schemeClr val="tx2">
                    <a:lumMod val="50000"/>
                  </a:schemeClr>
                </a:solidFill>
              </a:rPr>
              <a:t>з метою постійного удосконалення професійних навичок суддів (з широкої низки тем, у тому числі із написання судових рішень</a:t>
            </a:r>
            <a:r>
              <a:rPr lang="uk-UA" sz="1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17320" y="1524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/>
              <a:t>Внутрішні чинники, що </a:t>
            </a:r>
            <a:r>
              <a:rPr lang="ru-RU" sz="3200" b="1" u="sng" dirty="0"/>
              <a:t>які впливають на якість судових рішень</a:t>
            </a:r>
            <a:endParaRPr lang="en-GB" sz="32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1295400" y="1371600"/>
            <a:ext cx="7696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професійність суддів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їх незалежність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відданість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 етичним принципам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організаційні навички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 управління часом і розглядом справ. 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Відповідно до європейських рекомендацій заохочується активна роль судді в цьому процесі з метою ухвалення рішення в розумні строки, відповідно до ст. 6 ЄКПЛ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. Попри це якість правосуддя жодним чином не слід ототожнювати з продуктивністю, оскільки передусім повинен бути забезпечений належний хід розгляду справи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розгляд справи 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в судовому засіданні має бути відкритий і прозорий, з дотриманням принципів змагальності та рівності сторін в процесі як елементів справедливого суду відповідно до ст. 6 ЄКПЛ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дотримання </a:t>
            </a:r>
            <a:r>
              <a:rPr lang="uk-UA" sz="2000" b="1" dirty="0">
                <a:solidFill>
                  <a:schemeClr val="tx2">
                    <a:lumMod val="50000"/>
                  </a:schemeClr>
                </a:solidFill>
              </a:rPr>
              <a:t>законності, справедливості, 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</a:rPr>
              <a:t>обґрунтованості забезпечується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шляхом правильного застосування юридичних принципів та оцінювання фактів справи, забезпечення справедливого процесу, можливості виконання рішення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944562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/>
              <a:t>Судове рішення</a:t>
            </a:r>
            <a:br>
              <a:rPr lang="uk-UA" sz="3200" b="1" u="sng" dirty="0"/>
            </a:br>
            <a:r>
              <a:rPr lang="uk-UA" sz="3200" b="1" u="sng" dirty="0"/>
              <a:t>відповідно до європейських стандартів</a:t>
            </a:r>
            <a:endParaRPr lang="en-GB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001000" cy="5338916"/>
          </a:xfrm>
        </p:spPr>
        <p:txBody>
          <a:bodyPr>
            <a:normAutofit fontScale="25000" lnSpcReduction="20000"/>
          </a:bodyPr>
          <a:lstStyle/>
          <a:p>
            <a:pPr marL="633413" indent="-3698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10800" b="1" u="sng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правосудне</a:t>
            </a:r>
            <a:r>
              <a:rPr lang="uk-UA" sz="10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uk-UA" sz="108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– тобто повинно </a:t>
            </a:r>
            <a:r>
              <a:rPr lang="uk-UA" sz="10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відповідати усім юридичним </a:t>
            </a:r>
            <a:r>
              <a:rPr lang="uk-UA" sz="108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вимогам: бути </a:t>
            </a:r>
            <a:r>
              <a:rPr lang="uk-UA" sz="10800" b="1" u="sng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легітимним, законним, обґрунтованим, повним, виконуваним</a:t>
            </a:r>
            <a:r>
              <a:rPr lang="uk-UA" sz="10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тощо.      </a:t>
            </a:r>
            <a:endParaRPr lang="en-GB" sz="10800" dirty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633413" indent="-369888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10800" b="1" u="sng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чітко сформульоване, логічно структуроване і викладене у стилі, зрозумілому та доступному для всіх адресатів</a:t>
            </a:r>
            <a:r>
              <a:rPr lang="uk-UA" sz="10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 При цьому, як зазначено у Висновку </a:t>
            </a:r>
            <a:r>
              <a:rPr lang="en-GB" sz="10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N</a:t>
            </a:r>
            <a:r>
              <a:rPr lang="uk-UA" sz="10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11 (2008) Консультативної ради європейських суддів, </a:t>
            </a:r>
            <a:r>
              <a:rPr lang="uk-UA" sz="108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судді можуть дотримуватись власного мовного стилю під час написання рішення.</a:t>
            </a:r>
            <a:endParaRPr lang="en-GB" sz="10800" b="1" i="1" dirty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263525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</a:pPr>
            <a:endParaRPr lang="uk-UA" sz="10800" b="1" dirty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996696" indent="-914400">
              <a:buFont typeface="+mj-lt"/>
              <a:buAutoNum type="arabicPeriod"/>
            </a:pPr>
            <a:endParaRPr lang="ru-RU" sz="8300" b="1" dirty="0" smtClean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82296" indent="0">
              <a:buNone/>
            </a:pPr>
            <a:endParaRPr lang="en-GB" sz="35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8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34380" y="820526"/>
            <a:ext cx="5638800" cy="1447800"/>
          </a:xfrm>
          <a:prstGeom prst="roundRect">
            <a:avLst/>
          </a:prstGeom>
          <a:solidFill>
            <a:srgbClr val="B6CAE8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>
                <a:solidFill>
                  <a:srgbClr val="497CC7"/>
                </a:solidFill>
              </a:rPr>
              <a:t>Міжнародні документи </a:t>
            </a:r>
            <a:endParaRPr lang="uk-UA" sz="3200" b="1" u="sng" dirty="0" smtClean="0">
              <a:solidFill>
                <a:srgbClr val="497CC7"/>
              </a:solidFill>
            </a:endParaRPr>
          </a:p>
          <a:p>
            <a:pPr algn="ctr"/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</a:rPr>
              <a:t>(за правовою природою) </a:t>
            </a:r>
            <a:endParaRPr lang="en-GB" sz="2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83162" y="2468711"/>
            <a:ext cx="3368842" cy="11151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47800" y="2468711"/>
            <a:ext cx="3368842" cy="111519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5677" y="2610811"/>
            <a:ext cx="3368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зобов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язальні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</a:rPr>
              <a:t>- «</a:t>
            </a:r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норми жорсткого права»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0" y="2596408"/>
            <a:ext cx="3368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рекомендаційні «норми</a:t>
            </a:r>
          </a:p>
          <a:p>
            <a:pPr algn="ctr"/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м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’якого права»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40426" y="3729726"/>
            <a:ext cx="3368842" cy="282347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0" y="3700656"/>
            <a:ext cx="3368842" cy="285254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198" y="3802634"/>
            <a:ext cx="31943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Норми, закріплені </a:t>
            </a:r>
          </a:p>
          <a:p>
            <a:pPr marL="265113">
              <a:buClr>
                <a:schemeClr val="tx2">
                  <a:lumMod val="75000"/>
                </a:schemeClr>
              </a:buClr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у багатосторонніх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міжнародних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договорах.</a:t>
            </a:r>
          </a:p>
          <a:p>
            <a:pPr marL="285750" indent="-285750"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Усталена практика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Європейського суду з прав людини. 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11877" y="4157431"/>
            <a:ext cx="3368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окументи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міжнародних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організацій - декларації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, висновки, рекомендації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8001000" cy="1828800"/>
          </a:xfrm>
        </p:spPr>
        <p:txBody>
          <a:bodyPr>
            <a:noAutofit/>
          </a:bodyPr>
          <a:lstStyle/>
          <a:p>
            <a:pPr algn="ctr"/>
            <a:r>
              <a:rPr lang="uk-UA" sz="3200" b="1" u="sng" dirty="0" smtClean="0"/>
              <a:t>Основоположні документи</a:t>
            </a:r>
            <a:r>
              <a:rPr lang="uk-UA" sz="3200" b="1" u="sng" dirty="0"/>
              <a:t>, </a:t>
            </a:r>
            <a:r>
              <a:rPr lang="uk-UA" sz="3200" b="1" u="sng" dirty="0" smtClean="0"/>
              <a:t/>
            </a:r>
            <a:br>
              <a:rPr lang="uk-UA" sz="3200" b="1" u="sng" dirty="0" smtClean="0"/>
            </a:br>
            <a:r>
              <a:rPr lang="uk-UA" sz="3200" b="1" u="sng" dirty="0" smtClean="0"/>
              <a:t>що </a:t>
            </a:r>
            <a:r>
              <a:rPr lang="uk-UA" sz="3200" b="1" u="sng" dirty="0"/>
              <a:t>встановлюють вимоги </a:t>
            </a:r>
            <a:r>
              <a:rPr lang="uk-UA" sz="3200" b="1" u="sng" dirty="0" smtClean="0"/>
              <a:t>до судових рішень в Україні</a:t>
            </a:r>
            <a:r>
              <a:rPr lang="uk-UA" sz="3200" u="sng" dirty="0"/>
              <a:t/>
            </a:r>
            <a:br>
              <a:rPr lang="uk-UA" sz="3200" u="sng" dirty="0"/>
            </a:b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362200"/>
            <a:ext cx="7498080" cy="426720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Конвенція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про захист прав людини і основоположних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свобод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(коротка назва – Європейська конвенція з прав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людини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від 4 листопада 1950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року (ратифікована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Україною 17 липня 1997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року, набрала чинності для України 11 вересня 1997 року)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Закон України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«Про виконання рішень та застосування практики Європейського суду з прав людини» від 2006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року. Ст. 17. «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уди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застосовують при розгляді справ Конвенцію та практику Суду як джерело права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»  </a:t>
            </a: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7315200" cy="776514"/>
          </a:xfrm>
        </p:spPr>
        <p:txBody>
          <a:bodyPr>
            <a:noAutofit/>
          </a:bodyPr>
          <a:lstStyle/>
          <a:p>
            <a:pPr algn="ctr"/>
            <a:r>
              <a:rPr lang="uk-UA" sz="2000" dirty="0"/>
              <a:t>ЄВРОПЕЙСЬКА КОНВЕНЦІЯ ПРО ЗАХИСТ ЛЮДИНИ І ОСНОВОПОЛОЖНИХ СВОБОД</a:t>
            </a:r>
            <a:endParaRPr lang="en-GB" sz="2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162800" cy="5029200"/>
          </a:xfrm>
        </p:spPr>
        <p:txBody>
          <a:bodyPr>
            <a:normAutofit fontScale="25000" lnSpcReduction="20000"/>
          </a:bodyPr>
          <a:lstStyle/>
          <a:p>
            <a:pPr marL="857250" indent="-8572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6200" dirty="0"/>
              <a:t>Конвенція про захист прав людини і основоположних свобод від 4 листопада 1950 р. </a:t>
            </a:r>
            <a:r>
              <a:rPr lang="uk-UA" sz="6200" dirty="0" smtClean="0"/>
              <a:t> є </a:t>
            </a:r>
            <a:r>
              <a:rPr lang="uk-UA" sz="6200" b="1" dirty="0"/>
              <a:t>регіональним  міжнародним договором з прав людини </a:t>
            </a:r>
          </a:p>
          <a:p>
            <a:pPr marL="857250" indent="-8572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6200" dirty="0" smtClean="0"/>
              <a:t>Дією </a:t>
            </a:r>
            <a:r>
              <a:rPr lang="uk-UA" sz="6200" dirty="0"/>
              <a:t>Конвенції охоплюється територія </a:t>
            </a:r>
            <a:r>
              <a:rPr lang="uk-UA" sz="6200" b="1" dirty="0" smtClean="0"/>
              <a:t>країн </a:t>
            </a:r>
            <a:r>
              <a:rPr lang="uk-UA" sz="6200" b="1" dirty="0"/>
              <a:t>членів Ради Європи </a:t>
            </a:r>
            <a:r>
              <a:rPr lang="uk-UA" sz="6200" dirty="0"/>
              <a:t>з чисельністю населення більш ніж </a:t>
            </a:r>
            <a:r>
              <a:rPr lang="uk-UA" sz="6200" b="1" dirty="0"/>
              <a:t>800 000 мільйонів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6200" b="1" dirty="0"/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6200" dirty="0"/>
              <a:t>Конвенцією заснований дієвий механізм захисту прав людини – </a:t>
            </a:r>
            <a:r>
              <a:rPr lang="uk-UA" sz="6200" b="1" dirty="0"/>
              <a:t>Європейський Суд  прав людини </a:t>
            </a:r>
            <a:r>
              <a:rPr lang="uk-UA" sz="6200" b="1" dirty="0" smtClean="0"/>
              <a:t>(ст.1, ст.19 Конвенції  та Протокол 13 2013 р. – субсидіарна роль Суду</a:t>
            </a:r>
            <a:r>
              <a:rPr lang="uk-UA" sz="6200" dirty="0" smtClean="0"/>
              <a:t>, ефективний </a:t>
            </a:r>
            <a:r>
              <a:rPr lang="uk-UA" sz="6200" dirty="0"/>
              <a:t>захист прав людини має забезпечуватись на національному рівні, Європейський суд не є судом четвертої </a:t>
            </a:r>
            <a:r>
              <a:rPr lang="uk-UA" sz="6200" dirty="0" smtClean="0"/>
              <a:t>інстанції)</a:t>
            </a:r>
            <a:endParaRPr lang="uk-UA" sz="62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6200" dirty="0"/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6200" dirty="0"/>
              <a:t>Кількість справ на розгляді Суду – </a:t>
            </a:r>
            <a:r>
              <a:rPr lang="uk-UA" sz="6200" b="1" dirty="0"/>
              <a:t>70 000 ( 2015),  </a:t>
            </a:r>
            <a:r>
              <a:rPr lang="uk-UA" sz="6200" dirty="0"/>
              <a:t>160 000 (2011)</a:t>
            </a:r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6200" dirty="0"/>
              <a:t> Україна – </a:t>
            </a:r>
            <a:r>
              <a:rPr lang="uk-UA" sz="6200" b="1" dirty="0"/>
              <a:t>понад 13 000 справ (20%),</a:t>
            </a:r>
            <a:r>
              <a:rPr lang="uk-UA" sz="6200" dirty="0"/>
              <a:t> далі – Росія, Туреччина, Італія </a:t>
            </a:r>
            <a:endParaRPr lang="uk-UA" sz="6200" dirty="0" smtClean="0"/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6200" dirty="0" smtClean="0"/>
              <a:t>Станом на  вересень 2015 р. Судом винесено 17 160 рішень.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uk-UA" sz="6200" dirty="0"/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uk-UA" sz="6200" dirty="0" smtClean="0"/>
              <a:t>Проблема </a:t>
            </a:r>
            <a:r>
              <a:rPr lang="uk-UA" sz="6200" dirty="0"/>
              <a:t>виконання рішень Європейського суду – 90% рішень не </a:t>
            </a:r>
            <a:r>
              <a:rPr lang="uk-UA" sz="6200" dirty="0" smtClean="0"/>
              <a:t>виконуються (2 складові рішень ЄСПЛ – матеріальний аспект (справедлива компенсація потерпілому) та заходи загального характеру (наприклад, унести зміни до законодавства) </a:t>
            </a:r>
            <a:endParaRPr lang="en-GB" sz="6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00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0"/>
            <a:ext cx="7315200" cy="776514"/>
          </a:xfrm>
        </p:spPr>
        <p:txBody>
          <a:bodyPr>
            <a:noAutofit/>
          </a:bodyPr>
          <a:lstStyle/>
          <a:p>
            <a:pPr algn="ctr"/>
            <a:r>
              <a:rPr lang="uk-UA" sz="2800" u="sng" dirty="0" smtClean="0"/>
              <a:t>Ст 6 ЄКПЛ Право на справедливий суд</a:t>
            </a:r>
            <a:endParaRPr lang="en-GB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49808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uk-UA" dirty="0" smtClean="0"/>
              <a:t>Французький юрист та суддя Рене Кассан (президент ЕСПЛ 1965-1968)</a:t>
            </a:r>
            <a:r>
              <a:rPr lang="en-US" dirty="0" smtClean="0"/>
              <a:t>:</a:t>
            </a: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“C</a:t>
            </a:r>
            <a:r>
              <a:rPr lang="uk-UA" dirty="0" smtClean="0"/>
              <a:t>таття 6 посідає центральне місце в Конвенції, адже без забезпечення права на справедливий суд на національному рівні,</a:t>
            </a:r>
            <a:r>
              <a:rPr lang="en-US" dirty="0" smtClean="0"/>
              <a:t> </a:t>
            </a:r>
            <a:r>
              <a:rPr lang="uk-UA" dirty="0" smtClean="0"/>
              <a:t>захист всіх інших прав буде ілюзорним».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8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7498080" cy="5105400"/>
          </a:xfrm>
          <a:noFill/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GB" sz="3600" b="1" dirty="0"/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справедливий і публічний розгляд справи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uk-UA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«розгляд упродовж розумного строку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uk-UA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«розгляд незалежним і безстороннім судом, встановленим законом,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який вирішить спір щодо його прав та обов'язків цивільного характеру або встановить обґрунтованість будь-якого висунутого проти нього кримінального обвинувачення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uk-U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7498080" cy="868362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 </a:t>
            </a:r>
            <a:br>
              <a:rPr lang="uk-UA" sz="2400" dirty="0" smtClean="0"/>
            </a:br>
            <a:r>
              <a:rPr lang="uk-UA" sz="2800" dirty="0" smtClean="0"/>
              <a:t>Вимога обґрунтованості судових  рішень – складова права на справедливий суд (п.1. ст.6)</a:t>
            </a:r>
            <a:br>
              <a:rPr lang="uk-UA" sz="2800" dirty="0" smtClean="0"/>
            </a:br>
            <a:r>
              <a:rPr lang="uk-UA" sz="2400" dirty="0"/>
              <a:t/>
            </a:r>
            <a:br>
              <a:rPr lang="uk-UA" sz="2400" dirty="0"/>
            </a:br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5644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772400" cy="5943600"/>
          </a:xfrm>
        </p:spPr>
        <p:txBody>
          <a:bodyPr>
            <a:noAutofit/>
          </a:bodyPr>
          <a:lstStyle/>
          <a:p>
            <a:pPr marL="530225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uk-UA" sz="2100" b="1" u="sng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Перелік рішень ЄСПЛ щодо мотивування судових рішень (п.1 ст.6)</a:t>
            </a:r>
            <a:r>
              <a:rPr lang="en-US" sz="2100" b="1" u="sng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:</a:t>
            </a:r>
            <a:endParaRPr lang="en-GB" sz="2100" dirty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530225" lvl="0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uk-UA" sz="2100" b="1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uk-UA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Хаджианастасіу проти Греції»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2"/>
              </a:rPr>
              <a:t>CASE OF HADJIANASTASSIOU v. GREECE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16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.12.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1992</a:t>
            </a:r>
          </a:p>
          <a:p>
            <a:pPr marL="530225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-</a:t>
            </a:r>
            <a:r>
              <a:rPr lang="en-GB" sz="2100" b="1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en-GB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Фомін проти Молдови»</a:t>
            </a:r>
            <a:r>
              <a:rPr lang="uk-UA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3"/>
              </a:rPr>
              <a:t>CASE OF FOMIN v. MOLDOVA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11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.10.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2011 </a:t>
            </a:r>
          </a:p>
          <a:p>
            <a:pPr marL="530225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100" b="1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en-GB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Серявін та інші проти України»</a:t>
            </a:r>
            <a:r>
              <a:rPr lang="en-GB" sz="2100" b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4"/>
              </a:rPr>
              <a:t>CASE OF SERYAVIN AND OTHERS v. UKRAINE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10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.02.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2011</a:t>
            </a:r>
          </a:p>
          <a:p>
            <a:pPr marL="530225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GB" sz="2100" b="1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en-GB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Проніна проти України»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5"/>
              </a:rPr>
              <a:t>CASE OF PRONINA v. UKRAINE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18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.07.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2006 </a:t>
            </a:r>
          </a:p>
          <a:p>
            <a:pPr marL="530225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uk-UA" sz="2100" b="1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uk-UA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Болдеа проти Румунії» 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6"/>
              </a:rPr>
              <a:t>BOLDEA v. ROMANIA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20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.11.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2012</a:t>
            </a:r>
          </a:p>
          <a:p>
            <a:pPr marL="530225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ru-RU" sz="2100" b="1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ru-RU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Салов проти України»</a:t>
            </a:r>
            <a:r>
              <a:rPr lang="ru-RU" sz="2100" b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ru-RU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7"/>
              </a:rPr>
              <a:t>CASE OF SALOV v. UKRAINE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 0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6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.09.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2005  </a:t>
            </a:r>
          </a:p>
          <a:p>
            <a:pPr marL="530225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100" b="1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«Нечипорук та Йонкало проти України»</a:t>
            </a:r>
            <a:r>
              <a:rPr lang="en-US" sz="2100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1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8"/>
              </a:rPr>
              <a:t>CASE OF NECHIPORUK AND YONKALO v. UKRAINE</a:t>
            </a:r>
            <a:r>
              <a:rPr lang="uk-UA" sz="21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21</a:t>
            </a:r>
            <a:r>
              <a:rPr lang="uk-UA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.04.</a:t>
            </a:r>
            <a:r>
              <a:rPr lang="en-GB" sz="21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2011</a:t>
            </a:r>
            <a:endParaRPr lang="uk-UA" sz="2100" dirty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530225" indent="-457200"/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2112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"/>
            <a:ext cx="7772400" cy="5943600"/>
          </a:xfrm>
        </p:spPr>
        <p:txBody>
          <a:bodyPr>
            <a:noAutofit/>
          </a:bodyPr>
          <a:lstStyle/>
          <a:p>
            <a:pPr marL="354012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endParaRPr lang="uk-UA" sz="2400" dirty="0" smtClean="0"/>
          </a:p>
          <a:p>
            <a:pPr marL="354012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uk-UA" sz="2400" dirty="0" smtClean="0"/>
              <a:t>Приклади формулювань позицій ЄСПЛ щодо порушення ст.6 п.1</a:t>
            </a:r>
            <a:r>
              <a:rPr lang="en-US" sz="2400" dirty="0" smtClean="0"/>
              <a:t>:</a:t>
            </a:r>
            <a:endParaRPr lang="uk-UA" sz="2400" dirty="0" smtClean="0"/>
          </a:p>
          <a:p>
            <a:pPr marL="354012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uk-UA" sz="2400" dirty="0" smtClean="0"/>
              <a:t>У рішенні ЄСПЛ </a:t>
            </a:r>
            <a:r>
              <a:rPr lang="uk-UA" sz="2400" b="1" dirty="0" smtClean="0"/>
              <a:t>«Проніна проти України» </a:t>
            </a:r>
            <a:r>
              <a:rPr lang="uk-UA" sz="2400" dirty="0" smtClean="0"/>
              <a:t>ЄСПЛ зазначив, що він не може вирішувати </a:t>
            </a:r>
            <a:r>
              <a:rPr lang="uk-UA" sz="2400" i="1" dirty="0" smtClean="0"/>
              <a:t>«який шлях міг би бути більш адекватним для національних судів при розгляді цього аргументу» </a:t>
            </a:r>
            <a:r>
              <a:rPr lang="uk-UA" sz="2400" b="1" i="1" dirty="0" smtClean="0"/>
              <a:t>(заявниця посилалась на ст. 46 Конституції, стверджуючи що її пенсія не повинна бути нижчою за прожитковий мінімум)</a:t>
            </a:r>
            <a:r>
              <a:rPr lang="uk-UA" sz="2400" b="1" dirty="0" smtClean="0"/>
              <a:t>. </a:t>
            </a:r>
            <a:r>
              <a:rPr lang="uk-UA" sz="2400" dirty="0" smtClean="0"/>
              <a:t>Однак оскільки  національні суди проігнорували головний аргумент заявниці, хоча він був специфічним, доречним та важливим, ст.6 п.1 Конвенції було порушено.     </a:t>
            </a:r>
            <a:endParaRPr lang="en-US" sz="2400" dirty="0" smtClean="0"/>
          </a:p>
          <a:p>
            <a:pPr marL="354012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en-US" sz="2800" dirty="0" smtClean="0"/>
              <a:t>  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406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03592" cy="5791200"/>
          </a:xfrm>
        </p:spPr>
        <p:txBody>
          <a:bodyPr/>
          <a:lstStyle/>
          <a:p>
            <a:pPr marL="73025" indent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  <a:tabLst>
                <a:tab pos="176213" algn="l"/>
              </a:tabLst>
            </a:pPr>
            <a:r>
              <a:rPr lang="uk-UA" sz="2800" b="1" u="sng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Інші вимоги до судових рішень   </a:t>
            </a: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marL="587375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  <a:tabLst>
                <a:tab pos="176213" algn="l"/>
              </a:tabLst>
            </a:pPr>
            <a:r>
              <a:rPr lang="uk-UA" sz="2800" b="1" u="sng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Дотримання принципу юридичної визначеності</a:t>
            </a:r>
          </a:p>
          <a:p>
            <a:pPr marL="530225" indent="-1762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uk-UA" sz="2800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«Брумареску </a:t>
            </a:r>
            <a:r>
              <a:rPr lang="uk-UA" sz="2800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проти Румунії»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CASE OF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BRUMARESCU  V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. 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ROMANIA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</a:t>
            </a:r>
          </a:p>
          <a:p>
            <a:pPr marL="73025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  <a:tabLst>
                <a:tab pos="176213" algn="l"/>
              </a:tabLst>
            </a:pPr>
            <a:endParaRPr lang="uk-UA" sz="2800" dirty="0">
              <a:solidFill>
                <a:schemeClr val="tx2">
                  <a:lumMod val="50000"/>
                </a:schemeClr>
              </a:solidFill>
              <a:latin typeface="Corbel" panose="020B0503020204020204" pitchFamily="34" charset="0"/>
            </a:endParaRPr>
          </a:p>
          <a:p>
            <a:pPr marL="587375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  <a:tabLst>
                <a:tab pos="176213" algn="l"/>
              </a:tabLst>
            </a:pP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Рішення прийняте </a:t>
            </a:r>
            <a:r>
              <a:rPr lang="ru-RU" sz="2800" b="1" u="sng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в умовах справедливого судового розгляду</a:t>
            </a:r>
          </a:p>
          <a:p>
            <a:pPr marL="530225" indent="-176213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«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Мала проти України»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  <a:hlinkClick r:id="rId2"/>
              </a:rPr>
              <a:t>CASE OF MALA v. UKRAINE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) </a:t>
            </a:r>
            <a:r>
              <a:rPr lang="en-GB" sz="2800" dirty="0">
                <a:solidFill>
                  <a:schemeClr val="tx2">
                    <a:lumMod val="50000"/>
                  </a:schemeClr>
                </a:solidFill>
                <a:latin typeface="Corbel" panose="020B0503020204020204" pitchFamily="34" charset="0"/>
              </a:rPr>
              <a:t>3 July 2014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17638</TotalTime>
  <Words>1660</Words>
  <Application>Microsoft Office PowerPoint</Application>
  <PresentationFormat>On-screen Show (4:3)</PresentationFormat>
  <Paragraphs>99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Міжнародні стандарти,  що регламентують  забезпечення законності, обґрунтованості та справедливості судових рішень </vt:lpstr>
      <vt:lpstr>PowerPoint Presentation</vt:lpstr>
      <vt:lpstr>Основоположні документи,  що встановлюють вимоги до судових рішень в Україні </vt:lpstr>
      <vt:lpstr>ЄВРОПЕЙСЬКА КОНВЕНЦІЯ ПРО ЗАХИСТ ЛЮДИНИ І ОСНОВОПОЛОЖНИХ СВОБОД</vt:lpstr>
      <vt:lpstr>Ст 6 ЄКПЛ Право на справедливий суд</vt:lpstr>
      <vt:lpstr>  Вимога обґрунтованості судових  рішень – складова права на справедливий суд (п.1. ст.6)  </vt:lpstr>
      <vt:lpstr>PowerPoint Presentation</vt:lpstr>
      <vt:lpstr>PowerPoint Presentation</vt:lpstr>
      <vt:lpstr>PowerPoint Presentation</vt:lpstr>
      <vt:lpstr>Доступ до рішень  Європейського суду з прав людини </vt:lpstr>
      <vt:lpstr>Зовнішні чинники, що які впливають на якість судових рішень</vt:lpstr>
      <vt:lpstr>Внутрішні чинники, що які впливають на якість судових рішень</vt:lpstr>
      <vt:lpstr>Судове рішення відповідно до європейських стандартів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стандарти, що регламентують забезпечення законності, обґрунтованості та справедливості судових рішень</dc:title>
  <dc:creator>Anna Kharchenko</dc:creator>
  <cp:lastModifiedBy>Natalia Betsa</cp:lastModifiedBy>
  <cp:revision>62</cp:revision>
  <cp:lastPrinted>2015-10-22T08:12:47Z</cp:lastPrinted>
  <dcterms:created xsi:type="dcterms:W3CDTF">2006-08-16T00:00:00Z</dcterms:created>
  <dcterms:modified xsi:type="dcterms:W3CDTF">2015-12-15T11:51:44Z</dcterms:modified>
</cp:coreProperties>
</file>