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2EF0A-C254-47C0-87F4-F85A7D90420F}" type="datetimeFigureOut">
              <a:rPr lang="en-GB" smtClean="0"/>
              <a:t>15/12/2015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BEED-56CB-4CB3-8B1A-6FB288AC85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72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072E89-BBBD-40C3-84F8-5B56A315029E}" type="datetimeFigureOut">
              <a:rPr lang="uk-UA" smtClean="0"/>
              <a:pPr/>
              <a:t>15.12.2015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73E7-B47F-4A5D-BE22-63D2FBB5DC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1275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8A73E7-B47F-4A5D-BE22-63D2FBB5DC78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2357431"/>
            <a:ext cx="7772400" cy="3571900"/>
          </a:xfrm>
        </p:spPr>
        <p:txBody>
          <a:bodyPr>
            <a:normAutofit lnSpcReduction="10000"/>
          </a:bodyPr>
          <a:lstStyle/>
          <a:p>
            <a:pPr algn="ctr"/>
            <a:endParaRPr lang="ru-RU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ru-RU" sz="4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Судове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рішення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b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у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цивільному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Arial Black" pitchFamily="34" charset="0"/>
              </a:rPr>
              <a:t>процесі</a:t>
            </a:r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3200" dirty="0" err="1" smtClean="0">
                <a:solidFill>
                  <a:schemeClr val="tx1"/>
                </a:solidFill>
                <a:latin typeface="Arial Black" pitchFamily="34" charset="0"/>
              </a:rPr>
              <a:t>Класифікація</a:t>
            </a: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Arial Black" pitchFamily="34" charset="0"/>
              </a:rPr>
              <a:t>судових</a:t>
            </a: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Arial Black" pitchFamily="34" charset="0"/>
              </a:rPr>
              <a:t>рішень</a:t>
            </a:r>
            <a:endParaRPr lang="ru-RU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ru-RU" sz="32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ctr"/>
            <a:endParaRPr lang="uk-UA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25090" y="928670"/>
            <a:ext cx="34176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br>
              <a:rPr lang="uk-UA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1654164"/>
          </a:xfrm>
        </p:spPr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</a:rPr>
              <a:t>Оптимальна процесуально-правова класифікація рішень суду 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</a:rPr>
              <a:t> інстанції </a:t>
            </a:r>
            <a: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4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100" b="1" dirty="0" smtClean="0">
                <a:solidFill>
                  <a:schemeClr val="tx2">
                    <a:lumMod val="75000"/>
                  </a:schemeClr>
                </a:solidFill>
              </a:rPr>
              <a:t>(відповідно до чинного ЦПК України)  </a:t>
            </a:r>
            <a:endParaRPr lang="uk-UA" sz="3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000240"/>
            <a:ext cx="4040188" cy="1211266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 </a:t>
            </a:r>
            <a:r>
              <a:rPr lang="uk-UA" sz="5100" dirty="0" smtClean="0"/>
              <a:t>судове провадження</a:t>
            </a:r>
          </a:p>
          <a:p>
            <a:r>
              <a:rPr lang="uk-UA" sz="5100" dirty="0" smtClean="0"/>
              <a:t>(автономна судова процедура) </a:t>
            </a:r>
            <a:endParaRPr lang="uk-UA" sz="51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3286124"/>
            <a:ext cx="4040188" cy="2571768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Позовне провадження</a:t>
            </a:r>
          </a:p>
          <a:p>
            <a:r>
              <a:rPr lang="uk-UA" sz="2800" dirty="0" smtClean="0"/>
              <a:t>Заочне провадження  </a:t>
            </a:r>
          </a:p>
          <a:p>
            <a:r>
              <a:rPr lang="uk-UA" sz="2800" dirty="0" smtClean="0"/>
              <a:t>Окреме провадження </a:t>
            </a:r>
          </a:p>
          <a:p>
            <a:r>
              <a:rPr lang="uk-UA" sz="2800" dirty="0" smtClean="0"/>
              <a:t>Наказне провадження </a:t>
            </a:r>
            <a:endParaRPr lang="uk-UA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3286124"/>
            <a:ext cx="3857652" cy="2571768"/>
          </a:xfrm>
        </p:spPr>
        <p:txBody>
          <a:bodyPr/>
          <a:lstStyle/>
          <a:p>
            <a:r>
              <a:rPr lang="uk-UA" sz="2800" dirty="0" smtClean="0"/>
              <a:t>Рішення суду </a:t>
            </a:r>
          </a:p>
          <a:p>
            <a:r>
              <a:rPr lang="uk-UA" sz="2800" dirty="0" smtClean="0"/>
              <a:t>Заочне рішення </a:t>
            </a:r>
          </a:p>
          <a:p>
            <a:r>
              <a:rPr lang="uk-UA" sz="2800" dirty="0" smtClean="0"/>
              <a:t>Рішення суду  </a:t>
            </a:r>
          </a:p>
          <a:p>
            <a:r>
              <a:rPr lang="uk-UA" sz="2800" dirty="0" smtClean="0"/>
              <a:t>Судовий наказ </a:t>
            </a:r>
            <a:endParaRPr lang="uk-UA" sz="2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714876" y="2143116"/>
            <a:ext cx="4041775" cy="1139828"/>
          </a:xfrm>
        </p:spPr>
        <p:txBody>
          <a:bodyPr>
            <a:noAutofit/>
          </a:bodyPr>
          <a:lstStyle/>
          <a:p>
            <a:r>
              <a:rPr lang="uk-UA" sz="2800" dirty="0" smtClean="0"/>
              <a:t>Рішення суду, яким справа вирішується по суті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7129458" cy="71438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Ухвали суду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uk-UA" b="1" dirty="0" smtClean="0">
                <a:solidFill>
                  <a:schemeClr val="accent1">
                    <a:lumMod val="75000"/>
                  </a:schemeClr>
                </a:solidFill>
              </a:rPr>
              <a:t> інстанції </a:t>
            </a:r>
            <a:endParaRPr lang="uk-UA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8072494" cy="4424378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Ухвали щодо питань, </a:t>
            </a:r>
            <a:r>
              <a:rPr lang="uk-U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пов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’</a:t>
            </a:r>
            <a:r>
              <a:rPr lang="uk-U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язаних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 рухом справи </a:t>
            </a:r>
          </a:p>
          <a:p>
            <a:pPr marL="514350" indent="-514350" algn="l">
              <a:buAutoNum type="arabicPeriod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Ухвали щодо питань, не </a:t>
            </a:r>
            <a:r>
              <a:rPr lang="uk-U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пов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’</a:t>
            </a:r>
            <a:r>
              <a:rPr lang="uk-U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язаних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з рухом справи</a:t>
            </a:r>
          </a:p>
          <a:p>
            <a:pPr marL="514350" indent="-514350" algn="l">
              <a:buAutoNum type="arabicPeriod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Ухвали </a:t>
            </a:r>
            <a:r>
              <a:rPr lang="uk-U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присічного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характеру, якими завершується розгляд справи</a:t>
            </a:r>
          </a:p>
          <a:p>
            <a:pPr marL="514350" indent="-514350" algn="l">
              <a:buAutoNum type="arabicPeriod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Ухвали щодо застосування заходів процесуального примусу</a:t>
            </a:r>
          </a:p>
          <a:p>
            <a:pPr marL="514350" indent="-514350" algn="l">
              <a:buAutoNum type="arabicPeriod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Окремі ухвали  </a:t>
            </a:r>
          </a:p>
          <a:p>
            <a:pPr marL="514350" indent="-514350" algn="l">
              <a:buAutoNum type="arabicPeriod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Ухвали в межах спеціальних судових процедур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43852" cy="928693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Усунення окремих недоліків судового рішення судом, що його ухвалив 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3357586" cy="4714908"/>
          </a:xfrm>
        </p:spPr>
        <p:txBody>
          <a:bodyPr>
            <a:normAutofit/>
          </a:bodyPr>
          <a:lstStyle/>
          <a:p>
            <a:pPr marL="514350" indent="-514350" algn="l">
              <a:buFontTx/>
              <a:buChar char="-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Додаткове рішення</a:t>
            </a:r>
          </a:p>
          <a:p>
            <a:pPr marL="514350" indent="-514350" algn="l">
              <a:buFontTx/>
              <a:buChar char="-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Ухвала про роз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’</a:t>
            </a:r>
            <a:r>
              <a:rPr lang="uk-UA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яснення</a:t>
            </a: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рішення  </a:t>
            </a:r>
          </a:p>
          <a:p>
            <a:pPr marL="514350" indent="-514350" algn="l">
              <a:buFontTx/>
              <a:buChar char="-"/>
            </a:pPr>
            <a:r>
              <a:rPr lang="uk-UA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Ухвала про виправлення помилок  та описок у рішенні </a:t>
            </a:r>
            <a:endParaRPr lang="uk-UA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3357554" y="1857364"/>
            <a:ext cx="3000396" cy="3857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1714488"/>
            <a:ext cx="2714644" cy="41434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можуть бути ухвалені в рамках спеціальних судових процедур</a:t>
            </a:r>
          </a:p>
          <a:p>
            <a:pPr algn="ctr"/>
            <a:endParaRPr lang="uk-UA" sz="2400" dirty="0" smtClean="0"/>
          </a:p>
          <a:p>
            <a:pPr algn="ctr"/>
            <a:r>
              <a:rPr lang="uk-UA" sz="2400" dirty="0" smtClean="0"/>
              <a:t>Не являються  способом усунення недоліків судового розгляду, а лише недоліків рішення </a:t>
            </a:r>
            <a:r>
              <a:rPr lang="uk-UA" dirty="0" smtClean="0"/>
              <a:t> 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357166"/>
            <a:ext cx="7772400" cy="1714512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Види судових рішень відповідно до чинного ЦПК України </a:t>
            </a:r>
            <a:b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( суд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 інстанції )</a:t>
            </a:r>
            <a:r>
              <a:rPr lang="uk-UA" sz="36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uk-UA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357430"/>
            <a:ext cx="7429552" cy="3500462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рішення суду;</a:t>
            </a:r>
          </a:p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заочне рішення;</a:t>
            </a:r>
          </a:p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судовий наказ;</a:t>
            </a:r>
          </a:p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додаткове рішення;</a:t>
            </a:r>
          </a:p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ухвала суду;</a:t>
            </a:r>
          </a:p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ухвала судді;</a:t>
            </a:r>
          </a:p>
          <a:p>
            <a:pPr>
              <a:buFontTx/>
              <a:buChar char="-"/>
            </a:pPr>
            <a:r>
              <a:rPr lang="uk-UA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окрема ухвала.   </a:t>
            </a:r>
          </a:p>
          <a:p>
            <a:pPr>
              <a:buFontTx/>
              <a:buChar char="-"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15286" cy="6143668"/>
          </a:xfrm>
        </p:spPr>
        <p:txBody>
          <a:bodyPr/>
          <a:lstStyle/>
          <a:p>
            <a:r>
              <a:rPr lang="uk-UA" b="1" dirty="0" smtClean="0"/>
              <a:t>Які основні відмінності між цими видами судових рішень? </a:t>
            </a:r>
            <a:endParaRPr lang="uk-U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28604"/>
            <a:ext cx="7772400" cy="17859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Основні відмінності між різними видами судових рішень у цивільному процесі: </a:t>
            </a:r>
            <a:endParaRPr lang="uk-U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428868"/>
            <a:ext cx="6629424" cy="3209932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uk-UA" b="1" dirty="0" smtClean="0"/>
              <a:t>  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зміст та структура;</a:t>
            </a:r>
          </a:p>
          <a:p>
            <a:pPr algn="l">
              <a:buFontTx/>
              <a:buChar char="-"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предмет;</a:t>
            </a:r>
          </a:p>
          <a:p>
            <a:pPr algn="l">
              <a:buFontTx/>
              <a:buChar char="-"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характер владного припису;</a:t>
            </a:r>
          </a:p>
          <a:p>
            <a:pPr algn="l">
              <a:buFontTx/>
              <a:buChar char="-"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вплив на суспільні відносини;</a:t>
            </a:r>
          </a:p>
          <a:p>
            <a:pPr algn="l">
              <a:buFontTx/>
              <a:buChar char="-"/>
            </a:pP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процедура </a:t>
            </a:r>
            <a:r>
              <a:rPr lang="uk-UA" sz="5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...</a:t>
            </a:r>
            <a:r>
              <a:rPr lang="uk-UA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</a:t>
            </a:r>
            <a:endParaRPr lang="uk-UA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6357982" cy="5500726"/>
          </a:xfrm>
        </p:spPr>
        <p:txBody>
          <a:bodyPr/>
          <a:lstStyle/>
          <a:p>
            <a:r>
              <a:rPr lang="uk-UA" b="1" dirty="0" smtClean="0"/>
              <a:t>Якщо між різновидами судових рішень стільки відмінностей, </a:t>
            </a:r>
            <a:br>
              <a:rPr lang="uk-UA" b="1" dirty="0" smtClean="0"/>
            </a:br>
            <a:r>
              <a:rPr lang="uk-UA" b="1" dirty="0" smtClean="0"/>
              <a:t>то чи є однаковими підходи до їх написання </a:t>
            </a:r>
            <a:r>
              <a:rPr lang="uk-UA" sz="6000" b="1" dirty="0" smtClean="0"/>
              <a:t>?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5940444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Класифікація судових рішень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 у цивільному судочинстві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два підходи  </a:t>
            </a: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матеріально-правовий 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процесуально-правовий </a:t>
            </a:r>
            <a:b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Двойная стрелка влево/вправо 3"/>
          <p:cNvSpPr/>
          <p:nvPr/>
        </p:nvSpPr>
        <p:spPr>
          <a:xfrm flipH="1">
            <a:off x="3786182" y="2928934"/>
            <a:ext cx="1643073" cy="85725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/>
              <a:t>У</a:t>
            </a:r>
            <a:r>
              <a:rPr lang="uk-UA" sz="4000" dirty="0" smtClean="0"/>
              <a:t> чому принципова різниця?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Матеріально-правовий 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 основу покладено загальне </a:t>
            </a:r>
            <a:r>
              <a:rPr lang="uk-UA" b="1" dirty="0" smtClean="0"/>
              <a:t>співвідношення</a:t>
            </a:r>
            <a:r>
              <a:rPr lang="uk-UA" dirty="0" smtClean="0"/>
              <a:t> між </a:t>
            </a:r>
            <a:r>
              <a:rPr lang="uk-UA" b="1" dirty="0" smtClean="0"/>
              <a:t>матеріальним правом </a:t>
            </a:r>
            <a:r>
              <a:rPr lang="uk-UA" dirty="0" smtClean="0"/>
              <a:t>та </a:t>
            </a:r>
            <a:r>
              <a:rPr lang="uk-UA" b="1" dirty="0" smtClean="0"/>
              <a:t>процесуальною формою</a:t>
            </a:r>
            <a:r>
              <a:rPr lang="uk-UA" dirty="0" smtClean="0"/>
              <a:t> його реалізації 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Процесуально-правовий </a:t>
            </a:r>
            <a:endParaRPr lang="uk-UA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 основу покладено </a:t>
            </a:r>
            <a:r>
              <a:rPr lang="uk-UA" b="1" dirty="0" smtClean="0"/>
              <a:t>структуру самої процесуальної форми </a:t>
            </a:r>
          </a:p>
          <a:p>
            <a:r>
              <a:rPr lang="uk-UA" dirty="0" smtClean="0"/>
              <a:t>(процесу) та його основних елементів – проваджень та судових процедур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1038" cy="1928826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Традиційна матеріально-правова класифікація </a:t>
            </a:r>
            <a:b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позовів та судових рішень</a:t>
            </a:r>
            <a:endParaRPr lang="uk-U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2500305"/>
            <a:ext cx="3967162" cy="3000397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  </a:t>
            </a:r>
            <a:r>
              <a:rPr lang="uk-UA" sz="4000" b="1" dirty="0"/>
              <a:t>П</a:t>
            </a:r>
            <a:r>
              <a:rPr lang="uk-UA" sz="4000" b="1" dirty="0" smtClean="0"/>
              <a:t>озов</a:t>
            </a:r>
          </a:p>
          <a:p>
            <a:pPr algn="ctr">
              <a:buNone/>
            </a:pPr>
            <a:r>
              <a:rPr lang="uk-UA" b="1" dirty="0" smtClean="0"/>
              <a:t>Про визнання </a:t>
            </a:r>
          </a:p>
          <a:p>
            <a:pPr algn="ctr">
              <a:buNone/>
            </a:pPr>
            <a:r>
              <a:rPr lang="uk-UA" b="1" dirty="0" smtClean="0"/>
              <a:t>Про присудження </a:t>
            </a:r>
          </a:p>
          <a:p>
            <a:pPr algn="ctr">
              <a:buNone/>
            </a:pPr>
            <a:r>
              <a:rPr lang="uk-UA" b="1" dirty="0" smtClean="0"/>
              <a:t>Про перетворення  </a:t>
            </a:r>
          </a:p>
          <a:p>
            <a:pPr algn="ctr">
              <a:buNone/>
            </a:pPr>
            <a:r>
              <a:rPr lang="uk-UA" b="1" dirty="0" smtClean="0"/>
              <a:t> </a:t>
            </a:r>
            <a:endParaRPr lang="uk-UA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2500306"/>
            <a:ext cx="3643338" cy="30003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b="1" dirty="0" smtClean="0"/>
              <a:t>Рішення </a:t>
            </a:r>
          </a:p>
          <a:p>
            <a:pPr algn="ctr">
              <a:buNone/>
            </a:pPr>
            <a:r>
              <a:rPr lang="uk-UA" b="1" dirty="0" smtClean="0"/>
              <a:t>Про визнання </a:t>
            </a:r>
          </a:p>
          <a:p>
            <a:pPr algn="ctr">
              <a:buNone/>
            </a:pPr>
            <a:r>
              <a:rPr lang="uk-UA" b="1" dirty="0" smtClean="0"/>
              <a:t>Про присудження </a:t>
            </a:r>
          </a:p>
          <a:p>
            <a:pPr algn="ctr">
              <a:buNone/>
            </a:pPr>
            <a:r>
              <a:rPr lang="uk-UA" b="1" dirty="0" smtClean="0"/>
              <a:t>Про перетворення </a:t>
            </a:r>
            <a:endParaRPr lang="uk-UA" b="1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786050" y="1857364"/>
            <a:ext cx="3214710" cy="78581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Зовнішній </a:t>
            </a:r>
            <a:r>
              <a:rPr lang="uk-UA" sz="3600" b="1" dirty="0" err="1" smtClean="0">
                <a:solidFill>
                  <a:schemeClr val="accent1">
                    <a:lumMod val="75000"/>
                  </a:schemeClr>
                </a:solidFill>
              </a:rPr>
              <a:t>“ефект”</a:t>
            </a:r>
            <a:r>
              <a:rPr lang="uk-UA" sz="3600" b="1" dirty="0" smtClean="0">
                <a:solidFill>
                  <a:schemeClr val="accent1">
                    <a:lumMod val="75000"/>
                  </a:schemeClr>
                </a:solidFill>
              </a:rPr>
              <a:t> судового рішення </a:t>
            </a:r>
            <a:endParaRPr lang="uk-UA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357298"/>
            <a:ext cx="2857520" cy="476886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Рішення про визнання </a:t>
            </a:r>
          </a:p>
          <a:p>
            <a:r>
              <a:rPr lang="uk-UA" dirty="0" smtClean="0"/>
              <a:t>Рішення  про присудження 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Рішення про перетворення 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43306" y="1357298"/>
            <a:ext cx="5043494" cy="4768865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Захищає право лише шляхом його визнання</a:t>
            </a:r>
          </a:p>
          <a:p>
            <a:r>
              <a:rPr lang="uk-UA" dirty="0" smtClean="0"/>
              <a:t>Захищає право шляхом присудження  сторони до вчинення певних дій (або утримання ) на користь  іншої сторони</a:t>
            </a:r>
          </a:p>
          <a:p>
            <a:r>
              <a:rPr lang="uk-UA" dirty="0" smtClean="0"/>
              <a:t>Захищає право шляхом утворення, зміни або припинення </a:t>
            </a:r>
            <a:r>
              <a:rPr lang="uk-UA" dirty="0" err="1" smtClean="0"/>
              <a:t>правовідношення</a:t>
            </a: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331</Words>
  <Application>Microsoft Office PowerPoint</Application>
  <PresentationFormat>On-screen Show (4:3)</PresentationFormat>
  <Paragraphs>77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Тема Office</vt:lpstr>
      <vt:lpstr> </vt:lpstr>
      <vt:lpstr>Види судових рішень відповідно до чинного ЦПК України  ( суд I інстанції ): </vt:lpstr>
      <vt:lpstr>Які основні відмінності між цими видами судових рішень? </vt:lpstr>
      <vt:lpstr>Основні відмінності між різними видами судових рішень у цивільному процесі: </vt:lpstr>
      <vt:lpstr>Якщо між різновидами судових рішень стільки відмінностей,  то чи є однаковими підходи до їх написання ? </vt:lpstr>
      <vt:lpstr>Класифікація судових рішень  у цивільному судочинстві два підходи     матеріально-правовий  процесуально-правовий  </vt:lpstr>
      <vt:lpstr>У чому принципова різниця?</vt:lpstr>
      <vt:lpstr>Традиційна матеріально-правова класифікація  позовів та судових рішень</vt:lpstr>
      <vt:lpstr>Зовнішній “ефект” судового рішення </vt:lpstr>
      <vt:lpstr>Оптимальна процесуально-правова класифікація рішень суду I інстанції  (відповідно до чинного ЦПК України)  </vt:lpstr>
      <vt:lpstr>Ухвали суду I інстанції </vt:lpstr>
      <vt:lpstr>Усунення окремих недоліків судового рішення судом, що його ухвалив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Булова</dc:creator>
  <cp:lastModifiedBy>Natalia Betsa</cp:lastModifiedBy>
  <cp:revision>32</cp:revision>
  <cp:lastPrinted>2015-10-22T11:22:32Z</cp:lastPrinted>
  <dcterms:created xsi:type="dcterms:W3CDTF">2014-09-17T12:23:39Z</dcterms:created>
  <dcterms:modified xsi:type="dcterms:W3CDTF">2015-12-15T11:52:14Z</dcterms:modified>
</cp:coreProperties>
</file>