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AA1-4243-47E4-ACF2-589A4E77D38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530-AA21-4828-B67E-ED4D350E9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72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AA1-4243-47E4-ACF2-589A4E77D38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530-AA21-4828-B67E-ED4D350E9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12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AA1-4243-47E4-ACF2-589A4E77D38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530-AA21-4828-B67E-ED4D350E9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36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AA1-4243-47E4-ACF2-589A4E77D38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530-AA21-4828-B67E-ED4D350E9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28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AA1-4243-47E4-ACF2-589A4E77D38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530-AA21-4828-B67E-ED4D350E9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5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AA1-4243-47E4-ACF2-589A4E77D38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530-AA21-4828-B67E-ED4D350E9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60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AA1-4243-47E4-ACF2-589A4E77D38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530-AA21-4828-B67E-ED4D350E9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59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AA1-4243-47E4-ACF2-589A4E77D38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530-AA21-4828-B67E-ED4D350E9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01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AA1-4243-47E4-ACF2-589A4E77D38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530-AA21-4828-B67E-ED4D350E9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9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AA1-4243-47E4-ACF2-589A4E77D38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530-AA21-4828-B67E-ED4D350E9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63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AA1-4243-47E4-ACF2-589A4E77D38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530-AA21-4828-B67E-ED4D350E9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02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26AA1-4243-47E4-ACF2-589A4E77D38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3C530-AA21-4828-B67E-ED4D350E9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7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880319"/>
          </a:xfrm>
        </p:spPr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Структура та зміст </a:t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рішення суду у цивільному процесі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49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Мотивувальна частина складається з </a:t>
            </a:r>
            <a:r>
              <a:rPr lang="uk-UA" sz="3600" b="1" u="sng" dirty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 частин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1) встановлені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судом обставини (факти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2) юридична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кваліфікація встановлених обставин (право)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7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900" dirty="0">
                <a:latin typeface="Times New Roman" pitchFamily="18" charset="0"/>
                <a:cs typeface="Times New Roman" pitchFamily="18" charset="0"/>
              </a:rPr>
              <a:t>У мотивувальній частині рішенні суд має надати юридичну оцінку обставинам, які він встановив, оцінку усіх досліджених ним доказів. </a:t>
            </a:r>
            <a:endParaRPr lang="uk-UA" sz="3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Наявність </a:t>
            </a:r>
            <a:r>
              <a:rPr lang="uk-UA" sz="3900" dirty="0">
                <a:latin typeface="Times New Roman" pitchFamily="18" charset="0"/>
                <a:cs typeface="Times New Roman" pitchFamily="18" charset="0"/>
              </a:rPr>
              <a:t>чи відсутність тих, чи інших обставин, суд має робити з посиланням на матеріали справи</a:t>
            </a:r>
            <a:endParaRPr lang="ru-RU" sz="3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51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5400" dirty="0">
                <a:latin typeface="Times New Roman" pitchFamily="18" charset="0"/>
                <a:cs typeface="Times New Roman" pitchFamily="18" charset="0"/>
              </a:rPr>
              <a:t>мотивувальній частині рішення, крім фактичних, зазначаються й правові його підстави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62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uk-UA" sz="4800" dirty="0">
                <a:latin typeface="Times New Roman" pitchFamily="18" charset="0"/>
                <a:cs typeface="Times New Roman" pitchFamily="18" charset="0"/>
              </a:rPr>
              <a:t>допустимо зводити правову кваліфікацію рішення суду 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лише </a:t>
            </a:r>
            <a:r>
              <a:rPr lang="uk-UA" sz="4800" dirty="0">
                <a:latin typeface="Times New Roman" pitchFamily="18" charset="0"/>
                <a:cs typeface="Times New Roman" pitchFamily="18" charset="0"/>
              </a:rPr>
              <a:t>до цитат із </a:t>
            </a:r>
            <a:endParaRPr lang="uk-UA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нормативно-правових актів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980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У мотивувальній частині рішення суду має міститися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обґрунтування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щодо кожного доводу сторін по суті позову, що є складовою вимогою частини першої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статті 6 </a:t>
            </a:r>
          </a:p>
          <a:p>
            <a:pPr marL="0" indent="0" algn="ctr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Конвенції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про захист прав людини і основоположних свобод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4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У резолютивній частині рішення суд підсумовує те, що викладено  в його мотивувальній частині. </a:t>
            </a:r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Резолютивна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частина має містити вичерпні висновки, які випливають із мотивувальної частини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Залежно від особливостей матеріальних правовідносин і конкретних обставин справи  резолютивні частини рішення суду відрізняються своїм змістом, можуть містити також додаткові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відомості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74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Всі пояснення щодо сум, які підлягають стягненню, чи щодо дій, які зобов'язана виконати сторона, у резолютивній частині не допускаються. </a:t>
            </a:r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Усі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пояснення мають бути викладені в мотивувальній частині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2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4800" dirty="0"/>
              <a:t> </a:t>
            </a:r>
            <a:r>
              <a:rPr lang="uk-UA" sz="4800" dirty="0" smtClean="0"/>
              <a:t>   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Судове рішення як акт судової влади має відповідати вимогам, які відповідають завданням цивільного судочинства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7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dirty="0" smtClean="0"/>
              <a:t>    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У рішенні суду закріплюються процесуальні результати розгляду цивільної справи, його ухваленням завершується процес застосуванням норм матеріального і процесуального права при вирішенні цивільних справ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95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судового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структура,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складові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відображене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певним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складом суду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передані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заінтересованими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особами на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розгляд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суду й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розглядалися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участю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осіб, які брали участь у справі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7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Зміст рішення суду визначено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ст. 215 ЦПК України.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Рішення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суду складається з: </a:t>
            </a:r>
            <a:endParaRPr lang="uk-UA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вступної</a:t>
            </a:r>
          </a:p>
          <a:p>
            <a:pPr>
              <a:buFontTx/>
              <a:buChar char="-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описової</a:t>
            </a:r>
          </a:p>
          <a:p>
            <a:pPr>
              <a:buFontTx/>
              <a:buChar char="-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мотивувальної </a:t>
            </a:r>
          </a:p>
          <a:p>
            <a:pPr>
              <a:buFontTx/>
              <a:buChar char="-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резолютивної частин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7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>
                <a:latin typeface="Times New Roman" pitchFamily="18" charset="0"/>
                <a:cs typeface="Times New Roman" pitchFamily="18" charset="0"/>
              </a:rPr>
              <a:t>Під </a:t>
            </a:r>
            <a:r>
              <a:rPr lang="uk-UA" sz="4800" u="sng" dirty="0">
                <a:latin typeface="Times New Roman" pitchFamily="18" charset="0"/>
                <a:cs typeface="Times New Roman" pitchFamily="18" charset="0"/>
              </a:rPr>
              <a:t>часом ухвалення рішення суду </a:t>
            </a:r>
            <a:r>
              <a:rPr lang="uk-UA" sz="4800" dirty="0">
                <a:latin typeface="Times New Roman" pitchFamily="18" charset="0"/>
                <a:cs typeface="Times New Roman" pitchFamily="18" charset="0"/>
              </a:rPr>
              <a:t>необхідно розуміти той час, протягом якого суд, перебуваючи у </a:t>
            </a:r>
            <a:r>
              <a:rPr lang="uk-UA" sz="4800" dirty="0" err="1">
                <a:latin typeface="Times New Roman" pitchFamily="18" charset="0"/>
                <a:cs typeface="Times New Roman" pitchFamily="18" charset="0"/>
              </a:rPr>
              <a:t>нарадчій</a:t>
            </a:r>
            <a:r>
              <a:rPr lang="uk-UA" sz="4800" dirty="0">
                <a:latin typeface="Times New Roman" pitchFamily="18" charset="0"/>
                <a:cs typeface="Times New Roman" pitchFamily="18" charset="0"/>
              </a:rPr>
              <a:t> кімнаті, обговорював справу та ухвалював рішення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0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dirty="0">
                <a:latin typeface="Times New Roman" pitchFamily="18" charset="0"/>
                <a:cs typeface="Times New Roman" pitchFamily="18" charset="0"/>
              </a:rPr>
              <a:t>Період, протягом якого суд складав мотивоване судове рішення, не є часом його ухвалення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Предмет позовних вимог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(у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тому числі первісного, зустрічного позову та позову третьої особи із самостійними вимогами) зазначається виходячи із вимог закону, який підлягає застосуванню до спірних правовідносин, та підстав заявленої вимоги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47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>
                <a:latin typeface="Times New Roman" pitchFamily="18" charset="0"/>
                <a:cs typeface="Times New Roman" pitchFamily="18" charset="0"/>
              </a:rPr>
              <a:t>Мотиви</a:t>
            </a:r>
            <a:r>
              <a:rPr lang="uk-UA" sz="4800" dirty="0">
                <a:latin typeface="Times New Roman" pitchFamily="18" charset="0"/>
                <a:cs typeface="Times New Roman" pitchFamily="18" charset="0"/>
              </a:rPr>
              <a:t> - це ті міркування суду,  на підставі яких суд дійшов відповідного висновку щодо задоволення позову чи відмову в позові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35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397</Words>
  <Application>Microsoft Office PowerPoint</Application>
  <PresentationFormat>On-screen Show (4:3)</PresentationFormat>
  <Paragraphs>36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Тема Office</vt:lpstr>
      <vt:lpstr>Структура та зміст  рішення суду у цивільному процесі </vt:lpstr>
      <vt:lpstr>PowerPoint Presentation</vt:lpstr>
      <vt:lpstr>PowerPoint Presentation</vt:lpstr>
      <vt:lpstr>PowerPoint Presentation</vt:lpstr>
      <vt:lpstr>Зміст рішення суду визначено  ст. 215 ЦПК України.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Анастасія Джужа</dc:creator>
  <cp:lastModifiedBy>Natalia Betsa</cp:lastModifiedBy>
  <cp:revision>17</cp:revision>
  <dcterms:created xsi:type="dcterms:W3CDTF">2014-09-25T06:56:44Z</dcterms:created>
  <dcterms:modified xsi:type="dcterms:W3CDTF">2015-12-15T11:59:35Z</dcterms:modified>
</cp:coreProperties>
</file>