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2" r:id="rId2"/>
    <p:sldId id="337" r:id="rId3"/>
    <p:sldId id="339" r:id="rId4"/>
    <p:sldId id="352" r:id="rId5"/>
    <p:sldId id="348" r:id="rId6"/>
    <p:sldId id="349" r:id="rId7"/>
    <p:sldId id="354" r:id="rId8"/>
    <p:sldId id="355" r:id="rId9"/>
    <p:sldId id="357" r:id="rId10"/>
    <p:sldId id="358" r:id="rId11"/>
    <p:sldId id="351" r:id="rId12"/>
    <p:sldId id="350" r:id="rId13"/>
    <p:sldId id="341" r:id="rId14"/>
    <p:sldId id="342" r:id="rId15"/>
    <p:sldId id="359" r:id="rId16"/>
    <p:sldId id="345" r:id="rId17"/>
    <p:sldId id="34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358" autoAdjust="0"/>
  </p:normalViewPr>
  <p:slideViewPr>
    <p:cSldViewPr>
      <p:cViewPr>
        <p:scale>
          <a:sx n="66" d="100"/>
          <a:sy n="66" d="100"/>
        </p:scale>
        <p:origin x="-1278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22.10.2015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Відповідно до положень КПК України 2012 року </a:t>
            </a:r>
            <a:r>
              <a:rPr lang="uk-UA" sz="120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судове рішення </a:t>
            </a:r>
            <a:r>
              <a:rPr lang="uk-U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це поняття </a:t>
            </a:r>
            <a:r>
              <a:rPr lang="uk-UA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узагальнююче. У кримінальному провадженні немає такої назви судових рішень, як власне «рішення».</a:t>
            </a:r>
            <a:r>
              <a:rPr lang="uk-UA" sz="1200" b="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Види судових рішень зазначені у ч. 2 ст. 110 КПК.</a:t>
            </a:r>
            <a:endParaRPr lang="uk-UA" b="0" i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Належність доказів – здатність</a:t>
            </a:r>
            <a:r>
              <a:rPr lang="uk-UA" baseline="0" smtClean="0"/>
              <a:t> їх за своїм </a:t>
            </a:r>
            <a:r>
              <a:rPr lang="uk-UA" b="1" u="none" baseline="0" smtClean="0"/>
              <a:t>змістом</a:t>
            </a:r>
            <a:r>
              <a:rPr lang="uk-UA" u="none" baseline="0" smtClean="0"/>
              <a:t> нести доказову інформацію; допустимість – за своєю </a:t>
            </a:r>
            <a:r>
              <a:rPr lang="uk-UA" b="1" u="none" baseline="0" smtClean="0"/>
              <a:t>процесуальною формою</a:t>
            </a:r>
            <a:r>
              <a:rPr lang="uk-UA" u="none" baseline="0" smtClean="0"/>
              <a:t>. Достовірність – це здатність доказів </a:t>
            </a:r>
            <a:r>
              <a:rPr lang="uk-UA" b="1" u="none" baseline="0" smtClean="0"/>
              <a:t>об</a:t>
            </a:r>
            <a:r>
              <a:rPr lang="en-US" b="1" u="none" baseline="0" smtClean="0"/>
              <a:t>’</a:t>
            </a:r>
            <a:r>
              <a:rPr lang="uk-UA" b="1" u="none" baseline="0" smtClean="0"/>
              <a:t>єктивно </a:t>
            </a:r>
            <a:r>
              <a:rPr lang="uk-UA" u="none" baseline="0" smtClean="0"/>
              <a:t>відображувати певні обставини та факти.</a:t>
            </a:r>
            <a:endParaRPr lang="uk-UA" u="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Правом постановлення ухвал згідно</a:t>
            </a:r>
            <a:r>
              <a:rPr lang="uk-UA" baseline="0" smtClean="0"/>
              <a:t> з КПК наділені слідчий суддя, суддя (наприклад, при розгляді заяви про відвід іншого судді), суд. 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Ухвали можуть постановлюватися безпосередньо на місці або у нарадчій кімнаті. Законом визначений перелік ухвал, які обов</a:t>
            </a:r>
            <a:r>
              <a:rPr lang="en-US" smtClean="0"/>
              <a:t>’</a:t>
            </a:r>
            <a:r>
              <a:rPr lang="uk-UA" smtClean="0"/>
              <a:t>язково мають постановлюватись у нарадчій кімнаті.</a:t>
            </a:r>
            <a:r>
              <a:rPr lang="uk-UA" baseline="0" smtClean="0"/>
              <a:t> Але будь-яка ухвала, якою вирішується складне для суду питання, також може постановлюватись у нарадчій кімнаті.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Законодавець не зазначає про третій вид вироків – змішаний, де в певній частині особа виправдовується, а в певній – засуджується. Такий вирок має відповідати вимогам як для виправдувального, так і обвинувального вироку.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Треба звернути особливу увагу на те, що з прийняттям нового КПК 2012 року роль суду у кримінальному провадженні суттєво змінюється.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Вирок є тим процесуальним документом, який виготовляється лише у повному обсязі та лише у нарадчій кімнаті!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Судді мають дуже добре орієнтуватись у видах судових рішень і не допускати процедурних помилок при їх виготовленні.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Стаття 369 КПК надає тлумачення понять судових рішень – вироку, ухвали та постанови.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Що ж таке судове рішення та</a:t>
            </a:r>
            <a:r>
              <a:rPr lang="uk-UA" baseline="0" smtClean="0"/>
              <a:t> у чому полягає його правова природа</a:t>
            </a:r>
            <a:r>
              <a:rPr lang="uk-UA" smtClean="0"/>
              <a:t>? Дуже важливим є те, що судове рішення – це акт правосуддя. Саме тому воно має відповідати певним вимогам: бути законним, обгрунтованим, вмотивованим і справедливим. Рішення є обов</a:t>
            </a:r>
            <a:r>
              <a:rPr lang="en-US" smtClean="0"/>
              <a:t>’</a:t>
            </a:r>
            <a:r>
              <a:rPr lang="uk-UA" smtClean="0"/>
              <a:t>язковим до виконання!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Особливої уваги вимагають такі ознаки судового рішення, як законність, обгрунтованість</a:t>
            </a:r>
            <a:r>
              <a:rPr lang="uk-UA" baseline="0" smtClean="0"/>
              <a:t> і вмотивованість. Зміст цих ознак ми розкриємо в наступних слайдах.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Законність означає ухвалення рішення судом, до компетенції якого це віднесено законом. При цьому суду треба діяти</a:t>
            </a:r>
            <a:r>
              <a:rPr lang="uk-UA" baseline="0" smtClean="0"/>
              <a:t>, спираючись на матеріальний закон – КК  України, а також, наприклад, закони «Про амністію», і дотримуюючись процесуального порядку, визначеного КПК.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Новий КПК дає можливість суддям творчо підходити до ситуацій, коли у Кодексі немає чіткої відповіді, як діяти. Судді мають навчитися тлумачити КПК крізь призму загальних засад кримінального провадження. 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У статті 7 лише перелічуються</a:t>
            </a:r>
            <a:r>
              <a:rPr lang="uk-UA" baseline="0" smtClean="0"/>
              <a:t> основні принципи (засади) кримінального провадження. Їх сутність розкривається в наступних статтях. Але розуміння суддею таких засад є дуже важливим для прийняття законного та справедливого рішення.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Дослідження доказів має відбуватися безпосередньо під час судового розгляду. Оцінка доказів</a:t>
            </a:r>
            <a:r>
              <a:rPr lang="uk-UA" baseline="0" smtClean="0"/>
              <a:t> має відповідати вимогам ст. 94 КПК.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Рішення</a:t>
            </a:r>
            <a:r>
              <a:rPr lang="uk-UA" baseline="0" smtClean="0"/>
              <a:t> має бути в</a:t>
            </a:r>
            <a:r>
              <a:rPr lang="uk-UA" smtClean="0"/>
              <a:t>мотивованим таким чином, щоб будь-який пересічний громадянин, прочитавши</a:t>
            </a:r>
            <a:r>
              <a:rPr lang="uk-UA" baseline="0" smtClean="0"/>
              <a:t> його, міг зрозуміти, чому суддя поступив саме так, і що він хотів своїм рішенням сказати.</a:t>
            </a:r>
            <a:r>
              <a:rPr lang="uk-UA" smtClean="0"/>
              <a:t> 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F554-AB2C-45AE-939D-34C7DEAE4413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9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584176"/>
          </a:xfrm>
        </p:spPr>
        <p:txBody>
          <a:bodyPr numCol="2">
            <a:normAutofit/>
          </a:bodyPr>
          <a:lstStyle/>
          <a:p>
            <a:pPr algn="r"/>
            <a:endParaRPr lang="uk-UA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r>
              <a:rPr lang="uk-UA" sz="4800" b="1" i="1" dirty="0" smtClean="0"/>
              <a:t>Види  </a:t>
            </a:r>
            <a:r>
              <a:rPr lang="uk-UA" sz="4800" b="1" i="1" dirty="0"/>
              <a:t>судових  рішень  у  кримінальному  </a:t>
            </a:r>
            <a:r>
              <a:rPr lang="uk-UA" sz="4800" b="1" i="1" dirty="0" smtClean="0"/>
              <a:t>провадженні,  </a:t>
            </a:r>
            <a:r>
              <a:rPr lang="uk-UA" sz="4800" b="1" i="1" dirty="0"/>
              <a:t>їх  </a:t>
            </a:r>
            <a:r>
              <a:rPr lang="uk-UA" sz="4800" b="1" i="1" dirty="0" smtClean="0"/>
              <a:t>характеристика  </a:t>
            </a:r>
            <a:r>
              <a:rPr lang="uk-UA" sz="4800" b="1" i="1" dirty="0"/>
              <a:t>та  порядок  </a:t>
            </a:r>
            <a:r>
              <a:rPr lang="uk-UA" sz="4800" b="1" i="1" dirty="0" smtClean="0"/>
              <a:t>ухвалення</a:t>
            </a:r>
            <a:endParaRPr lang="uk-UA" sz="4800" i="1" dirty="0" smtClean="0"/>
          </a:p>
        </p:txBody>
      </p:sp>
    </p:spTree>
    <p:extLst>
      <p:ext uri="{BB962C8B-B14F-4D97-AF65-F5344CB8AC3E}">
        <p14:creationId xmlns:p14="http://schemas.microsoft.com/office/powerpoint/2010/main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err="1" smtClean="0"/>
              <a:t>Вмотивованість</a:t>
            </a:r>
            <a:r>
              <a:rPr lang="ru-RU" sz="4000" b="1" dirty="0" smtClean="0"/>
              <a:t> </a:t>
            </a:r>
            <a:r>
              <a:rPr lang="ru-RU" sz="4000" b="1" dirty="0"/>
              <a:t>судового </a:t>
            </a:r>
            <a:r>
              <a:rPr lang="ru-RU" sz="4000" b="1" dirty="0" err="1"/>
              <a:t>рішення</a:t>
            </a:r>
            <a:r>
              <a:rPr lang="ru-RU" sz="4000" b="1" dirty="0"/>
              <a:t>    </a:t>
            </a:r>
            <a:r>
              <a:rPr lang="ru-RU" sz="4000" dirty="0"/>
              <a:t>(ч. 4 ст</a:t>
            </a:r>
            <a:r>
              <a:rPr lang="ru-RU" sz="4000" dirty="0" smtClean="0"/>
              <a:t>. 370 КПК)</a:t>
            </a:r>
          </a:p>
          <a:p>
            <a:r>
              <a:rPr lang="uk-UA" sz="4000" dirty="0"/>
              <a:t>Вмотивованим є рішення, в якому наведені належні і достатні мотиви та підстави  його ухвалення.</a:t>
            </a:r>
          </a:p>
          <a:p>
            <a:pPr marL="0" indent="0" algn="ctr">
              <a:buNone/>
            </a:pPr>
            <a:endParaRPr lang="ru-RU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/>
          </a:bodyPr>
          <a:lstStyle/>
          <a:p>
            <a:pPr algn="l"/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i="1" dirty="0" smtClean="0"/>
              <a:t>Для того, щоб судове </a:t>
            </a:r>
            <a:r>
              <a:rPr lang="uk-UA" sz="4000" b="1" i="1" dirty="0"/>
              <a:t>рішення </a:t>
            </a:r>
            <a:r>
              <a:rPr lang="uk-UA" sz="4000" b="1" i="1" dirty="0" smtClean="0"/>
              <a:t>відповідало зазначеним вимогам, воно повинно </a:t>
            </a:r>
            <a:r>
              <a:rPr lang="uk-UA" sz="4000" b="1" i="1" dirty="0"/>
              <a:t>ґрунтуватися на </a:t>
            </a:r>
            <a:r>
              <a:rPr lang="uk-UA" sz="4000" b="1" i="1" dirty="0" smtClean="0"/>
              <a:t>доказах, які є:</a:t>
            </a:r>
            <a:endParaRPr lang="ru-RU" sz="4000" b="1" i="1" dirty="0" smtClean="0"/>
          </a:p>
          <a:p>
            <a:r>
              <a:rPr lang="uk-UA" sz="4000" dirty="0" smtClean="0"/>
              <a:t>   належними;</a:t>
            </a:r>
          </a:p>
          <a:p>
            <a:r>
              <a:rPr lang="uk-UA" sz="4000" dirty="0"/>
              <a:t> </a:t>
            </a:r>
            <a:r>
              <a:rPr lang="uk-UA" sz="4000" dirty="0" smtClean="0"/>
              <a:t>  допустимими; </a:t>
            </a:r>
          </a:p>
          <a:p>
            <a:r>
              <a:rPr lang="uk-UA" sz="4000" dirty="0"/>
              <a:t> </a:t>
            </a:r>
            <a:r>
              <a:rPr lang="uk-UA" sz="4000" dirty="0" smtClean="0"/>
              <a:t>  достовірними.</a:t>
            </a:r>
            <a:endParaRPr lang="uk-UA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7932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4000" b="1" i="1" dirty="0" err="1"/>
              <a:t>Різновиди</a:t>
            </a:r>
            <a:r>
              <a:rPr lang="ru-RU" sz="4000" b="1" i="1" dirty="0"/>
              <a:t> </a:t>
            </a:r>
            <a:r>
              <a:rPr lang="ru-RU" sz="4000" b="1" i="1" dirty="0" err="1"/>
              <a:t>ухвал</a:t>
            </a:r>
            <a:r>
              <a:rPr lang="ru-RU" sz="4000" b="1" i="1" dirty="0"/>
              <a:t>: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000" b="1" dirty="0"/>
              <a:t> 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слідчого</a:t>
            </a:r>
            <a:r>
              <a:rPr lang="ru-RU" sz="4000" b="1" dirty="0" smtClean="0"/>
              <a:t> </a:t>
            </a:r>
            <a:r>
              <a:rPr lang="ru-RU" sz="4000" b="1" dirty="0" err="1"/>
              <a:t>судді</a:t>
            </a:r>
            <a:r>
              <a:rPr lang="ru-RU" sz="4000" b="1" dirty="0"/>
              <a:t>;</a:t>
            </a:r>
          </a:p>
          <a:p>
            <a:pPr marL="0" indent="0">
              <a:buNone/>
            </a:pPr>
            <a:endParaRPr lang="ru-RU" sz="4000" b="1" dirty="0"/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  суду </a:t>
            </a:r>
            <a:r>
              <a:rPr lang="uk-UA" sz="4000" b="1" dirty="0" smtClean="0"/>
              <a:t>(у деяких випадках – судді)</a:t>
            </a:r>
            <a:r>
              <a:rPr lang="ru-RU" sz="4000" b="1" dirty="0" smtClean="0"/>
              <a:t>.</a:t>
            </a:r>
            <a:endParaRPr lang="ru-RU" sz="4000" b="1" dirty="0"/>
          </a:p>
          <a:p>
            <a:pPr marL="0" indent="0" algn="ctr">
              <a:buNone/>
            </a:pPr>
            <a:endParaRPr lang="uk-UA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9849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886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uk-UA" sz="16000" b="1" i="1" dirty="0"/>
              <a:t>Порядок постановлення ухвал    </a:t>
            </a:r>
            <a:endParaRPr lang="uk-UA" sz="16000" b="1" i="1" dirty="0" smtClean="0"/>
          </a:p>
          <a:p>
            <a:pPr marL="0" indent="0" algn="ctr">
              <a:buNone/>
            </a:pPr>
            <a:r>
              <a:rPr lang="uk-UA" sz="11200" i="1" dirty="0" smtClean="0"/>
              <a:t>(</a:t>
            </a:r>
            <a:r>
              <a:rPr lang="uk-UA" sz="11200" i="1" dirty="0"/>
              <a:t>ч. 3, 4 ст. 371</a:t>
            </a:r>
            <a:r>
              <a:rPr lang="uk-UA" sz="11200" i="1" dirty="0" smtClean="0"/>
              <a:t>):</a:t>
            </a:r>
            <a:endParaRPr lang="uk-UA" sz="112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11200" b="1" dirty="0"/>
              <a:t>у </a:t>
            </a:r>
            <a:r>
              <a:rPr lang="uk-UA" sz="11200" b="1" dirty="0" err="1"/>
              <a:t>нарадчій</a:t>
            </a:r>
            <a:r>
              <a:rPr lang="uk-UA" sz="11200" b="1" dirty="0"/>
              <a:t> кімнаті</a:t>
            </a:r>
            <a:r>
              <a:rPr lang="uk-UA" sz="11200" b="1" dirty="0" smtClean="0"/>
              <a:t>;</a:t>
            </a:r>
            <a:endParaRPr lang="uk-UA" sz="11200" b="1" dirty="0"/>
          </a:p>
          <a:p>
            <a:pPr>
              <a:buFont typeface="Wingdings" pitchFamily="2" charset="2"/>
              <a:buChar char="§"/>
            </a:pPr>
            <a:r>
              <a:rPr lang="uk-UA" sz="11200" b="1" dirty="0"/>
              <a:t>на місці, без видалення в </a:t>
            </a:r>
            <a:r>
              <a:rPr lang="uk-UA" sz="11200" b="1" dirty="0" err="1"/>
              <a:t>нарадчу</a:t>
            </a:r>
            <a:r>
              <a:rPr lang="uk-UA" sz="11200" b="1" dirty="0"/>
              <a:t> кімнату</a:t>
            </a:r>
            <a:r>
              <a:rPr lang="uk-UA" sz="11200" b="1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uk-UA" sz="11200" dirty="0" smtClean="0"/>
              <a:t>У разі складення і оголошення у </a:t>
            </a:r>
            <a:r>
              <a:rPr lang="uk-UA" sz="11200" dirty="0" err="1" smtClean="0"/>
              <a:t>нарадчій</a:t>
            </a:r>
            <a:r>
              <a:rPr lang="uk-UA" sz="11200" dirty="0" smtClean="0"/>
              <a:t> кімнаті лише </a:t>
            </a:r>
            <a:r>
              <a:rPr lang="uk-UA" sz="11200" b="1" i="1" dirty="0" smtClean="0"/>
              <a:t>резолютивної частини ухвали</a:t>
            </a:r>
            <a:r>
              <a:rPr lang="uk-UA" sz="11200" b="1" dirty="0" smtClean="0"/>
              <a:t> </a:t>
            </a:r>
            <a:r>
              <a:rPr lang="uk-UA" sz="11200" dirty="0" smtClean="0"/>
              <a:t>її текст має бути складений не пізніше 5 діб з дня її оголошення і оголошений учасникам судового провадження. Про час оголошення повного тексту ухвали має бути зазначено у її резолютивній частині (ч</a:t>
            </a:r>
            <a:r>
              <a:rPr lang="uk-UA" sz="11200" dirty="0"/>
              <a:t>. 2 ст. 376 КПК). </a:t>
            </a:r>
            <a:endParaRPr lang="uk-UA" sz="11200" b="1" dirty="0" smtClean="0"/>
          </a:p>
        </p:txBody>
      </p:sp>
    </p:spTree>
    <p:extLst>
      <p:ext uri="{BB962C8B-B14F-4D97-AF65-F5344CB8AC3E}">
        <p14:creationId xmlns:p14="http://schemas.microsoft.com/office/powerpoint/2010/main" val="18742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8092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i="1" dirty="0" smtClean="0"/>
              <a:t>Види вироків </a:t>
            </a:r>
          </a:p>
          <a:p>
            <a:pPr marL="0" indent="0" algn="ctr">
              <a:buNone/>
            </a:pPr>
            <a:r>
              <a:rPr lang="uk-UA" i="1" dirty="0" smtClean="0"/>
              <a:t>(стаття 373 КПК):</a:t>
            </a:r>
          </a:p>
          <a:p>
            <a:pPr marL="0" indent="0">
              <a:buNone/>
            </a:pPr>
            <a:endParaRPr lang="uk-UA" sz="2500" i="1" dirty="0"/>
          </a:p>
          <a:p>
            <a:r>
              <a:rPr lang="uk-UA" sz="4000" dirty="0"/>
              <a:t>в</a:t>
            </a:r>
            <a:r>
              <a:rPr lang="uk-UA" sz="4000" dirty="0" smtClean="0"/>
              <a:t>иправдувальний вирок;</a:t>
            </a:r>
          </a:p>
          <a:p>
            <a:r>
              <a:rPr lang="uk-UA" sz="4000" dirty="0"/>
              <a:t>о</a:t>
            </a:r>
            <a:r>
              <a:rPr lang="uk-UA" sz="4000" dirty="0" smtClean="0"/>
              <a:t>бвинувальний вирок.</a:t>
            </a:r>
          </a:p>
        </p:txBody>
      </p:sp>
    </p:spTree>
    <p:extLst>
      <p:ext uri="{BB962C8B-B14F-4D97-AF65-F5344CB8AC3E}">
        <p14:creationId xmlns:p14="http://schemas.microsoft.com/office/powerpoint/2010/main" val="41997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97666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6400" b="1" dirty="0" smtClean="0"/>
              <a:t>Особлива роль суду </a:t>
            </a:r>
            <a:r>
              <a:rPr lang="uk-UA" sz="6400" b="1" dirty="0"/>
              <a:t>у кримінальному </a:t>
            </a:r>
            <a:r>
              <a:rPr lang="uk-UA" sz="6400" b="1" dirty="0" smtClean="0"/>
              <a:t>провадженні:</a:t>
            </a:r>
          </a:p>
          <a:p>
            <a:pPr>
              <a:buFont typeface="Wingdings" pitchFamily="2" charset="2"/>
              <a:buChar char="v"/>
            </a:pPr>
            <a:r>
              <a:rPr lang="uk-UA" sz="3800" dirty="0"/>
              <a:t>С</a:t>
            </a:r>
            <a:r>
              <a:rPr lang="uk-UA" sz="3800" dirty="0" smtClean="0"/>
              <a:t>уд </a:t>
            </a:r>
            <a:r>
              <a:rPr lang="uk-UA" sz="3800" dirty="0"/>
              <a:t>– це не той орган, на який покладено обов’язок збирання доказів та встановлення об’єктивної істини по </a:t>
            </a:r>
            <a:r>
              <a:rPr lang="uk-UA" sz="3800" dirty="0" smtClean="0"/>
              <a:t>справі.</a:t>
            </a:r>
          </a:p>
          <a:p>
            <a:pPr>
              <a:buFont typeface="Wingdings" pitchFamily="2" charset="2"/>
              <a:buChar char="v"/>
            </a:pPr>
            <a:r>
              <a:rPr lang="uk-UA" sz="3800" dirty="0"/>
              <a:t>С</a:t>
            </a:r>
            <a:r>
              <a:rPr lang="uk-UA" sz="3800" dirty="0" smtClean="0"/>
              <a:t>уд – це незалежний арбітр, </a:t>
            </a:r>
            <a:r>
              <a:rPr lang="uk-UA" sz="3800" dirty="0"/>
              <a:t>який лише в разі необхідності та за наявності відповідних клопотань допомагає сторонам кримінального провадження у наданні доказів (п. 15 ч. 1 ст. 7, ст. 22 КПК). </a:t>
            </a:r>
            <a:endParaRPr lang="uk-UA" sz="3800" dirty="0" smtClean="0"/>
          </a:p>
          <a:p>
            <a:pPr>
              <a:buFont typeface="Wingdings" pitchFamily="2" charset="2"/>
              <a:buChar char="v"/>
            </a:pPr>
            <a:r>
              <a:rPr lang="uk-UA" sz="3800" dirty="0" smtClean="0"/>
              <a:t>Основна </a:t>
            </a:r>
            <a:r>
              <a:rPr lang="uk-UA" sz="3800" dirty="0"/>
              <a:t>роль суду – це об’єктивна оцінка доказів, наданих сторонами кримінального провадження. </a:t>
            </a:r>
            <a:endParaRPr lang="uk-UA" sz="3800" dirty="0" smtClean="0"/>
          </a:p>
          <a:p>
            <a:pPr>
              <a:buFont typeface="Wingdings" pitchFamily="2" charset="2"/>
              <a:buChar char="v"/>
            </a:pPr>
            <a:r>
              <a:rPr lang="uk-UA" sz="3800" dirty="0" smtClean="0"/>
              <a:t>При </a:t>
            </a:r>
            <a:r>
              <a:rPr lang="uk-UA" sz="3800" dirty="0"/>
              <a:t>цьому суд </a:t>
            </a:r>
            <a:r>
              <a:rPr lang="uk-UA" sz="3800" dirty="0" err="1"/>
              <a:t>зобов</a:t>
            </a:r>
            <a:r>
              <a:rPr lang="ru-RU" sz="3800" dirty="0"/>
              <a:t>’</a:t>
            </a:r>
            <a:r>
              <a:rPr lang="uk-UA" sz="3800" dirty="0" err="1"/>
              <a:t>язаний</a:t>
            </a:r>
            <a:r>
              <a:rPr lang="uk-UA" sz="3800" dirty="0"/>
              <a:t> суворо дотримуватись принципу презумпції невинуватості, </a:t>
            </a:r>
            <a:r>
              <a:rPr lang="uk-UA" sz="3800" dirty="0" smtClean="0"/>
              <a:t>закріпленого </a:t>
            </a:r>
            <a:r>
              <a:rPr lang="uk-UA" sz="3800" dirty="0"/>
              <a:t>у ст. 17 КПК.  </a:t>
            </a:r>
            <a:endParaRPr lang="uk-UA" sz="3800" dirty="0" smtClean="0"/>
          </a:p>
          <a:p>
            <a:pPr>
              <a:buFont typeface="Wingdings" pitchFamily="2" charset="2"/>
              <a:buChar char="v"/>
            </a:pPr>
            <a:r>
              <a:rPr lang="uk-UA" sz="3800" dirty="0" smtClean="0"/>
              <a:t>Вирок </a:t>
            </a:r>
            <a:r>
              <a:rPr lang="uk-UA" sz="3800" dirty="0"/>
              <a:t>суду може бути ухвалений лише на основі оцінки доказів, які доводять винуватість особи </a:t>
            </a:r>
            <a:r>
              <a:rPr lang="uk-UA" sz="3800" i="1" dirty="0"/>
              <a:t>поза розумним сумнівом</a:t>
            </a:r>
            <a:r>
              <a:rPr lang="uk-UA" sz="3800" dirty="0" smtClean="0"/>
              <a:t>.</a:t>
            </a:r>
            <a:endParaRPr lang="uk-UA" sz="3800" dirty="0"/>
          </a:p>
        </p:txBody>
      </p:sp>
    </p:spTree>
    <p:extLst>
      <p:ext uri="{BB962C8B-B14F-4D97-AF65-F5344CB8AC3E}">
        <p14:creationId xmlns:p14="http://schemas.microsoft.com/office/powerpoint/2010/main" val="28727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900" b="1" dirty="0" smtClean="0"/>
          </a:p>
          <a:p>
            <a:pPr marL="0" indent="0" algn="ctr">
              <a:buNone/>
            </a:pPr>
            <a:r>
              <a:rPr lang="uk-UA" sz="4000" b="1" i="1" dirty="0"/>
              <a:t>Порядок ухвалення </a:t>
            </a:r>
            <a:r>
              <a:rPr lang="uk-UA" sz="4000" b="1" i="1" dirty="0" smtClean="0"/>
              <a:t>вироку</a:t>
            </a:r>
          </a:p>
          <a:p>
            <a:pPr marL="0" indent="0" algn="ctr">
              <a:buNone/>
            </a:pPr>
            <a:endParaRPr lang="uk-UA" sz="9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uk-UA" sz="3500" b="1" dirty="0"/>
              <a:t>Ч. 1, 2 стаття 371:</a:t>
            </a:r>
          </a:p>
          <a:p>
            <a:r>
              <a:rPr lang="uk-UA" sz="3500" dirty="0"/>
              <a:t>1. Суд ухвалює вирок </a:t>
            </a:r>
            <a:r>
              <a:rPr lang="uk-UA" sz="3500" b="1" dirty="0"/>
              <a:t>іменем України </a:t>
            </a:r>
            <a:r>
              <a:rPr lang="uk-UA" sz="3500" dirty="0"/>
              <a:t>безпосередньо після закінчення судового розгляду.</a:t>
            </a:r>
          </a:p>
          <a:p>
            <a:r>
              <a:rPr lang="uk-UA" sz="3500" dirty="0"/>
              <a:t>2. Вирок </a:t>
            </a:r>
            <a:r>
              <a:rPr lang="uk-UA" sz="3500" dirty="0" smtClean="0"/>
              <a:t>ухвалюється лише </a:t>
            </a:r>
            <a:r>
              <a:rPr lang="uk-UA" sz="3500" b="1" dirty="0"/>
              <a:t>в </a:t>
            </a:r>
            <a:r>
              <a:rPr lang="uk-UA" sz="3500" b="1" dirty="0" err="1"/>
              <a:t>нарадчій</a:t>
            </a:r>
            <a:r>
              <a:rPr lang="uk-UA" sz="3500" b="1" dirty="0"/>
              <a:t> кімнаті </a:t>
            </a:r>
            <a:r>
              <a:rPr lang="uk-UA" sz="3500" dirty="0" smtClean="0"/>
              <a:t>тим складом </a:t>
            </a:r>
            <a:r>
              <a:rPr lang="uk-UA" sz="3500" dirty="0"/>
              <a:t>суду, який здійснював судовий розгляд.</a:t>
            </a:r>
          </a:p>
          <a:p>
            <a:endParaRPr lang="uk-UA" sz="4400" dirty="0" smtClean="0"/>
          </a:p>
        </p:txBody>
      </p:sp>
    </p:spTree>
    <p:extLst>
      <p:ext uri="{BB962C8B-B14F-4D97-AF65-F5344CB8AC3E}">
        <p14:creationId xmlns:p14="http://schemas.microsoft.com/office/powerpoint/2010/main" val="9989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60486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uk-UA" sz="16000" b="1" dirty="0"/>
              <a:t>Висновки</a:t>
            </a:r>
            <a:r>
              <a:rPr lang="uk-UA" sz="16000" b="1" dirty="0" smtClean="0"/>
              <a:t>:</a:t>
            </a:r>
            <a:endParaRPr lang="en-US" sz="16000" b="1" dirty="0" smtClean="0"/>
          </a:p>
          <a:p>
            <a:pPr marL="0" indent="0" algn="ctr">
              <a:buNone/>
            </a:pPr>
            <a:endParaRPr lang="uk-UA" sz="16000" b="1" dirty="0"/>
          </a:p>
          <a:p>
            <a:pPr>
              <a:buFont typeface="Wingdings" pitchFamily="2" charset="2"/>
              <a:buChar char="ü"/>
            </a:pPr>
            <a:r>
              <a:rPr lang="uk-UA" sz="12000" dirty="0"/>
              <a:t>У кримінальному </a:t>
            </a:r>
            <a:r>
              <a:rPr lang="uk-UA" sz="12000" dirty="0" smtClean="0"/>
              <a:t>судочинстві </a:t>
            </a:r>
            <a:r>
              <a:rPr lang="uk-UA" sz="12000" dirty="0"/>
              <a:t>існує </a:t>
            </a:r>
            <a:r>
              <a:rPr lang="uk-UA" sz="12000" dirty="0" smtClean="0"/>
              <a:t>три </a:t>
            </a:r>
            <a:r>
              <a:rPr lang="uk-UA" sz="12000" dirty="0"/>
              <a:t>види судових рішень – </a:t>
            </a:r>
            <a:r>
              <a:rPr lang="uk-UA" sz="12000" b="1" dirty="0" smtClean="0"/>
              <a:t>ухвала,</a:t>
            </a:r>
            <a:r>
              <a:rPr lang="uk-UA" sz="12000" dirty="0" smtClean="0"/>
              <a:t> </a:t>
            </a:r>
            <a:r>
              <a:rPr lang="uk-UA" sz="12000" b="1" dirty="0" smtClean="0"/>
              <a:t>вирок та постанова</a:t>
            </a:r>
            <a:r>
              <a:rPr lang="uk-UA" sz="1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uk-UA" sz="12000" b="1" dirty="0" smtClean="0"/>
              <a:t>Ухвали</a:t>
            </a:r>
            <a:r>
              <a:rPr lang="uk-UA" sz="12000" dirty="0" smtClean="0"/>
              <a:t> </a:t>
            </a:r>
            <a:r>
              <a:rPr lang="uk-UA" sz="12000" dirty="0"/>
              <a:t>можуть </a:t>
            </a:r>
            <a:r>
              <a:rPr lang="uk-UA" sz="12000" dirty="0" err="1" smtClean="0"/>
              <a:t>постановлюватись</a:t>
            </a:r>
            <a:r>
              <a:rPr lang="uk-UA" sz="12000" dirty="0" smtClean="0"/>
              <a:t> </a:t>
            </a:r>
            <a:r>
              <a:rPr lang="uk-UA" sz="12000" b="1" dirty="0"/>
              <a:t>слідчим суддею </a:t>
            </a:r>
            <a:r>
              <a:rPr lang="uk-UA" sz="12000" dirty="0"/>
              <a:t>та </a:t>
            </a:r>
            <a:r>
              <a:rPr lang="uk-UA" sz="12000" b="1" dirty="0"/>
              <a:t>судом</a:t>
            </a:r>
            <a:r>
              <a:rPr lang="uk-UA" sz="12000" dirty="0"/>
              <a:t>, </a:t>
            </a:r>
            <a:r>
              <a:rPr lang="uk-UA" sz="12000" b="1" dirty="0"/>
              <a:t>вирок</a:t>
            </a:r>
            <a:r>
              <a:rPr lang="uk-UA" sz="12000" dirty="0"/>
              <a:t> – лише </a:t>
            </a:r>
            <a:r>
              <a:rPr lang="uk-UA" sz="12000" b="1" dirty="0"/>
              <a:t>судом</a:t>
            </a:r>
            <a:r>
              <a:rPr lang="uk-UA" sz="12000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uk-UA" sz="12000" b="1" dirty="0"/>
              <a:t>Ухвали</a:t>
            </a:r>
            <a:r>
              <a:rPr lang="uk-UA" sz="12000" dirty="0"/>
              <a:t> можна виносити з видаленням у </a:t>
            </a:r>
            <a:r>
              <a:rPr lang="uk-UA" sz="12000" b="1" dirty="0" err="1"/>
              <a:t>нарадчу</a:t>
            </a:r>
            <a:r>
              <a:rPr lang="uk-UA" sz="12000" b="1" dirty="0"/>
              <a:t> кімнату </a:t>
            </a:r>
            <a:r>
              <a:rPr lang="uk-UA" sz="12000" dirty="0"/>
              <a:t>та без видалення, </a:t>
            </a:r>
            <a:r>
              <a:rPr lang="uk-UA" sz="12000" b="1" dirty="0"/>
              <a:t>на місці</a:t>
            </a:r>
            <a:r>
              <a:rPr lang="uk-UA" sz="12000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uk-UA" sz="12000" b="1" dirty="0"/>
              <a:t>Вирок </a:t>
            </a:r>
            <a:r>
              <a:rPr lang="uk-UA" sz="12000" dirty="0"/>
              <a:t>можна виносити лише </a:t>
            </a:r>
            <a:r>
              <a:rPr lang="uk-UA" sz="12000" b="1" dirty="0"/>
              <a:t>в </a:t>
            </a:r>
            <a:r>
              <a:rPr lang="uk-UA" sz="12000" b="1" dirty="0" err="1"/>
              <a:t>нарадчій</a:t>
            </a:r>
            <a:r>
              <a:rPr lang="uk-UA" sz="12000" b="1" dirty="0"/>
              <a:t> кімнаті</a:t>
            </a:r>
            <a:r>
              <a:rPr lang="uk-UA" sz="12000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uk-UA" sz="12000" b="1" dirty="0"/>
              <a:t>Вирок</a:t>
            </a:r>
            <a:r>
              <a:rPr lang="uk-UA" sz="12000" dirty="0"/>
              <a:t> завжди проголошується </a:t>
            </a:r>
            <a:r>
              <a:rPr lang="uk-UA" sz="12000" b="1" dirty="0"/>
              <a:t>іменем України</a:t>
            </a:r>
            <a:r>
              <a:rPr lang="uk-UA" sz="12000" dirty="0"/>
              <a:t>, </a:t>
            </a:r>
            <a:r>
              <a:rPr lang="uk-UA" sz="12000" b="1" dirty="0"/>
              <a:t>ухвала – ні</a:t>
            </a:r>
            <a:r>
              <a:rPr lang="uk-UA" sz="12000" dirty="0" smtClean="0"/>
              <a:t>.</a:t>
            </a:r>
            <a:r>
              <a:rPr lang="uk-UA" sz="12000" b="1" dirty="0"/>
              <a:t> </a:t>
            </a:r>
            <a:endParaRPr lang="uk-UA" sz="12000" b="1" dirty="0" smtClean="0"/>
          </a:p>
          <a:p>
            <a:pPr>
              <a:buFont typeface="Wingdings" pitchFamily="2" charset="2"/>
              <a:buChar char="ü"/>
            </a:pPr>
            <a:r>
              <a:rPr lang="uk-UA" sz="12000" b="1" dirty="0" smtClean="0"/>
              <a:t>Постанови</a:t>
            </a:r>
            <a:r>
              <a:rPr lang="uk-UA" sz="12000" dirty="0" smtClean="0"/>
              <a:t> </a:t>
            </a:r>
            <a:r>
              <a:rPr lang="uk-UA" sz="12000" dirty="0"/>
              <a:t>ухвалюються лише </a:t>
            </a:r>
            <a:r>
              <a:rPr lang="uk-UA" sz="12000" dirty="0" smtClean="0"/>
              <a:t>ВСУ</a:t>
            </a:r>
            <a:r>
              <a:rPr lang="uk-UA" sz="12000" dirty="0"/>
              <a:t>.</a:t>
            </a:r>
          </a:p>
          <a:p>
            <a:pPr>
              <a:buFont typeface="Wingdings" pitchFamily="2" charset="2"/>
              <a:buChar char="ü"/>
            </a:pPr>
            <a:endParaRPr lang="uk-UA" sz="12000" dirty="0"/>
          </a:p>
          <a:p>
            <a:endParaRPr lang="uk-UA" sz="12000" dirty="0" smtClean="0"/>
          </a:p>
        </p:txBody>
      </p:sp>
    </p:spTree>
    <p:extLst>
      <p:ext uri="{BB962C8B-B14F-4D97-AF65-F5344CB8AC3E}">
        <p14:creationId xmlns:p14="http://schemas.microsoft.com/office/powerpoint/2010/main" val="9989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6363"/>
            <a:ext cx="8507413" cy="6418262"/>
          </a:xfrm>
        </p:spPr>
        <p:txBody>
          <a:bodyPr numCol="2">
            <a:normAutofit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764704"/>
            <a:ext cx="8424936" cy="561704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12300" b="1" dirty="0" smtClean="0"/>
              <a:t>У КПК </a:t>
            </a:r>
            <a:r>
              <a:rPr lang="ru-RU" sz="12300" b="1" dirty="0" err="1" smtClean="0"/>
              <a:t>види</a:t>
            </a:r>
            <a:r>
              <a:rPr lang="ru-RU" sz="12300" b="1" dirty="0" smtClean="0"/>
              <a:t> </a:t>
            </a:r>
            <a:r>
              <a:rPr lang="ru-RU" sz="12300" b="1" dirty="0" err="1" smtClean="0"/>
              <a:t>судових</a:t>
            </a:r>
            <a:r>
              <a:rPr lang="ru-RU" sz="12300" b="1" dirty="0" smtClean="0"/>
              <a:t> </a:t>
            </a:r>
            <a:r>
              <a:rPr lang="ru-RU" sz="12300" b="1" dirty="0" err="1" smtClean="0"/>
              <a:t>рішень</a:t>
            </a:r>
            <a:r>
              <a:rPr lang="ru-RU" sz="12300" b="1" dirty="0" smtClean="0"/>
              <a:t> </a:t>
            </a:r>
            <a:r>
              <a:rPr lang="ru-RU" sz="12300" b="1" dirty="0" err="1" smtClean="0"/>
              <a:t>визначені</a:t>
            </a:r>
            <a:r>
              <a:rPr lang="ru-RU" sz="12300" b="1" dirty="0" smtClean="0"/>
              <a:t> у </a:t>
            </a:r>
            <a:r>
              <a:rPr lang="ru-RU" sz="12300" b="1" dirty="0" err="1" smtClean="0"/>
              <a:t>статті</a:t>
            </a:r>
            <a:r>
              <a:rPr lang="en-US" sz="12300" b="1" dirty="0" smtClean="0"/>
              <a:t> </a:t>
            </a:r>
            <a:r>
              <a:rPr lang="ru-RU" sz="12300" b="1" dirty="0" smtClean="0"/>
              <a:t>110 </a:t>
            </a:r>
            <a:r>
              <a:rPr lang="ru-RU" sz="12300" dirty="0" smtClean="0"/>
              <a:t>   </a:t>
            </a:r>
            <a:r>
              <a:rPr lang="ru-RU" sz="12300" b="1" i="1" dirty="0" smtClean="0"/>
              <a:t>«</a:t>
            </a:r>
            <a:r>
              <a:rPr lang="ru-RU" sz="12300" b="1" i="1" dirty="0" err="1" smtClean="0"/>
              <a:t>Процесуальні</a:t>
            </a:r>
            <a:r>
              <a:rPr lang="ru-RU" sz="12300" b="1" i="1" dirty="0" smtClean="0"/>
              <a:t> </a:t>
            </a:r>
            <a:r>
              <a:rPr lang="ru-RU" sz="12300" b="1" i="1" dirty="0" err="1" smtClean="0"/>
              <a:t>рішення</a:t>
            </a:r>
            <a:r>
              <a:rPr lang="ru-RU" sz="12300" b="1" i="1" dirty="0" smtClean="0"/>
              <a:t>»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>
              <a:buNone/>
            </a:pPr>
            <a:r>
              <a:rPr lang="ru-RU" sz="9800" b="1" dirty="0" smtClean="0"/>
              <a:t>1.</a:t>
            </a:r>
            <a:r>
              <a:rPr lang="ru-RU" sz="9800" dirty="0" smtClean="0"/>
              <a:t>  </a:t>
            </a:r>
            <a:r>
              <a:rPr lang="ru-RU" sz="9800" dirty="0" err="1" smtClean="0"/>
              <a:t>Процесуальними</a:t>
            </a:r>
            <a:r>
              <a:rPr lang="ru-RU" sz="9800" dirty="0" smtClean="0"/>
              <a:t> </a:t>
            </a:r>
            <a:r>
              <a:rPr lang="ru-RU" sz="9800" dirty="0" err="1" smtClean="0"/>
              <a:t>рішеннями</a:t>
            </a:r>
            <a:r>
              <a:rPr lang="ru-RU" sz="9800" dirty="0" smtClean="0"/>
              <a:t> </a:t>
            </a:r>
            <a:r>
              <a:rPr lang="ru-RU" sz="9800" dirty="0" err="1" smtClean="0"/>
              <a:t>є</a:t>
            </a:r>
            <a:r>
              <a:rPr lang="ru-RU" sz="9800" dirty="0" smtClean="0"/>
              <a:t> </a:t>
            </a:r>
            <a:r>
              <a:rPr lang="ru-RU" sz="9800" dirty="0" err="1" smtClean="0"/>
              <a:t>всі</a:t>
            </a:r>
            <a:r>
              <a:rPr lang="ru-RU" sz="9800" dirty="0" smtClean="0"/>
              <a:t> </a:t>
            </a:r>
            <a:r>
              <a:rPr lang="ru-RU" sz="9800" dirty="0" err="1" smtClean="0"/>
              <a:t>рішення</a:t>
            </a:r>
            <a:r>
              <a:rPr lang="ru-RU" sz="9800" dirty="0" smtClean="0"/>
              <a:t> </a:t>
            </a:r>
            <a:r>
              <a:rPr lang="ru-RU" sz="9800" dirty="0" err="1" smtClean="0"/>
              <a:t>органів</a:t>
            </a:r>
            <a:r>
              <a:rPr lang="ru-RU" sz="9800" dirty="0" smtClean="0"/>
              <a:t> </a:t>
            </a:r>
            <a:r>
              <a:rPr lang="ru-RU" sz="9800" dirty="0" err="1" smtClean="0"/>
              <a:t>досудового</a:t>
            </a:r>
            <a:r>
              <a:rPr lang="ru-RU" sz="9800" dirty="0" smtClean="0"/>
              <a:t> </a:t>
            </a:r>
            <a:r>
              <a:rPr lang="ru-RU" sz="9800" dirty="0" err="1" smtClean="0"/>
              <a:t>розслідування</a:t>
            </a:r>
            <a:r>
              <a:rPr lang="ru-RU" sz="9800" dirty="0" smtClean="0"/>
              <a:t>, прокурора, </a:t>
            </a:r>
            <a:r>
              <a:rPr lang="ru-RU" sz="9800" dirty="0" err="1" smtClean="0"/>
              <a:t>слідчого</a:t>
            </a:r>
            <a:r>
              <a:rPr lang="ru-RU" sz="9800" dirty="0" smtClean="0"/>
              <a:t> </a:t>
            </a:r>
            <a:r>
              <a:rPr lang="ru-RU" sz="9800" dirty="0" err="1" smtClean="0"/>
              <a:t>судді</a:t>
            </a:r>
            <a:r>
              <a:rPr lang="ru-RU" sz="9800" dirty="0" smtClean="0"/>
              <a:t>, суду.</a:t>
            </a:r>
          </a:p>
          <a:p>
            <a:pPr marL="0" indent="0">
              <a:buNone/>
            </a:pPr>
            <a:endParaRPr lang="uk-UA" sz="2500" dirty="0" smtClean="0"/>
          </a:p>
          <a:p>
            <a:pPr marL="0" indent="0">
              <a:buNone/>
            </a:pPr>
            <a:r>
              <a:rPr lang="ru-RU" sz="9800" b="1" dirty="0" smtClean="0"/>
              <a:t>2.</a:t>
            </a:r>
            <a:r>
              <a:rPr lang="ru-RU" sz="9800" dirty="0" smtClean="0"/>
              <a:t> </a:t>
            </a:r>
            <a:r>
              <a:rPr lang="ru-RU" sz="9800" dirty="0" err="1"/>
              <a:t>Судове</a:t>
            </a:r>
            <a:r>
              <a:rPr lang="ru-RU" sz="9800" dirty="0"/>
              <a:t> </a:t>
            </a:r>
            <a:r>
              <a:rPr lang="ru-RU" sz="9800" dirty="0" err="1"/>
              <a:t>рішення</a:t>
            </a:r>
            <a:r>
              <a:rPr lang="ru-RU" sz="9800" dirty="0"/>
              <a:t> </a:t>
            </a:r>
            <a:r>
              <a:rPr lang="ru-RU" sz="9800" dirty="0" err="1"/>
              <a:t>приймається</a:t>
            </a:r>
            <a:r>
              <a:rPr lang="ru-RU" sz="9800" dirty="0"/>
              <a:t> у </a:t>
            </a:r>
            <a:r>
              <a:rPr lang="ru-RU" sz="9800" dirty="0" err="1"/>
              <a:t>формі</a:t>
            </a:r>
            <a:r>
              <a:rPr lang="ru-RU" sz="9800" dirty="0"/>
              <a:t> </a:t>
            </a:r>
            <a:r>
              <a:rPr lang="ru-RU" sz="9800" b="1" dirty="0" err="1"/>
              <a:t>ухвали</a:t>
            </a:r>
            <a:r>
              <a:rPr lang="ru-RU" sz="9800" dirty="0"/>
              <a:t>, </a:t>
            </a:r>
            <a:r>
              <a:rPr lang="ru-RU" sz="9800" b="1" dirty="0"/>
              <a:t>постанови</a:t>
            </a:r>
            <a:r>
              <a:rPr lang="ru-RU" sz="9800" dirty="0"/>
              <a:t> </a:t>
            </a:r>
            <a:r>
              <a:rPr lang="ru-RU" sz="9800" dirty="0" err="1"/>
              <a:t>або</a:t>
            </a:r>
            <a:r>
              <a:rPr lang="ru-RU" sz="9800" dirty="0"/>
              <a:t> </a:t>
            </a:r>
            <a:r>
              <a:rPr lang="ru-RU" sz="9800" b="1" dirty="0" err="1"/>
              <a:t>вироку</a:t>
            </a:r>
            <a:r>
              <a:rPr lang="ru-RU" sz="9800" dirty="0"/>
              <a:t>, </a:t>
            </a:r>
            <a:r>
              <a:rPr lang="ru-RU" sz="9800" dirty="0" err="1"/>
              <a:t>які</a:t>
            </a:r>
            <a:r>
              <a:rPr lang="ru-RU" sz="9800" dirty="0"/>
              <a:t> </a:t>
            </a:r>
            <a:r>
              <a:rPr lang="ru-RU" sz="9800" dirty="0" err="1"/>
              <a:t>мають</a:t>
            </a:r>
            <a:r>
              <a:rPr lang="ru-RU" sz="9800" dirty="0"/>
              <a:t> </a:t>
            </a:r>
            <a:r>
              <a:rPr lang="ru-RU" sz="9800" dirty="0" err="1"/>
              <a:t>відповідати</a:t>
            </a:r>
            <a:r>
              <a:rPr lang="ru-RU" sz="9800" dirty="0"/>
              <a:t> </a:t>
            </a:r>
            <a:r>
              <a:rPr lang="ru-RU" sz="9800" dirty="0" err="1"/>
              <a:t>вимогам</a:t>
            </a:r>
            <a:r>
              <a:rPr lang="ru-RU" sz="9800" dirty="0"/>
              <a:t>, </a:t>
            </a:r>
            <a:r>
              <a:rPr lang="ru-RU" sz="9800" dirty="0" err="1" smtClean="0"/>
              <a:t>передбаченим</a:t>
            </a:r>
            <a:r>
              <a:rPr lang="ru-RU" sz="9800" dirty="0" smtClean="0"/>
              <a:t> </a:t>
            </a:r>
            <a:r>
              <a:rPr lang="ru-RU" sz="9800" dirty="0" err="1" smtClean="0"/>
              <a:t>статтями</a:t>
            </a:r>
            <a:r>
              <a:rPr lang="ru-RU" sz="9800" dirty="0" smtClean="0"/>
              <a:t> 369, 371-374</a:t>
            </a:r>
            <a:r>
              <a:rPr lang="ru-RU" sz="9800" dirty="0"/>
              <a:t> </a:t>
            </a:r>
            <a:r>
              <a:rPr lang="ru-RU" sz="9800" dirty="0" err="1"/>
              <a:t>цього</a:t>
            </a:r>
            <a:r>
              <a:rPr lang="ru-RU" sz="9800" dirty="0"/>
              <a:t> Кодексу.</a:t>
            </a:r>
            <a:endParaRPr lang="uk-UA" sz="11100" b="1" dirty="0" smtClean="0"/>
          </a:p>
        </p:txBody>
      </p:sp>
    </p:spTree>
    <p:extLst>
      <p:ext uri="{BB962C8B-B14F-4D97-AF65-F5344CB8AC3E}">
        <p14:creationId xmlns:p14="http://schemas.microsoft.com/office/powerpoint/2010/main" val="21814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6363"/>
            <a:ext cx="8507413" cy="1522412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620689"/>
            <a:ext cx="8496944" cy="576106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uk-UA" sz="6200" b="1" i="1" dirty="0" smtClean="0"/>
              <a:t>Змістовне наповнення понять </a:t>
            </a:r>
            <a:r>
              <a:rPr lang="uk-UA" sz="6200" b="1" i="1" dirty="0"/>
              <a:t>судових </a:t>
            </a:r>
            <a:r>
              <a:rPr lang="uk-UA" sz="6200" b="1" i="1" dirty="0" smtClean="0"/>
              <a:t>рішень міститься у статті 369 КПК:</a:t>
            </a:r>
            <a:endParaRPr lang="en-US" sz="6200" b="1" i="1" dirty="0" smtClean="0"/>
          </a:p>
          <a:p>
            <a:pPr marL="0" indent="0" algn="ctr">
              <a:buNone/>
            </a:pPr>
            <a:endParaRPr lang="uk-UA" sz="6200" b="1" i="1" dirty="0" smtClean="0"/>
          </a:p>
          <a:p>
            <a:pPr marL="0" indent="0">
              <a:buNone/>
            </a:pPr>
            <a:r>
              <a:rPr lang="uk-UA" sz="5800" dirty="0" smtClean="0"/>
              <a:t>1</a:t>
            </a:r>
            <a:r>
              <a:rPr lang="uk-UA" sz="5800" dirty="0"/>
              <a:t>. Судове рішення, у якому суд вирішує обвинувачення по суті, викладається у формі </a:t>
            </a:r>
            <a:r>
              <a:rPr lang="uk-UA" sz="5800" b="1" dirty="0">
                <a:solidFill>
                  <a:schemeClr val="tx2"/>
                </a:solidFill>
              </a:rPr>
              <a:t>вироку</a:t>
            </a:r>
            <a:r>
              <a:rPr lang="uk-UA" sz="5800" dirty="0"/>
              <a:t>.</a:t>
            </a:r>
          </a:p>
          <a:p>
            <a:pPr marL="0" indent="0">
              <a:buNone/>
            </a:pPr>
            <a:r>
              <a:rPr lang="uk-UA" sz="5800" dirty="0"/>
              <a:t>2. Судове рішення, у якому суд вирішує інші питання, викладається у формі </a:t>
            </a:r>
            <a:r>
              <a:rPr lang="uk-UA" sz="5800" b="1" dirty="0">
                <a:solidFill>
                  <a:schemeClr val="tx2"/>
                </a:solidFill>
              </a:rPr>
              <a:t>ухвали</a:t>
            </a:r>
            <a:r>
              <a:rPr lang="uk-UA" sz="5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5800" b="1" dirty="0" smtClean="0">
                <a:solidFill>
                  <a:schemeClr val="tx2"/>
                </a:solidFill>
              </a:rPr>
              <a:t> Постанови</a:t>
            </a:r>
            <a:r>
              <a:rPr lang="uk-UA" sz="5800" dirty="0" smtClean="0"/>
              <a:t> – це рішення, які серед судових органів має право ухвалювати лише Верховний Суд України!</a:t>
            </a:r>
            <a:endParaRPr lang="uk-UA" sz="5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764704"/>
            <a:ext cx="8424936" cy="56170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b="1" i="1" dirty="0" smtClean="0"/>
              <a:t>ПРАВОВА ПРИРОДА СУДОВОГО  РІШЕННЯ  </a:t>
            </a:r>
            <a:r>
              <a:rPr lang="uk-UA" sz="4000" b="1" i="1" dirty="0"/>
              <a:t>У </a:t>
            </a:r>
            <a:r>
              <a:rPr lang="uk-UA" sz="4000" b="1" i="1" dirty="0" smtClean="0"/>
              <a:t>КРИМІНАЛЬНОМУ  ПРОВАДЖЕННІ</a:t>
            </a:r>
          </a:p>
          <a:p>
            <a:pPr marL="0" indent="0" algn="ctr">
              <a:buNone/>
            </a:pPr>
            <a:endParaRPr lang="uk-UA" sz="1200" b="1" dirty="0" smtClean="0"/>
          </a:p>
          <a:p>
            <a:r>
              <a:rPr lang="uk-UA" sz="2800" dirty="0"/>
              <a:t>Ц</a:t>
            </a:r>
            <a:r>
              <a:rPr lang="uk-UA" sz="2800" dirty="0" smtClean="0"/>
              <a:t>е </a:t>
            </a:r>
            <a:r>
              <a:rPr lang="uk-UA" sz="2800" dirty="0"/>
              <a:t>акт правосуддя,</a:t>
            </a:r>
          </a:p>
          <a:p>
            <a:r>
              <a:rPr lang="uk-UA" sz="2800" dirty="0"/>
              <a:t>яким вирішуються найбільш важливі питання кримінального судочинства,</a:t>
            </a:r>
          </a:p>
          <a:p>
            <a:r>
              <a:rPr lang="uk-UA" sz="2800" dirty="0"/>
              <a:t>яке повинно відповідати вимогам законності, </a:t>
            </a:r>
            <a:r>
              <a:rPr lang="uk-UA" sz="2800" dirty="0" err="1"/>
              <a:t>обгрунтовності</a:t>
            </a:r>
            <a:r>
              <a:rPr lang="uk-UA" sz="2800" dirty="0"/>
              <a:t> і вмотивованості,</a:t>
            </a:r>
          </a:p>
          <a:p>
            <a:r>
              <a:rPr lang="uk-UA" sz="2800" dirty="0"/>
              <a:t>бути справедливим,</a:t>
            </a:r>
          </a:p>
          <a:p>
            <a:r>
              <a:rPr lang="uk-UA" sz="2800" dirty="0"/>
              <a:t>є </a:t>
            </a:r>
            <a:r>
              <a:rPr lang="uk-UA" sz="2800" dirty="0" err="1"/>
              <a:t>обов</a:t>
            </a:r>
            <a:r>
              <a:rPr lang="en-US" sz="2800" dirty="0"/>
              <a:t>’</a:t>
            </a:r>
            <a:r>
              <a:rPr lang="uk-UA" sz="2800" dirty="0" err="1"/>
              <a:t>язковим</a:t>
            </a:r>
            <a:r>
              <a:rPr lang="uk-UA" sz="2800" dirty="0"/>
              <a:t> до виконання</a:t>
            </a:r>
            <a:r>
              <a:rPr lang="uk-UA" sz="2800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3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6363"/>
            <a:ext cx="8507413" cy="1522412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764704"/>
            <a:ext cx="8352928" cy="5472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i="1" dirty="0" smtClean="0"/>
              <a:t>Отже, головні вимоги до судового рішення:</a:t>
            </a:r>
          </a:p>
          <a:p>
            <a:pPr>
              <a:buFont typeface="Wingdings" pitchFamily="2" charset="2"/>
              <a:buChar char="v"/>
            </a:pPr>
            <a:r>
              <a:rPr lang="uk-UA" sz="4400" dirty="0" smtClean="0"/>
              <a:t> законність;</a:t>
            </a:r>
          </a:p>
          <a:p>
            <a:pPr>
              <a:buFont typeface="Wingdings" pitchFamily="2" charset="2"/>
              <a:buChar char="v"/>
            </a:pPr>
            <a:r>
              <a:rPr lang="uk-UA" sz="4400" dirty="0" smtClean="0"/>
              <a:t> обґрунтованість;</a:t>
            </a:r>
          </a:p>
          <a:p>
            <a:pPr>
              <a:buFont typeface="Wingdings" pitchFamily="2" charset="2"/>
              <a:buChar char="v"/>
            </a:pPr>
            <a:r>
              <a:rPr lang="uk-UA" sz="4400" dirty="0" smtClean="0"/>
              <a:t> вмотивованість</a:t>
            </a:r>
            <a:r>
              <a:rPr lang="uk-UA" sz="4400" dirty="0"/>
              <a:t>. </a:t>
            </a:r>
            <a:endParaRPr lang="uk-UA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8258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6363"/>
            <a:ext cx="8507413" cy="1522412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136904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i="1" dirty="0" smtClean="0"/>
              <a:t>Законність</a:t>
            </a:r>
            <a:r>
              <a:rPr lang="uk-UA" sz="4000" b="1" dirty="0" smtClean="0"/>
              <a:t> </a:t>
            </a:r>
            <a:r>
              <a:rPr lang="uk-UA" sz="4000" dirty="0"/>
              <a:t>(ч. 2 ст. 370 КПК):</a:t>
            </a:r>
            <a:endParaRPr lang="ru-RU" sz="4000" dirty="0"/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3600" dirty="0" err="1" smtClean="0"/>
              <a:t>рішення</a:t>
            </a:r>
            <a:r>
              <a:rPr lang="ru-RU" sz="3600" dirty="0"/>
              <a:t>, </a:t>
            </a:r>
            <a:r>
              <a:rPr lang="ru-RU" sz="3600" dirty="0" err="1"/>
              <a:t>ухвалене</a:t>
            </a:r>
            <a:r>
              <a:rPr lang="ru-RU" sz="3600" dirty="0"/>
              <a:t> </a:t>
            </a:r>
            <a:r>
              <a:rPr lang="ru-RU" sz="3600" b="1" i="1" dirty="0" err="1"/>
              <a:t>компетентним</a:t>
            </a:r>
            <a:r>
              <a:rPr lang="ru-RU" sz="3600" b="1" i="1" dirty="0"/>
              <a:t> судом</a:t>
            </a:r>
            <a:r>
              <a:rPr lang="ru-RU" sz="3600" i="1" dirty="0"/>
              <a:t>;</a:t>
            </a:r>
          </a:p>
          <a:p>
            <a:r>
              <a:rPr lang="ru-RU" sz="3600" dirty="0" err="1"/>
              <a:t>згідно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b="1" i="1" dirty="0"/>
              <a:t>нормами </a:t>
            </a:r>
            <a:r>
              <a:rPr lang="ru-RU" sz="3600" b="1" i="1" dirty="0" err="1"/>
              <a:t>матеріального</a:t>
            </a:r>
            <a:r>
              <a:rPr lang="ru-RU" sz="3600" b="1" i="1" dirty="0"/>
              <a:t> права</a:t>
            </a:r>
            <a:r>
              <a:rPr lang="ru-RU" sz="3600" i="1" dirty="0"/>
              <a:t>;</a:t>
            </a:r>
          </a:p>
          <a:p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дотриманням</a:t>
            </a:r>
            <a:r>
              <a:rPr lang="ru-RU" sz="3600" dirty="0"/>
              <a:t> </a:t>
            </a:r>
            <a:r>
              <a:rPr lang="ru-RU" sz="3600" b="1" i="1" dirty="0" err="1"/>
              <a:t>вимог</a:t>
            </a:r>
            <a:r>
              <a:rPr lang="ru-RU" sz="3600" b="1" i="1" dirty="0"/>
              <a:t> КПК</a:t>
            </a:r>
            <a:r>
              <a:rPr lang="ru-RU" sz="3600" i="1" dirty="0"/>
              <a:t>. </a:t>
            </a:r>
          </a:p>
          <a:p>
            <a:pPr marL="0" indent="0" algn="ctr">
              <a:buNone/>
            </a:pP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1271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59046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3900" b="1" i="1" dirty="0"/>
              <a:t>Як діяти, коли КПК не регулює певні питання або це регулювання суперечить </a:t>
            </a:r>
            <a:r>
              <a:rPr lang="uk-UA" sz="3900" b="1" i="1" dirty="0" smtClean="0"/>
              <a:t>нормам </a:t>
            </a:r>
            <a:r>
              <a:rPr lang="uk-UA" sz="3900" b="1" i="1" dirty="0"/>
              <a:t>міжнародного права</a:t>
            </a:r>
            <a:r>
              <a:rPr lang="uk-UA" sz="3900" b="1" i="1" dirty="0" smtClean="0"/>
              <a:t>?</a:t>
            </a:r>
          </a:p>
          <a:p>
            <a:pPr marL="0" indent="0">
              <a:buNone/>
            </a:pPr>
            <a:r>
              <a:rPr lang="uk-UA" sz="3600" b="1" i="1" u="sng" dirty="0" smtClean="0"/>
              <a:t>Ч</a:t>
            </a:r>
            <a:r>
              <a:rPr lang="uk-UA" sz="3600" b="1" i="1" u="sng" dirty="0"/>
              <a:t>. 6 ст. 9 КПК:</a:t>
            </a:r>
          </a:p>
          <a:p>
            <a:r>
              <a:rPr lang="ru-RU" sz="3600" dirty="0"/>
              <a:t>У </a:t>
            </a:r>
            <a:r>
              <a:rPr lang="ru-RU" sz="3600" dirty="0" err="1"/>
              <a:t>випадках</a:t>
            </a:r>
            <a:r>
              <a:rPr lang="ru-RU" sz="3600" dirty="0"/>
              <a:t>, коли </a:t>
            </a:r>
            <a:r>
              <a:rPr lang="ru-RU" sz="3600" dirty="0" err="1"/>
              <a:t>положення</a:t>
            </a:r>
            <a:r>
              <a:rPr lang="ru-RU" sz="3600" dirty="0"/>
              <a:t> </a:t>
            </a:r>
            <a:r>
              <a:rPr lang="ru-RU" sz="3600" dirty="0" err="1"/>
              <a:t>цього</a:t>
            </a:r>
            <a:r>
              <a:rPr lang="ru-RU" sz="3600" dirty="0"/>
              <a:t> Кодексу не </a:t>
            </a:r>
            <a:r>
              <a:rPr lang="ru-RU" sz="3600" dirty="0" err="1"/>
              <a:t>регулюють</a:t>
            </a:r>
            <a:r>
              <a:rPr lang="ru-RU" sz="3600" dirty="0"/>
              <a:t> </a:t>
            </a:r>
            <a:r>
              <a:rPr lang="ru-RU" sz="3600" dirty="0" err="1"/>
              <a:t>або</a:t>
            </a:r>
            <a:r>
              <a:rPr lang="ru-RU" sz="3600" dirty="0"/>
              <a:t> неоднозначно </a:t>
            </a:r>
            <a:r>
              <a:rPr lang="ru-RU" sz="3600" dirty="0" err="1"/>
              <a:t>регулюють</a:t>
            </a:r>
            <a:r>
              <a:rPr lang="ru-RU" sz="3600" dirty="0"/>
              <a:t> </a:t>
            </a:r>
            <a:r>
              <a:rPr lang="ru-RU" sz="3600" dirty="0" err="1"/>
              <a:t>питання</a:t>
            </a:r>
            <a:r>
              <a:rPr lang="ru-RU" sz="3600" dirty="0"/>
              <a:t> </a:t>
            </a:r>
            <a:r>
              <a:rPr lang="ru-RU" sz="3600" dirty="0" err="1"/>
              <a:t>кримінального</a:t>
            </a:r>
            <a:r>
              <a:rPr lang="ru-RU" sz="3600" dirty="0"/>
              <a:t> </a:t>
            </a:r>
            <a:r>
              <a:rPr lang="ru-RU" sz="3600" dirty="0" err="1"/>
              <a:t>провадження</a:t>
            </a:r>
            <a:r>
              <a:rPr lang="ru-RU" sz="3600" dirty="0"/>
              <a:t>, </a:t>
            </a:r>
            <a:r>
              <a:rPr lang="ru-RU" sz="3600" dirty="0" err="1"/>
              <a:t>застосовуються</a:t>
            </a:r>
            <a:r>
              <a:rPr lang="ru-RU" sz="3600" dirty="0"/>
              <a:t> </a:t>
            </a:r>
            <a:r>
              <a:rPr lang="ru-RU" sz="3600" dirty="0" err="1"/>
              <a:t>загальні</a:t>
            </a:r>
            <a:r>
              <a:rPr lang="ru-RU" sz="3600" dirty="0"/>
              <a:t> засади </a:t>
            </a:r>
            <a:r>
              <a:rPr lang="ru-RU" sz="3600" dirty="0" err="1"/>
              <a:t>кримінального</a:t>
            </a:r>
            <a:r>
              <a:rPr lang="ru-RU" sz="3600" dirty="0"/>
              <a:t> </a:t>
            </a:r>
            <a:r>
              <a:rPr lang="ru-RU" sz="3600" dirty="0" err="1"/>
              <a:t>провадження</a:t>
            </a:r>
            <a:r>
              <a:rPr lang="ru-RU" sz="3600" dirty="0"/>
              <a:t>, </a:t>
            </a:r>
            <a:r>
              <a:rPr lang="ru-RU" sz="3600" dirty="0" err="1"/>
              <a:t>визначені</a:t>
            </a:r>
            <a:r>
              <a:rPr lang="ru-RU" sz="3600" dirty="0"/>
              <a:t> </a:t>
            </a:r>
            <a:r>
              <a:rPr lang="ru-RU" sz="3600" dirty="0" err="1"/>
              <a:t>частиною</a:t>
            </a:r>
            <a:r>
              <a:rPr lang="ru-RU" sz="3600" dirty="0"/>
              <a:t> 1 </a:t>
            </a:r>
            <a:r>
              <a:rPr lang="ru-RU" sz="3600" dirty="0" err="1"/>
              <a:t>статті</a:t>
            </a:r>
            <a:r>
              <a:rPr lang="ru-RU" sz="3600" dirty="0"/>
              <a:t> 7 </a:t>
            </a:r>
            <a:r>
              <a:rPr lang="ru-RU" sz="3600" dirty="0" err="1"/>
              <a:t>цього</a:t>
            </a:r>
            <a:r>
              <a:rPr lang="ru-RU" sz="3600" dirty="0"/>
              <a:t> Кодексу.</a:t>
            </a:r>
            <a:endParaRPr lang="uk-UA" sz="3600" dirty="0"/>
          </a:p>
          <a:p>
            <a:pPr marL="0" indent="0" algn="ctr">
              <a:buNone/>
            </a:pP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944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561662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6700" b="1" i="1" dirty="0" err="1"/>
              <a:t>Стаття</a:t>
            </a:r>
            <a:r>
              <a:rPr lang="ru-RU" sz="6700" b="1" i="1" dirty="0"/>
              <a:t> 7. </a:t>
            </a:r>
            <a:r>
              <a:rPr lang="ru-RU" sz="6700" b="1" i="1" dirty="0" err="1"/>
              <a:t>Загальні</a:t>
            </a:r>
            <a:r>
              <a:rPr lang="ru-RU" sz="6700" b="1" i="1" dirty="0"/>
              <a:t> засади </a:t>
            </a:r>
            <a:r>
              <a:rPr lang="ru-RU" sz="6700" b="1" i="1" dirty="0" err="1"/>
              <a:t>кримінального</a:t>
            </a:r>
            <a:r>
              <a:rPr lang="ru-RU" sz="6700" b="1" i="1" dirty="0"/>
              <a:t> </a:t>
            </a:r>
            <a:r>
              <a:rPr lang="ru-RU" sz="6700" b="1" i="1" dirty="0" err="1" smtClean="0"/>
              <a:t>провадження</a:t>
            </a:r>
            <a:endParaRPr lang="ru-RU" sz="6700" b="1" i="1" dirty="0" smtClean="0"/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5100" dirty="0" smtClean="0"/>
              <a:t>1</a:t>
            </a:r>
            <a:r>
              <a:rPr lang="ru-RU" sz="5100" dirty="0"/>
              <a:t>. </a:t>
            </a:r>
            <a:r>
              <a:rPr lang="ru-RU" sz="5100" dirty="0" err="1"/>
              <a:t>Зміст</a:t>
            </a:r>
            <a:r>
              <a:rPr lang="ru-RU" sz="5100" dirty="0"/>
              <a:t> та форма </a:t>
            </a:r>
            <a:r>
              <a:rPr lang="ru-RU" sz="5100" dirty="0" err="1"/>
              <a:t>кримінального</a:t>
            </a:r>
            <a:r>
              <a:rPr lang="ru-RU" sz="5100" dirty="0"/>
              <a:t> </a:t>
            </a:r>
            <a:r>
              <a:rPr lang="ru-RU" sz="5100" dirty="0" err="1"/>
              <a:t>провадження</a:t>
            </a:r>
            <a:r>
              <a:rPr lang="ru-RU" sz="5100" dirty="0"/>
              <a:t> </a:t>
            </a:r>
            <a:r>
              <a:rPr lang="ru-RU" sz="5100" dirty="0" err="1"/>
              <a:t>повинні</a:t>
            </a:r>
            <a:r>
              <a:rPr lang="ru-RU" sz="5100" dirty="0"/>
              <a:t> </a:t>
            </a:r>
            <a:r>
              <a:rPr lang="ru-RU" sz="5100" dirty="0" err="1"/>
              <a:t>відповідати</a:t>
            </a:r>
            <a:r>
              <a:rPr lang="ru-RU" sz="5100" dirty="0"/>
              <a:t> </a:t>
            </a:r>
            <a:r>
              <a:rPr lang="ru-RU" sz="5100" dirty="0" err="1"/>
              <a:t>загальним</a:t>
            </a:r>
            <a:r>
              <a:rPr lang="ru-RU" sz="5100" dirty="0"/>
              <a:t> засадам </a:t>
            </a:r>
            <a:r>
              <a:rPr lang="ru-RU" sz="5100" dirty="0" err="1"/>
              <a:t>кримінального</a:t>
            </a:r>
            <a:r>
              <a:rPr lang="ru-RU" sz="5100" dirty="0"/>
              <a:t> </a:t>
            </a:r>
            <a:r>
              <a:rPr lang="ru-RU" sz="5100" dirty="0" err="1"/>
              <a:t>провадження</a:t>
            </a:r>
            <a:r>
              <a:rPr lang="ru-RU" sz="5100" dirty="0"/>
              <a:t>, до </a:t>
            </a:r>
            <a:r>
              <a:rPr lang="ru-RU" sz="5100" dirty="0" err="1"/>
              <a:t>яких</a:t>
            </a:r>
            <a:r>
              <a:rPr lang="ru-RU" sz="5100" dirty="0"/>
              <a:t>, </a:t>
            </a:r>
            <a:r>
              <a:rPr lang="ru-RU" sz="5100" dirty="0" err="1"/>
              <a:t>зокрема</a:t>
            </a:r>
            <a:r>
              <a:rPr lang="ru-RU" sz="5100" dirty="0"/>
              <a:t>, </a:t>
            </a:r>
            <a:r>
              <a:rPr lang="ru-RU" sz="5100" dirty="0" err="1"/>
              <a:t>відносяться</a:t>
            </a:r>
            <a:r>
              <a:rPr lang="ru-RU" sz="5100" dirty="0"/>
              <a:t>:</a:t>
            </a:r>
            <a:endParaRPr lang="uk-UA" sz="5100" dirty="0"/>
          </a:p>
          <a:p>
            <a:r>
              <a:rPr lang="ru-RU" sz="5100" dirty="0"/>
              <a:t>1) верховенство права;</a:t>
            </a:r>
            <a:endParaRPr lang="uk-UA" sz="5100" dirty="0"/>
          </a:p>
          <a:p>
            <a:r>
              <a:rPr lang="ru-RU" sz="5100" dirty="0"/>
              <a:t>2) </a:t>
            </a:r>
            <a:r>
              <a:rPr lang="ru-RU" sz="5100" dirty="0" err="1"/>
              <a:t>законність</a:t>
            </a:r>
            <a:r>
              <a:rPr lang="ru-RU" sz="5100" dirty="0"/>
              <a:t>;</a:t>
            </a:r>
            <a:endParaRPr lang="uk-UA" sz="5100" dirty="0"/>
          </a:p>
          <a:p>
            <a:r>
              <a:rPr lang="ru-RU" sz="5100" dirty="0"/>
              <a:t>3) </a:t>
            </a:r>
            <a:r>
              <a:rPr lang="ru-RU" sz="5100" dirty="0" err="1"/>
              <a:t>рівність</a:t>
            </a:r>
            <a:r>
              <a:rPr lang="ru-RU" sz="5100" dirty="0"/>
              <a:t> перед законом </a:t>
            </a:r>
            <a:r>
              <a:rPr lang="ru-RU" sz="5100" dirty="0" err="1"/>
              <a:t>і</a:t>
            </a:r>
            <a:r>
              <a:rPr lang="ru-RU" sz="5100" dirty="0"/>
              <a:t> судом;</a:t>
            </a:r>
            <a:endParaRPr lang="uk-UA" sz="5100" dirty="0"/>
          </a:p>
          <a:p>
            <a:r>
              <a:rPr lang="ru-RU" sz="5100" dirty="0"/>
              <a:t>4) </a:t>
            </a:r>
            <a:r>
              <a:rPr lang="ru-RU" sz="5100" dirty="0" err="1"/>
              <a:t>повага</a:t>
            </a:r>
            <a:r>
              <a:rPr lang="ru-RU" sz="5100" dirty="0"/>
              <a:t> до </a:t>
            </a:r>
            <a:r>
              <a:rPr lang="ru-RU" sz="5100" dirty="0" err="1"/>
              <a:t>людської</a:t>
            </a:r>
            <a:r>
              <a:rPr lang="ru-RU" sz="5100" dirty="0"/>
              <a:t> </a:t>
            </a:r>
            <a:r>
              <a:rPr lang="ru-RU" sz="5100" dirty="0" err="1"/>
              <a:t>гідності</a:t>
            </a:r>
            <a:r>
              <a:rPr lang="ru-RU" sz="5100" dirty="0"/>
              <a:t>;</a:t>
            </a:r>
            <a:endParaRPr lang="uk-UA" sz="5100" dirty="0"/>
          </a:p>
          <a:p>
            <a:r>
              <a:rPr lang="ru-RU" sz="5100" dirty="0"/>
              <a:t>5) </a:t>
            </a:r>
            <a:r>
              <a:rPr lang="ru-RU" sz="5100" dirty="0" err="1"/>
              <a:t>забезпечення</a:t>
            </a:r>
            <a:r>
              <a:rPr lang="ru-RU" sz="5100" dirty="0"/>
              <a:t> права на свободу та </a:t>
            </a:r>
            <a:r>
              <a:rPr lang="ru-RU" sz="5100" dirty="0" err="1"/>
              <a:t>особисту</a:t>
            </a:r>
            <a:r>
              <a:rPr lang="ru-RU" sz="5100" dirty="0"/>
              <a:t> </a:t>
            </a:r>
            <a:r>
              <a:rPr lang="ru-RU" sz="5100" dirty="0" err="1"/>
              <a:t>недоторканність</a:t>
            </a:r>
            <a:r>
              <a:rPr lang="ru-RU" sz="5100" dirty="0"/>
              <a:t> </a:t>
            </a:r>
            <a:r>
              <a:rPr lang="ru-RU" sz="5100" dirty="0" err="1"/>
              <a:t>та</a:t>
            </a:r>
            <a:r>
              <a:rPr lang="ru-RU" sz="5100" dirty="0"/>
              <a:t> </a:t>
            </a:r>
            <a:r>
              <a:rPr lang="ru-RU" sz="5100" dirty="0" err="1"/>
              <a:t>інші</a:t>
            </a:r>
            <a:r>
              <a:rPr lang="ru-RU" sz="5100" dirty="0" smtClean="0"/>
              <a:t>.</a:t>
            </a:r>
            <a:endParaRPr lang="uk-UA" sz="5100" dirty="0"/>
          </a:p>
        </p:txBody>
      </p:sp>
    </p:spTree>
    <p:extLst>
      <p:ext uri="{BB962C8B-B14F-4D97-AF65-F5344CB8AC3E}">
        <p14:creationId xmlns:p14="http://schemas.microsoft.com/office/powerpoint/2010/main" val="4069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6479"/>
            <a:ext cx="8507288" cy="1522321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300" b="1" dirty="0" smtClean="0">
                <a:solidFill>
                  <a:schemeClr val="tx2"/>
                </a:solidFill>
              </a:rPr>
              <a:t/>
            </a:r>
            <a:br>
              <a:rPr lang="uk-UA" sz="1300" b="1" dirty="0" smtClean="0">
                <a:solidFill>
                  <a:schemeClr val="tx2"/>
                </a:solidFill>
              </a:rPr>
            </a:br>
            <a:r>
              <a:rPr lang="uk-UA" sz="8800" b="1" dirty="0" smtClean="0">
                <a:solidFill>
                  <a:schemeClr val="tx2"/>
                </a:solidFill>
              </a:rPr>
              <a:t/>
            </a:r>
            <a:br>
              <a:rPr lang="uk-UA" sz="8800" b="1" dirty="0" smtClean="0">
                <a:solidFill>
                  <a:schemeClr val="tx2"/>
                </a:solidFill>
              </a:rPr>
            </a:br>
            <a:endParaRPr lang="uk-UA" sz="27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352928" cy="554461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8000" b="1" i="1" dirty="0" smtClean="0"/>
          </a:p>
          <a:p>
            <a:pPr marL="0" indent="0" algn="ctr">
              <a:buNone/>
            </a:pPr>
            <a:r>
              <a:rPr lang="uk-UA" sz="8000" b="1" i="1" dirty="0" err="1" smtClean="0"/>
              <a:t>Обгрунтованість</a:t>
            </a:r>
            <a:r>
              <a:rPr lang="uk-UA" sz="8000" i="1" dirty="0"/>
              <a:t> </a:t>
            </a:r>
            <a:r>
              <a:rPr lang="uk-UA" sz="8000" i="1" dirty="0" smtClean="0"/>
              <a:t> </a:t>
            </a:r>
            <a:r>
              <a:rPr lang="uk-UA" sz="8000" b="1" i="1" dirty="0" smtClean="0"/>
              <a:t>рішення</a:t>
            </a:r>
            <a:r>
              <a:rPr lang="uk-UA" sz="8000" i="1" dirty="0" smtClean="0"/>
              <a:t> (ч</a:t>
            </a:r>
            <a:r>
              <a:rPr lang="uk-UA" sz="8000" i="1" dirty="0"/>
              <a:t>. 3 ст. 370 КПК</a:t>
            </a:r>
            <a:r>
              <a:rPr lang="uk-UA" sz="8000" i="1" dirty="0" smtClean="0"/>
              <a:t>)</a:t>
            </a:r>
            <a:endParaRPr lang="uk-UA" sz="4400" i="1" dirty="0" smtClean="0"/>
          </a:p>
          <a:p>
            <a:pPr marL="0" indent="0">
              <a:buNone/>
            </a:pPr>
            <a:endParaRPr lang="ru-RU" sz="1000" dirty="0" smtClean="0"/>
          </a:p>
          <a:p>
            <a:pPr marL="0" indent="0" algn="ctr">
              <a:buNone/>
            </a:pPr>
            <a:r>
              <a:rPr lang="ru-RU" sz="7800" dirty="0" err="1" smtClean="0"/>
              <a:t>Це</a:t>
            </a:r>
            <a:r>
              <a:rPr lang="ru-RU" sz="7800" dirty="0" smtClean="0"/>
              <a:t> </a:t>
            </a:r>
            <a:r>
              <a:rPr lang="ru-RU" sz="7800" dirty="0" err="1" smtClean="0"/>
              <a:t>відповідність</a:t>
            </a:r>
            <a:r>
              <a:rPr lang="ru-RU" sz="7800" dirty="0" smtClean="0"/>
              <a:t> </a:t>
            </a:r>
            <a:r>
              <a:rPr lang="ru-RU" sz="7800" dirty="0" err="1" smtClean="0"/>
              <a:t>висновків</a:t>
            </a:r>
            <a:r>
              <a:rPr lang="ru-RU" sz="7800" dirty="0" smtClean="0"/>
              <a:t> суду:</a:t>
            </a:r>
            <a:endParaRPr lang="ru-RU" sz="7800" dirty="0"/>
          </a:p>
          <a:p>
            <a:r>
              <a:rPr lang="ru-RU" sz="7800" dirty="0" smtClean="0"/>
              <a:t>об</a:t>
            </a:r>
            <a:r>
              <a:rPr lang="en-US" sz="7800" dirty="0" smtClean="0"/>
              <a:t>’</a:t>
            </a:r>
            <a:r>
              <a:rPr lang="uk-UA" sz="7800" dirty="0" smtClean="0"/>
              <a:t>є</a:t>
            </a:r>
            <a:r>
              <a:rPr lang="ru-RU" sz="7800" dirty="0" err="1" smtClean="0"/>
              <a:t>ктивно</a:t>
            </a:r>
            <a:r>
              <a:rPr lang="ru-RU" sz="7800" dirty="0" smtClean="0"/>
              <a:t> </a:t>
            </a:r>
            <a:r>
              <a:rPr lang="ru-RU" sz="7800" dirty="0" err="1"/>
              <a:t>з</a:t>
            </a:r>
            <a:r>
              <a:rPr lang="en-US" sz="7800" dirty="0"/>
              <a:t>’</a:t>
            </a:r>
            <a:r>
              <a:rPr lang="ru-RU" sz="7800" dirty="0" err="1"/>
              <a:t>ясованим</a:t>
            </a:r>
            <a:r>
              <a:rPr lang="ru-RU" sz="7800" dirty="0"/>
              <a:t> </a:t>
            </a:r>
            <a:r>
              <a:rPr lang="ru-RU" sz="7800" dirty="0" err="1"/>
              <a:t>обставинам</a:t>
            </a:r>
            <a:r>
              <a:rPr lang="ru-RU" sz="7800" dirty="0"/>
              <a:t>, </a:t>
            </a:r>
            <a:r>
              <a:rPr lang="ru-RU" sz="7800" dirty="0" err="1"/>
              <a:t>встановленим</a:t>
            </a:r>
            <a:r>
              <a:rPr lang="ru-RU" sz="7800" dirty="0"/>
              <a:t> судом </a:t>
            </a:r>
            <a:r>
              <a:rPr lang="ru-RU" sz="7800" dirty="0" err="1"/>
              <a:t>або</a:t>
            </a:r>
            <a:r>
              <a:rPr lang="ru-RU" sz="7800" dirty="0"/>
              <a:t> </a:t>
            </a:r>
            <a:r>
              <a:rPr lang="ru-RU" sz="7800" dirty="0" err="1"/>
              <a:t>суддею</a:t>
            </a:r>
            <a:r>
              <a:rPr lang="ru-RU" sz="7800" dirty="0"/>
              <a:t> на </a:t>
            </a:r>
            <a:r>
              <a:rPr lang="ru-RU" sz="7800" dirty="0" err="1"/>
              <a:t>основі</a:t>
            </a:r>
            <a:r>
              <a:rPr lang="ru-RU" sz="7800" dirty="0"/>
              <a:t>  </a:t>
            </a:r>
            <a:r>
              <a:rPr lang="ru-RU" sz="7800" dirty="0" err="1"/>
              <a:t>доказів</a:t>
            </a:r>
            <a:r>
              <a:rPr lang="ru-RU" sz="7800" dirty="0"/>
              <a:t>, </a:t>
            </a:r>
            <a:r>
              <a:rPr lang="ru-RU" sz="7800" dirty="0" err="1"/>
              <a:t>досліджених</a:t>
            </a:r>
            <a:r>
              <a:rPr lang="ru-RU" sz="7800" dirty="0"/>
              <a:t> </a:t>
            </a:r>
            <a:r>
              <a:rPr lang="ru-RU" sz="7800" dirty="0" err="1"/>
              <a:t>під</a:t>
            </a:r>
            <a:r>
              <a:rPr lang="ru-RU" sz="7800" dirty="0"/>
              <a:t> час судового </a:t>
            </a:r>
            <a:r>
              <a:rPr lang="ru-RU" sz="7800" dirty="0" err="1"/>
              <a:t>розгляду</a:t>
            </a:r>
            <a:r>
              <a:rPr lang="ru-RU" sz="7800" dirty="0"/>
              <a:t> та </a:t>
            </a:r>
            <a:r>
              <a:rPr lang="ru-RU" sz="7800" dirty="0" err="1"/>
              <a:t>оцінених</a:t>
            </a:r>
            <a:r>
              <a:rPr lang="ru-RU" sz="7800" dirty="0"/>
              <a:t> судом </a:t>
            </a:r>
            <a:r>
              <a:rPr lang="ru-RU" sz="7800" dirty="0" err="1"/>
              <a:t>відповідно</a:t>
            </a:r>
            <a:r>
              <a:rPr lang="ru-RU" sz="7800" dirty="0"/>
              <a:t> до </a:t>
            </a:r>
            <a:r>
              <a:rPr lang="ru-RU" sz="7800" dirty="0" err="1"/>
              <a:t>статті</a:t>
            </a:r>
            <a:r>
              <a:rPr lang="ru-RU" sz="7800" dirty="0"/>
              <a:t> 94 </a:t>
            </a:r>
            <a:r>
              <a:rPr lang="ru-RU" sz="7800" dirty="0" smtClean="0"/>
              <a:t>КПК</a:t>
            </a:r>
            <a:r>
              <a:rPr lang="ru-RU" sz="7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2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1119</Words>
  <Application>Microsoft Office PowerPoint</Application>
  <PresentationFormat>On-screen Show (4:3)</PresentationFormat>
  <Paragraphs>137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Тема Office</vt:lpstr>
      <vt:lpstr>PowerPoint Presentation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Natalia Betsa</cp:lastModifiedBy>
  <cp:revision>76</cp:revision>
  <dcterms:modified xsi:type="dcterms:W3CDTF">2015-10-22T08:19:28Z</dcterms:modified>
</cp:coreProperties>
</file>