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F3D13-35A1-496E-B00D-9E4D1220C4C4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2B15900-8698-4330-BE50-06F3F52903B4}">
      <dgm:prSet custT="1"/>
      <dgm:spPr/>
      <dgm:t>
        <a:bodyPr/>
        <a:lstStyle/>
        <a:p>
          <a:pPr rtl="0"/>
          <a:r>
            <a:rPr lang="uk-UA" sz="4000" b="1" dirty="0" smtClean="0"/>
            <a:t>Україна лідирує за кількістю позовів у  ЄСПЛ</a:t>
          </a:r>
        </a:p>
      </dgm:t>
    </dgm:pt>
    <dgm:pt modelId="{1ADC0D17-A2AF-4A72-9E96-72687A75E605}" type="parTrans" cxnId="{BD693D00-0F10-41A3-87ED-A3A31D8FC200}">
      <dgm:prSet/>
      <dgm:spPr/>
      <dgm:t>
        <a:bodyPr/>
        <a:lstStyle/>
        <a:p>
          <a:endParaRPr lang="uk-UA"/>
        </a:p>
      </dgm:t>
    </dgm:pt>
    <dgm:pt modelId="{002FDBD7-3E71-4CFB-9327-41F8812D61B8}" type="sibTrans" cxnId="{BD693D00-0F10-41A3-87ED-A3A31D8FC200}">
      <dgm:prSet/>
      <dgm:spPr/>
      <dgm:t>
        <a:bodyPr/>
        <a:lstStyle/>
        <a:p>
          <a:endParaRPr lang="uk-UA"/>
        </a:p>
      </dgm:t>
    </dgm:pt>
    <dgm:pt modelId="{71447AC4-766A-43C4-B34B-956911D61D8E}">
      <dgm:prSet custT="1"/>
      <dgm:spPr/>
      <dgm:t>
        <a:bodyPr/>
        <a:lstStyle/>
        <a:p>
          <a:pPr rtl="0"/>
          <a:endParaRPr lang="uk-UA" sz="3600" i="1" dirty="0" smtClean="0"/>
        </a:p>
        <a:p>
          <a:pPr rtl="0"/>
          <a:r>
            <a:rPr lang="uk-UA" sz="3600" i="1" dirty="0" smtClean="0"/>
            <a:t>Кількість звернень від громадян України – це </a:t>
          </a:r>
          <a:r>
            <a:rPr lang="uk-UA" sz="3600" b="1" i="1" dirty="0" smtClean="0"/>
            <a:t>21,4 %</a:t>
          </a:r>
          <a:r>
            <a:rPr lang="uk-UA" sz="3600" i="1" dirty="0" smtClean="0"/>
            <a:t> від загальної кількості заяв.</a:t>
          </a:r>
          <a:endParaRPr lang="uk-UA" sz="3600" i="1" dirty="0"/>
        </a:p>
      </dgm:t>
    </dgm:pt>
    <dgm:pt modelId="{DB64A5BE-DE30-4923-B1BD-B4142634E305}" type="parTrans" cxnId="{1BC31068-7BC6-44F5-BF36-33CD57260835}">
      <dgm:prSet/>
      <dgm:spPr/>
      <dgm:t>
        <a:bodyPr/>
        <a:lstStyle/>
        <a:p>
          <a:endParaRPr lang="uk-UA"/>
        </a:p>
      </dgm:t>
    </dgm:pt>
    <dgm:pt modelId="{C790F16F-F43A-4D7B-80FB-045766DC41E0}" type="sibTrans" cxnId="{1BC31068-7BC6-44F5-BF36-33CD57260835}">
      <dgm:prSet/>
      <dgm:spPr/>
      <dgm:t>
        <a:bodyPr/>
        <a:lstStyle/>
        <a:p>
          <a:endParaRPr lang="uk-UA"/>
        </a:p>
      </dgm:t>
    </dgm:pt>
    <dgm:pt modelId="{F0392CA4-62B2-4F0B-A113-411A8B1BE0DE}" type="pres">
      <dgm:prSet presAssocID="{349F3D13-35A1-496E-B00D-9E4D1220C4C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3C6A3D-2DF3-404C-82AE-C516C06F4764}" type="pres">
      <dgm:prSet presAssocID="{52B15900-8698-4330-BE50-06F3F52903B4}" presName="circle1" presStyleLbl="lnNode1" presStyleIdx="0" presStyleCnt="2" custLinFactNeighborX="139" custLinFactNeighborY="-4849"/>
      <dgm:spPr/>
    </dgm:pt>
    <dgm:pt modelId="{00FAEECB-9247-4E81-9268-C08E02CEC941}" type="pres">
      <dgm:prSet presAssocID="{52B15900-8698-4330-BE50-06F3F52903B4}" presName="text1" presStyleLbl="revTx" presStyleIdx="0" presStyleCnt="2" custScaleX="214932" custScaleY="1276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565CE7-C25F-4837-BA7C-7CDBA8A29511}" type="pres">
      <dgm:prSet presAssocID="{52B15900-8698-4330-BE50-06F3F52903B4}" presName="line1" presStyleLbl="callout" presStyleIdx="0" presStyleCnt="4"/>
      <dgm:spPr/>
    </dgm:pt>
    <dgm:pt modelId="{7D1D6D82-6ACC-40B6-AD2E-48E65AB45D46}" type="pres">
      <dgm:prSet presAssocID="{52B15900-8698-4330-BE50-06F3F52903B4}" presName="d1" presStyleLbl="callout" presStyleIdx="1" presStyleCnt="4"/>
      <dgm:spPr/>
    </dgm:pt>
    <dgm:pt modelId="{50641409-7647-46D0-8C20-7068DD8482E7}" type="pres">
      <dgm:prSet presAssocID="{71447AC4-766A-43C4-B34B-956911D61D8E}" presName="circle2" presStyleLbl="lnNode1" presStyleIdx="1" presStyleCnt="2"/>
      <dgm:spPr/>
    </dgm:pt>
    <dgm:pt modelId="{4FBE1387-1361-4FBC-9ADB-42F47E98CE45}" type="pres">
      <dgm:prSet presAssocID="{71447AC4-766A-43C4-B34B-956911D61D8E}" presName="text2" presStyleLbl="revTx" presStyleIdx="1" presStyleCnt="2" custScaleX="224601" custScaleY="32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18F555-F4A0-4F41-BD84-8C4AEEA411C9}" type="pres">
      <dgm:prSet presAssocID="{71447AC4-766A-43C4-B34B-956911D61D8E}" presName="line2" presStyleLbl="callout" presStyleIdx="2" presStyleCnt="4"/>
      <dgm:spPr/>
    </dgm:pt>
    <dgm:pt modelId="{8EC1C7F7-5E59-43C6-B6B3-67AC64CD84BF}" type="pres">
      <dgm:prSet presAssocID="{71447AC4-766A-43C4-B34B-956911D61D8E}" presName="d2" presStyleLbl="callout" presStyleIdx="3" presStyleCnt="4"/>
      <dgm:spPr/>
    </dgm:pt>
  </dgm:ptLst>
  <dgm:cxnLst>
    <dgm:cxn modelId="{1E42FBED-750E-4649-A044-0A089B748F47}" type="presOf" srcId="{349F3D13-35A1-496E-B00D-9E4D1220C4C4}" destId="{F0392CA4-62B2-4F0B-A113-411A8B1BE0DE}" srcOrd="0" destOrd="0" presId="urn:microsoft.com/office/officeart/2005/8/layout/target1"/>
    <dgm:cxn modelId="{593C67B8-D79A-427F-8631-06326793C9B8}" type="presOf" srcId="{71447AC4-766A-43C4-B34B-956911D61D8E}" destId="{4FBE1387-1361-4FBC-9ADB-42F47E98CE45}" srcOrd="0" destOrd="0" presId="urn:microsoft.com/office/officeart/2005/8/layout/target1"/>
    <dgm:cxn modelId="{C2C29425-087F-4A43-AE0A-3086ABD22D25}" type="presOf" srcId="{52B15900-8698-4330-BE50-06F3F52903B4}" destId="{00FAEECB-9247-4E81-9268-C08E02CEC941}" srcOrd="0" destOrd="0" presId="urn:microsoft.com/office/officeart/2005/8/layout/target1"/>
    <dgm:cxn modelId="{1BC31068-7BC6-44F5-BF36-33CD57260835}" srcId="{349F3D13-35A1-496E-B00D-9E4D1220C4C4}" destId="{71447AC4-766A-43C4-B34B-956911D61D8E}" srcOrd="1" destOrd="0" parTransId="{DB64A5BE-DE30-4923-B1BD-B4142634E305}" sibTransId="{C790F16F-F43A-4D7B-80FB-045766DC41E0}"/>
    <dgm:cxn modelId="{BD693D00-0F10-41A3-87ED-A3A31D8FC200}" srcId="{349F3D13-35A1-496E-B00D-9E4D1220C4C4}" destId="{52B15900-8698-4330-BE50-06F3F52903B4}" srcOrd="0" destOrd="0" parTransId="{1ADC0D17-A2AF-4A72-9E96-72687A75E605}" sibTransId="{002FDBD7-3E71-4CFB-9327-41F8812D61B8}"/>
    <dgm:cxn modelId="{CD95CAE5-08A2-43EB-895E-987E7735EEC2}" type="presParOf" srcId="{F0392CA4-62B2-4F0B-A113-411A8B1BE0DE}" destId="{BE3C6A3D-2DF3-404C-82AE-C516C06F4764}" srcOrd="0" destOrd="0" presId="urn:microsoft.com/office/officeart/2005/8/layout/target1"/>
    <dgm:cxn modelId="{98F0CA45-D96E-4BE8-BD5D-59E64BF2C9CA}" type="presParOf" srcId="{F0392CA4-62B2-4F0B-A113-411A8B1BE0DE}" destId="{00FAEECB-9247-4E81-9268-C08E02CEC941}" srcOrd="1" destOrd="0" presId="urn:microsoft.com/office/officeart/2005/8/layout/target1"/>
    <dgm:cxn modelId="{67CF9E8D-3A32-4D11-A529-AB992ADEBC21}" type="presParOf" srcId="{F0392CA4-62B2-4F0B-A113-411A8B1BE0DE}" destId="{FB565CE7-C25F-4837-BA7C-7CDBA8A29511}" srcOrd="2" destOrd="0" presId="urn:microsoft.com/office/officeart/2005/8/layout/target1"/>
    <dgm:cxn modelId="{AB1BBACD-0EB0-423D-AD13-C08349CD2130}" type="presParOf" srcId="{F0392CA4-62B2-4F0B-A113-411A8B1BE0DE}" destId="{7D1D6D82-6ACC-40B6-AD2E-48E65AB45D46}" srcOrd="3" destOrd="0" presId="urn:microsoft.com/office/officeart/2005/8/layout/target1"/>
    <dgm:cxn modelId="{78DE2EE3-B0E9-46C7-AC92-76F479A0DEE5}" type="presParOf" srcId="{F0392CA4-62B2-4F0B-A113-411A8B1BE0DE}" destId="{50641409-7647-46D0-8C20-7068DD8482E7}" srcOrd="4" destOrd="0" presId="urn:microsoft.com/office/officeart/2005/8/layout/target1"/>
    <dgm:cxn modelId="{BB1C4F92-8792-4EEC-8E7D-19965F824892}" type="presParOf" srcId="{F0392CA4-62B2-4F0B-A113-411A8B1BE0DE}" destId="{4FBE1387-1361-4FBC-9ADB-42F47E98CE45}" srcOrd="5" destOrd="0" presId="urn:microsoft.com/office/officeart/2005/8/layout/target1"/>
    <dgm:cxn modelId="{2E4B8999-9252-4A2B-9E93-BD64C14603B9}" type="presParOf" srcId="{F0392CA4-62B2-4F0B-A113-411A8B1BE0DE}" destId="{F718F555-F4A0-4F41-BD84-8C4AEEA411C9}" srcOrd="6" destOrd="0" presId="urn:microsoft.com/office/officeart/2005/8/layout/target1"/>
    <dgm:cxn modelId="{CEFB7098-B962-4AB3-B9D2-EF4773D7C186}" type="presParOf" srcId="{F0392CA4-62B2-4F0B-A113-411A8B1BE0DE}" destId="{8EC1C7F7-5E59-43C6-B6B3-67AC64CD84BF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F3D13-35A1-496E-B00D-9E4D1220C4C4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2B15900-8698-4330-BE50-06F3F52903B4}">
      <dgm:prSet custT="1"/>
      <dgm:spPr/>
      <dgm:t>
        <a:bodyPr/>
        <a:lstStyle/>
        <a:p>
          <a:pPr rtl="0"/>
          <a:r>
            <a:rPr lang="uk-UA" sz="3200" b="1" dirty="0" smtClean="0"/>
            <a:t>Кількість рішень ЄСПЛ проти України (за 2015 рік)</a:t>
          </a:r>
        </a:p>
      </dgm:t>
    </dgm:pt>
    <dgm:pt modelId="{1ADC0D17-A2AF-4A72-9E96-72687A75E605}" type="parTrans" cxnId="{BD693D00-0F10-41A3-87ED-A3A31D8FC200}">
      <dgm:prSet/>
      <dgm:spPr/>
      <dgm:t>
        <a:bodyPr/>
        <a:lstStyle/>
        <a:p>
          <a:endParaRPr lang="uk-UA"/>
        </a:p>
      </dgm:t>
    </dgm:pt>
    <dgm:pt modelId="{002FDBD7-3E71-4CFB-9327-41F8812D61B8}" type="sibTrans" cxnId="{BD693D00-0F10-41A3-87ED-A3A31D8FC200}">
      <dgm:prSet/>
      <dgm:spPr/>
      <dgm:t>
        <a:bodyPr/>
        <a:lstStyle/>
        <a:p>
          <a:endParaRPr lang="uk-UA"/>
        </a:p>
      </dgm:t>
    </dgm:pt>
    <dgm:pt modelId="{71447AC4-766A-43C4-B34B-956911D61D8E}">
      <dgm:prSet custT="1"/>
      <dgm:spPr/>
      <dgm:t>
        <a:bodyPr/>
        <a:lstStyle/>
        <a:p>
          <a:pPr rtl="0"/>
          <a:endParaRPr lang="uk-UA" sz="2400" i="1" dirty="0" smtClean="0"/>
        </a:p>
        <a:p>
          <a:pPr rtl="0"/>
          <a:endParaRPr lang="uk-UA" sz="2400" i="1" dirty="0" smtClean="0"/>
        </a:p>
        <a:p>
          <a:pPr rtl="0"/>
          <a:r>
            <a:rPr lang="uk-UA" sz="2800" i="1" dirty="0" smtClean="0"/>
            <a:t>50 рішень  (4-е місце)</a:t>
          </a:r>
        </a:p>
        <a:p>
          <a:pPr rtl="0"/>
          <a:r>
            <a:rPr lang="uk-UA" sz="2800" i="1" baseline="0" dirty="0" smtClean="0"/>
            <a:t>1-е- місце – Росія – 109 рішень;</a:t>
          </a:r>
        </a:p>
        <a:p>
          <a:pPr rtl="0"/>
          <a:r>
            <a:rPr lang="uk-UA" sz="2800" i="1" baseline="0" dirty="0" smtClean="0"/>
            <a:t>2- е місце – Туреччина – 72;</a:t>
          </a:r>
        </a:p>
        <a:p>
          <a:pPr rtl="0"/>
          <a:r>
            <a:rPr lang="uk-UA" sz="2800" i="1" baseline="0" dirty="0" smtClean="0"/>
            <a:t>3-е місце – Румунія – 72.</a:t>
          </a:r>
          <a:endParaRPr lang="uk-UA" sz="2800" i="1" dirty="0"/>
        </a:p>
      </dgm:t>
    </dgm:pt>
    <dgm:pt modelId="{DB64A5BE-DE30-4923-B1BD-B4142634E305}" type="parTrans" cxnId="{1BC31068-7BC6-44F5-BF36-33CD57260835}">
      <dgm:prSet/>
      <dgm:spPr/>
      <dgm:t>
        <a:bodyPr/>
        <a:lstStyle/>
        <a:p>
          <a:endParaRPr lang="uk-UA"/>
        </a:p>
      </dgm:t>
    </dgm:pt>
    <dgm:pt modelId="{C790F16F-F43A-4D7B-80FB-045766DC41E0}" type="sibTrans" cxnId="{1BC31068-7BC6-44F5-BF36-33CD57260835}">
      <dgm:prSet/>
      <dgm:spPr/>
      <dgm:t>
        <a:bodyPr/>
        <a:lstStyle/>
        <a:p>
          <a:endParaRPr lang="uk-UA"/>
        </a:p>
      </dgm:t>
    </dgm:pt>
    <dgm:pt modelId="{F0392CA4-62B2-4F0B-A113-411A8B1BE0DE}" type="pres">
      <dgm:prSet presAssocID="{349F3D13-35A1-496E-B00D-9E4D1220C4C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3C6A3D-2DF3-404C-82AE-C516C06F4764}" type="pres">
      <dgm:prSet presAssocID="{52B15900-8698-4330-BE50-06F3F52903B4}" presName="circle1" presStyleLbl="lnNode1" presStyleIdx="0" presStyleCnt="2" custLinFactNeighborX="139" custLinFactNeighborY="-4849"/>
      <dgm:spPr/>
      <dgm:t>
        <a:bodyPr/>
        <a:lstStyle/>
        <a:p>
          <a:endParaRPr lang="ru-RU"/>
        </a:p>
      </dgm:t>
    </dgm:pt>
    <dgm:pt modelId="{00FAEECB-9247-4E81-9268-C08E02CEC941}" type="pres">
      <dgm:prSet presAssocID="{52B15900-8698-4330-BE50-06F3F52903B4}" presName="text1" presStyleLbl="revTx" presStyleIdx="0" presStyleCnt="2" custScaleX="213570" custScaleY="653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565CE7-C25F-4837-BA7C-7CDBA8A29511}" type="pres">
      <dgm:prSet presAssocID="{52B15900-8698-4330-BE50-06F3F52903B4}" presName="line1" presStyleLbl="callout" presStyleIdx="0" presStyleCnt="4"/>
      <dgm:spPr/>
      <dgm:t>
        <a:bodyPr/>
        <a:lstStyle/>
        <a:p>
          <a:endParaRPr lang="ru-RU"/>
        </a:p>
      </dgm:t>
    </dgm:pt>
    <dgm:pt modelId="{7D1D6D82-6ACC-40B6-AD2E-48E65AB45D46}" type="pres">
      <dgm:prSet presAssocID="{52B15900-8698-4330-BE50-06F3F52903B4}" presName="d1" presStyleLbl="callout" presStyleIdx="1" presStyleCnt="4"/>
      <dgm:spPr/>
      <dgm:t>
        <a:bodyPr/>
        <a:lstStyle/>
        <a:p>
          <a:endParaRPr lang="ru-RU"/>
        </a:p>
      </dgm:t>
    </dgm:pt>
    <dgm:pt modelId="{50641409-7647-46D0-8C20-7068DD8482E7}" type="pres">
      <dgm:prSet presAssocID="{71447AC4-766A-43C4-B34B-956911D61D8E}" presName="circle2" presStyleLbl="lnNode1" presStyleIdx="1" presStyleCnt="2"/>
      <dgm:spPr/>
      <dgm:t>
        <a:bodyPr/>
        <a:lstStyle/>
        <a:p>
          <a:endParaRPr lang="ru-RU"/>
        </a:p>
      </dgm:t>
    </dgm:pt>
    <dgm:pt modelId="{4FBE1387-1361-4FBC-9ADB-42F47E98CE45}" type="pres">
      <dgm:prSet presAssocID="{71447AC4-766A-43C4-B34B-956911D61D8E}" presName="text2" presStyleLbl="revTx" presStyleIdx="1" presStyleCnt="2" custScaleX="193131" custScaleY="2254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18F555-F4A0-4F41-BD84-8C4AEEA411C9}" type="pres">
      <dgm:prSet presAssocID="{71447AC4-766A-43C4-B34B-956911D61D8E}" presName="line2" presStyleLbl="callout" presStyleIdx="2" presStyleCnt="4"/>
      <dgm:spPr/>
      <dgm:t>
        <a:bodyPr/>
        <a:lstStyle/>
        <a:p>
          <a:endParaRPr lang="ru-RU"/>
        </a:p>
      </dgm:t>
    </dgm:pt>
    <dgm:pt modelId="{8EC1C7F7-5E59-43C6-B6B3-67AC64CD84BF}" type="pres">
      <dgm:prSet presAssocID="{71447AC4-766A-43C4-B34B-956911D61D8E}" presName="d2" presStyleLbl="callout" presStyleIdx="3" presStyleCnt="4"/>
      <dgm:spPr/>
      <dgm:t>
        <a:bodyPr/>
        <a:lstStyle/>
        <a:p>
          <a:endParaRPr lang="ru-RU"/>
        </a:p>
      </dgm:t>
    </dgm:pt>
  </dgm:ptLst>
  <dgm:cxnLst>
    <dgm:cxn modelId="{1B5B6B12-C43F-4B6C-A89A-07AEBDEA409D}" type="presOf" srcId="{349F3D13-35A1-496E-B00D-9E4D1220C4C4}" destId="{F0392CA4-62B2-4F0B-A113-411A8B1BE0DE}" srcOrd="0" destOrd="0" presId="urn:microsoft.com/office/officeart/2005/8/layout/target1"/>
    <dgm:cxn modelId="{41D77F1B-16A3-4B63-BE63-F96435C68E5C}" type="presOf" srcId="{71447AC4-766A-43C4-B34B-956911D61D8E}" destId="{4FBE1387-1361-4FBC-9ADB-42F47E98CE45}" srcOrd="0" destOrd="0" presId="urn:microsoft.com/office/officeart/2005/8/layout/target1"/>
    <dgm:cxn modelId="{1BC31068-7BC6-44F5-BF36-33CD57260835}" srcId="{349F3D13-35A1-496E-B00D-9E4D1220C4C4}" destId="{71447AC4-766A-43C4-B34B-956911D61D8E}" srcOrd="1" destOrd="0" parTransId="{DB64A5BE-DE30-4923-B1BD-B4142634E305}" sibTransId="{C790F16F-F43A-4D7B-80FB-045766DC41E0}"/>
    <dgm:cxn modelId="{4469656F-76D7-4AE1-A398-F3DA6E87F43E}" type="presOf" srcId="{52B15900-8698-4330-BE50-06F3F52903B4}" destId="{00FAEECB-9247-4E81-9268-C08E02CEC941}" srcOrd="0" destOrd="0" presId="urn:microsoft.com/office/officeart/2005/8/layout/target1"/>
    <dgm:cxn modelId="{BD693D00-0F10-41A3-87ED-A3A31D8FC200}" srcId="{349F3D13-35A1-496E-B00D-9E4D1220C4C4}" destId="{52B15900-8698-4330-BE50-06F3F52903B4}" srcOrd="0" destOrd="0" parTransId="{1ADC0D17-A2AF-4A72-9E96-72687A75E605}" sibTransId="{002FDBD7-3E71-4CFB-9327-41F8812D61B8}"/>
    <dgm:cxn modelId="{5987CFE4-FFEF-47CD-93AE-BDC226B51EF8}" type="presParOf" srcId="{F0392CA4-62B2-4F0B-A113-411A8B1BE0DE}" destId="{BE3C6A3D-2DF3-404C-82AE-C516C06F4764}" srcOrd="0" destOrd="0" presId="urn:microsoft.com/office/officeart/2005/8/layout/target1"/>
    <dgm:cxn modelId="{1372DD2A-F261-4268-A9B9-1A3051DEF289}" type="presParOf" srcId="{F0392CA4-62B2-4F0B-A113-411A8B1BE0DE}" destId="{00FAEECB-9247-4E81-9268-C08E02CEC941}" srcOrd="1" destOrd="0" presId="urn:microsoft.com/office/officeart/2005/8/layout/target1"/>
    <dgm:cxn modelId="{7BB447CE-D927-4260-98D3-FED18A4CBD53}" type="presParOf" srcId="{F0392CA4-62B2-4F0B-A113-411A8B1BE0DE}" destId="{FB565CE7-C25F-4837-BA7C-7CDBA8A29511}" srcOrd="2" destOrd="0" presId="urn:microsoft.com/office/officeart/2005/8/layout/target1"/>
    <dgm:cxn modelId="{25D5ABFF-D557-4514-A967-83FF8C6F273C}" type="presParOf" srcId="{F0392CA4-62B2-4F0B-A113-411A8B1BE0DE}" destId="{7D1D6D82-6ACC-40B6-AD2E-48E65AB45D46}" srcOrd="3" destOrd="0" presId="urn:microsoft.com/office/officeart/2005/8/layout/target1"/>
    <dgm:cxn modelId="{5ADECC83-35EA-4D09-983E-7C4755349EB2}" type="presParOf" srcId="{F0392CA4-62B2-4F0B-A113-411A8B1BE0DE}" destId="{50641409-7647-46D0-8C20-7068DD8482E7}" srcOrd="4" destOrd="0" presId="urn:microsoft.com/office/officeart/2005/8/layout/target1"/>
    <dgm:cxn modelId="{7AB8B8BB-99A7-42B3-944C-437DDFF9D45A}" type="presParOf" srcId="{F0392CA4-62B2-4F0B-A113-411A8B1BE0DE}" destId="{4FBE1387-1361-4FBC-9ADB-42F47E98CE45}" srcOrd="5" destOrd="0" presId="urn:microsoft.com/office/officeart/2005/8/layout/target1"/>
    <dgm:cxn modelId="{3F58DAA7-02CB-4608-8CF6-C7379D1ED71C}" type="presParOf" srcId="{F0392CA4-62B2-4F0B-A113-411A8B1BE0DE}" destId="{F718F555-F4A0-4F41-BD84-8C4AEEA411C9}" srcOrd="6" destOrd="0" presId="urn:microsoft.com/office/officeart/2005/8/layout/target1"/>
    <dgm:cxn modelId="{02824579-10C2-4541-BC78-0DF4DCD029C6}" type="presParOf" srcId="{F0392CA4-62B2-4F0B-A113-411A8B1BE0DE}" destId="{8EC1C7F7-5E59-43C6-B6B3-67AC64CD84BF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641409-7647-46D0-8C20-7068DD8482E7}">
      <dsp:nvSpPr>
        <dsp:cNvPr id="0" name=""/>
        <dsp:cNvSpPr/>
      </dsp:nvSpPr>
      <dsp:spPr>
        <a:xfrm>
          <a:off x="-169985" y="1527387"/>
          <a:ext cx="4217639" cy="42176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C6A3D-2DF3-404C-82AE-C516C06F4764}">
      <dsp:nvSpPr>
        <dsp:cNvPr id="0" name=""/>
        <dsp:cNvSpPr/>
      </dsp:nvSpPr>
      <dsp:spPr>
        <a:xfrm>
          <a:off x="1237847" y="2865095"/>
          <a:ext cx="1405879" cy="1405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AEECB-9247-4E81-9268-C08E02CEC941}">
      <dsp:nvSpPr>
        <dsp:cNvPr id="0" name=""/>
        <dsp:cNvSpPr/>
      </dsp:nvSpPr>
      <dsp:spPr>
        <a:xfrm>
          <a:off x="3538738" y="-121507"/>
          <a:ext cx="4532528" cy="2243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5080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/>
            <a:t>Україна лідирує за кількістю позовів у  ЄСПЛ</a:t>
          </a:r>
        </a:p>
      </dsp:txBody>
      <dsp:txXfrm>
        <a:off x="3538738" y="-121507"/>
        <a:ext cx="4532528" cy="2243379"/>
      </dsp:txXfrm>
    </dsp:sp>
    <dsp:sp modelId="{FB565CE7-C25F-4837-BA7C-7CDBA8A29511}">
      <dsp:nvSpPr>
        <dsp:cNvPr id="0" name=""/>
        <dsp:cNvSpPr/>
      </dsp:nvSpPr>
      <dsp:spPr>
        <a:xfrm>
          <a:off x="4223388" y="1000182"/>
          <a:ext cx="527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D6D82-6ACC-40B6-AD2E-48E65AB45D46}">
      <dsp:nvSpPr>
        <dsp:cNvPr id="0" name=""/>
        <dsp:cNvSpPr/>
      </dsp:nvSpPr>
      <dsp:spPr>
        <a:xfrm rot="5400000">
          <a:off x="1761517" y="1176093"/>
          <a:ext cx="2637430" cy="228279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E1387-1361-4FBC-9ADB-42F47E98CE45}">
      <dsp:nvSpPr>
        <dsp:cNvPr id="0" name=""/>
        <dsp:cNvSpPr/>
      </dsp:nvSpPr>
      <dsp:spPr>
        <a:xfrm>
          <a:off x="3436787" y="-54227"/>
          <a:ext cx="4736429" cy="562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45720" bIns="4572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i="1" kern="1200" dirty="0" smtClean="0"/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i="1" kern="1200" dirty="0" smtClean="0"/>
            <a:t>Кількість звернень від громадян України – це </a:t>
          </a:r>
          <a:r>
            <a:rPr lang="uk-UA" sz="3600" b="1" i="1" kern="1200" dirty="0" smtClean="0"/>
            <a:t>21,4 %</a:t>
          </a:r>
          <a:r>
            <a:rPr lang="uk-UA" sz="3600" i="1" kern="1200" dirty="0" smtClean="0"/>
            <a:t> від загальної кількості заяв.</a:t>
          </a:r>
          <a:endParaRPr lang="uk-UA" sz="3600" i="1" kern="1200" dirty="0"/>
        </a:p>
      </dsp:txBody>
      <dsp:txXfrm>
        <a:off x="3436787" y="-54227"/>
        <a:ext cx="4736429" cy="5623519"/>
      </dsp:txXfrm>
    </dsp:sp>
    <dsp:sp modelId="{F718F555-F4A0-4F41-BD84-8C4AEEA411C9}">
      <dsp:nvSpPr>
        <dsp:cNvPr id="0" name=""/>
        <dsp:cNvSpPr/>
      </dsp:nvSpPr>
      <dsp:spPr>
        <a:xfrm>
          <a:off x="4223388" y="2757532"/>
          <a:ext cx="527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1C7F7-5E59-43C6-B6B3-67AC64CD84BF}">
      <dsp:nvSpPr>
        <dsp:cNvPr id="0" name=""/>
        <dsp:cNvSpPr/>
      </dsp:nvSpPr>
      <dsp:spPr>
        <a:xfrm rot="5400000">
          <a:off x="2660612" y="3045245"/>
          <a:ext cx="1846201" cy="12758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641409-7647-46D0-8C20-7068DD8482E7}">
      <dsp:nvSpPr>
        <dsp:cNvPr id="0" name=""/>
        <dsp:cNvSpPr/>
      </dsp:nvSpPr>
      <dsp:spPr>
        <a:xfrm>
          <a:off x="-111829" y="1253451"/>
          <a:ext cx="4217639" cy="42176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C6A3D-2DF3-404C-82AE-C516C06F4764}">
      <dsp:nvSpPr>
        <dsp:cNvPr id="0" name=""/>
        <dsp:cNvSpPr/>
      </dsp:nvSpPr>
      <dsp:spPr>
        <a:xfrm>
          <a:off x="1296003" y="2591160"/>
          <a:ext cx="1405879" cy="14058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AEECB-9247-4E81-9268-C08E02CEC941}">
      <dsp:nvSpPr>
        <dsp:cNvPr id="0" name=""/>
        <dsp:cNvSpPr/>
      </dsp:nvSpPr>
      <dsp:spPr>
        <a:xfrm>
          <a:off x="3611255" y="152428"/>
          <a:ext cx="4503806" cy="1147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Кількість рішень ЄСПЛ проти України (за 2015 рік)</a:t>
          </a:r>
        </a:p>
      </dsp:txBody>
      <dsp:txXfrm>
        <a:off x="3611255" y="152428"/>
        <a:ext cx="4503806" cy="1147637"/>
      </dsp:txXfrm>
    </dsp:sp>
    <dsp:sp modelId="{FB565CE7-C25F-4837-BA7C-7CDBA8A29511}">
      <dsp:nvSpPr>
        <dsp:cNvPr id="0" name=""/>
        <dsp:cNvSpPr/>
      </dsp:nvSpPr>
      <dsp:spPr>
        <a:xfrm>
          <a:off x="4281544" y="726246"/>
          <a:ext cx="5272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D6D82-6ACC-40B6-AD2E-48E65AB45D46}">
      <dsp:nvSpPr>
        <dsp:cNvPr id="0" name=""/>
        <dsp:cNvSpPr/>
      </dsp:nvSpPr>
      <dsp:spPr>
        <a:xfrm rot="5400000">
          <a:off x="1819673" y="902157"/>
          <a:ext cx="2637430" cy="228279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E1387-1361-4FBC-9ADB-42F47E98CE45}">
      <dsp:nvSpPr>
        <dsp:cNvPr id="0" name=""/>
        <dsp:cNvSpPr/>
      </dsp:nvSpPr>
      <dsp:spPr>
        <a:xfrm>
          <a:off x="3826766" y="502694"/>
          <a:ext cx="4072784" cy="3961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i="1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i="1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/>
            <a:t>50 рішень  (4-е місце)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baseline="0" dirty="0" smtClean="0"/>
            <a:t>1-е- місце – Росія – 109 рішень;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baseline="0" dirty="0" smtClean="0"/>
            <a:t>2- е місце – Туреччина – 72;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baseline="0" dirty="0" smtClean="0"/>
            <a:t>3-е місце – Румунія – 72.</a:t>
          </a:r>
          <a:endParaRPr lang="uk-UA" sz="2800" i="1" kern="1200" dirty="0"/>
        </a:p>
      </dsp:txBody>
      <dsp:txXfrm>
        <a:off x="3826766" y="502694"/>
        <a:ext cx="4072784" cy="3961804"/>
      </dsp:txXfrm>
    </dsp:sp>
    <dsp:sp modelId="{F718F555-F4A0-4F41-BD84-8C4AEEA411C9}">
      <dsp:nvSpPr>
        <dsp:cNvPr id="0" name=""/>
        <dsp:cNvSpPr/>
      </dsp:nvSpPr>
      <dsp:spPr>
        <a:xfrm>
          <a:off x="4281544" y="2483596"/>
          <a:ext cx="5272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1C7F7-5E59-43C6-B6B3-67AC64CD84BF}">
      <dsp:nvSpPr>
        <dsp:cNvPr id="0" name=""/>
        <dsp:cNvSpPr/>
      </dsp:nvSpPr>
      <dsp:spPr>
        <a:xfrm rot="5400000">
          <a:off x="2718768" y="2771309"/>
          <a:ext cx="1846201" cy="1275835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5717232" cy="1997968"/>
          </a:xfrm>
        </p:spPr>
        <p:txBody>
          <a:bodyPr/>
          <a:lstStyle/>
          <a:p>
            <a:pPr algn="ctr"/>
            <a:endParaRPr lang="uk-UA" i="1" smtClean="0"/>
          </a:p>
          <a:p>
            <a:pPr algn="ctr"/>
            <a:r>
              <a:rPr lang="uk-UA" sz="4000" b="1" i="1" smtClean="0">
                <a:solidFill>
                  <a:srgbClr val="0070C0"/>
                </a:solidFill>
              </a:rPr>
              <a:t>Відповідність ст. 5 ЄКПЛ</a:t>
            </a:r>
            <a:endParaRPr lang="uk-UA" sz="4000" b="1" i="1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6264696" cy="2475707"/>
          </a:xfrm>
        </p:spPr>
        <p:txBody>
          <a:bodyPr>
            <a:noAutofit/>
          </a:bodyPr>
          <a:lstStyle/>
          <a:p>
            <a:pPr algn="ctr"/>
            <a:r>
              <a:rPr lang="uk-UA" sz="4400" b="1" smtClean="0"/>
              <a:t>Ухвали щодо обрання та продовження запобіжного заходу – тримання під вартою</a:t>
            </a:r>
            <a:endParaRPr lang="uk-UA" sz="4400" b="1"/>
          </a:p>
        </p:txBody>
      </p:sp>
    </p:spTree>
    <p:extLst>
      <p:ext uri="{BB962C8B-B14F-4D97-AF65-F5344CB8AC3E}">
        <p14:creationId xmlns="" xmlns:p14="http://schemas.microsoft.com/office/powerpoint/2010/main" val="40578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6189984"/>
              </p:ext>
            </p:extLst>
          </p:nvPr>
        </p:nvGraphicFramePr>
        <p:xfrm>
          <a:off x="457200" y="548680"/>
          <a:ext cx="8003232" cy="562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454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6189984"/>
              </p:ext>
            </p:extLst>
          </p:nvPr>
        </p:nvGraphicFramePr>
        <p:xfrm>
          <a:off x="457200" y="548680"/>
          <a:ext cx="8003232" cy="562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454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3672408" cy="43924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800" dirty="0" smtClean="0"/>
              <a:t>Найбільша </a:t>
            </a:r>
            <a:r>
              <a:rPr lang="uk-UA" sz="4800" dirty="0"/>
              <a:t>кількість порушень у рішеннях щодо України </a:t>
            </a:r>
            <a:r>
              <a:rPr lang="uk-UA" sz="4800" dirty="0" smtClean="0"/>
              <a:t>:</a:t>
            </a:r>
            <a:endParaRPr lang="uk-UA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0032" y="2060848"/>
            <a:ext cx="2836168" cy="43924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Статті     3 та 5 ЄКПЛ</a:t>
            </a:r>
            <a:endParaRPr lang="uk-UA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64807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Практика ЄСПЛ 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01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7859216" cy="562351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/>
              <a:t>Справа </a:t>
            </a:r>
            <a:r>
              <a:rPr lang="uk-UA" sz="4000" b="1" dirty="0"/>
              <a:t>«Харченко проти України</a:t>
            </a:r>
            <a:r>
              <a:rPr lang="uk-UA" sz="4000" b="1" dirty="0" smtClean="0"/>
              <a:t>»</a:t>
            </a:r>
          </a:p>
          <a:p>
            <a:pPr marL="0" indent="0" algn="ctr">
              <a:buNone/>
            </a:pPr>
            <a:r>
              <a:rPr lang="uk-UA" sz="3200" dirty="0" smtClean="0"/>
              <a:t>(</a:t>
            </a:r>
            <a:r>
              <a:rPr lang="uk-UA" sz="3200" dirty="0"/>
              <a:t>рішення ЄСПЛ від 10 лютого 2011 року, </a:t>
            </a:r>
            <a:r>
              <a:rPr lang="uk-UA" sz="3200" dirty="0" smtClean="0"/>
              <a:t>      § 98)</a:t>
            </a:r>
          </a:p>
          <a:p>
            <a:pPr marL="0" indent="0" algn="ctr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3200" dirty="0" smtClean="0"/>
              <a:t>Європейський </a:t>
            </a:r>
            <a:r>
              <a:rPr lang="uk-UA" sz="3200" dirty="0"/>
              <a:t>суд з прав людини зробив доволі сумний висновок, що </a:t>
            </a:r>
            <a:r>
              <a:rPr lang="uk-UA" sz="3200" dirty="0" smtClean="0"/>
              <a:t>порушення за ст. 5 ЄКПЛ можна </a:t>
            </a:r>
            <a:r>
              <a:rPr lang="uk-UA" sz="3200" dirty="0"/>
              <a:t>визначити як такі, що постійно констатуються Судом у справах проти України, тобто, мають системний характер</a:t>
            </a:r>
          </a:p>
        </p:txBody>
      </p:sp>
    </p:spTree>
    <p:extLst>
      <p:ext uri="{BB962C8B-B14F-4D97-AF65-F5344CB8AC3E}">
        <p14:creationId xmlns="" xmlns:p14="http://schemas.microsoft.com/office/powerpoint/2010/main" val="38464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60486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600" b="1" smtClean="0"/>
              <a:t>Справа </a:t>
            </a:r>
            <a:r>
              <a:rPr lang="uk-UA" sz="3600" b="1"/>
              <a:t>«Тимошенко проти України»</a:t>
            </a:r>
            <a:r>
              <a:rPr lang="ru-RU" sz="3600" b="1"/>
              <a:t> (</a:t>
            </a:r>
            <a:r>
              <a:rPr lang="uk-UA" sz="3600" b="1"/>
              <a:t>заява №</a:t>
            </a:r>
            <a:r>
              <a:rPr lang="ru-RU" sz="3600" b="1"/>
              <a:t> 49872/11</a:t>
            </a:r>
            <a:r>
              <a:rPr lang="ru-RU" sz="3600" b="1" smtClean="0"/>
              <a:t>)</a:t>
            </a:r>
          </a:p>
          <a:p>
            <a:r>
              <a:rPr lang="uk-UA" sz="2800"/>
              <a:t>Європейський </a:t>
            </a:r>
            <a:r>
              <a:rPr lang="uk-UA" sz="2800" smtClean="0"/>
              <a:t>суд  </a:t>
            </a:r>
            <a:r>
              <a:rPr lang="uk-UA" sz="2800"/>
              <a:t>наголосив на тому, що стаття 5 Конвенції втілює основоположне право людини, а саме  — захист особи від свавільного втручання держави у  її  право на свободу (</a:t>
            </a:r>
            <a:r>
              <a:rPr lang="ru-RU" sz="2800"/>
              <a:t>§ 262</a:t>
            </a:r>
            <a:r>
              <a:rPr lang="ru-RU" sz="2800" smtClean="0"/>
              <a:t>).</a:t>
            </a:r>
          </a:p>
          <a:p>
            <a:r>
              <a:rPr lang="uk-UA" sz="2800"/>
              <a:t>Суд підкреслив, що не обмежується проголошеними видимими цілями взяття та тримання під вартою, про які йдеться, але також розглядає істинні наміри та цілі, що стоять за ними (§ 263</a:t>
            </a:r>
            <a:r>
              <a:rPr lang="uk-UA" sz="2800" smtClean="0"/>
              <a:t>).</a:t>
            </a:r>
          </a:p>
          <a:p>
            <a:r>
              <a:rPr lang="uk-UA" sz="2800" i="1" smtClean="0"/>
              <a:t>Отже, національним </a:t>
            </a:r>
            <a:r>
              <a:rPr lang="uk-UA" sz="2800" i="1"/>
              <a:t>судам при вирішенні питання щодо взяття особи під варту або продовження строків її тримання під вартою слід виходити не суто з формально-правової точки зору, але й для того, щоб з’ясувати істинні наміри та цілі, враховувати фактичні обставини, які слугували підставами для внесення такого </a:t>
            </a:r>
            <a:r>
              <a:rPr lang="uk-UA" sz="2800" i="1" smtClean="0"/>
              <a:t>подання</a:t>
            </a:r>
            <a:r>
              <a:rPr lang="uk-UA" sz="2800" smtClean="0"/>
              <a:t>.</a:t>
            </a:r>
            <a:endParaRPr lang="uk-UA" sz="2800"/>
          </a:p>
        </p:txBody>
      </p:sp>
    </p:spTree>
    <p:extLst>
      <p:ext uri="{BB962C8B-B14F-4D97-AF65-F5344CB8AC3E}">
        <p14:creationId xmlns="" xmlns:p14="http://schemas.microsoft.com/office/powerpoint/2010/main" val="23235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4330824" cy="576753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/>
              <a:t>Д</a:t>
            </a:r>
            <a:r>
              <a:rPr lang="uk-UA" sz="2800" smtClean="0"/>
              <a:t>ля</a:t>
            </a:r>
            <a:r>
              <a:rPr lang="uk-UA" sz="2800"/>
              <a:t> того, щоб позбавлення свободи вважалося несвавільним у розумінні пункту 1 статті 5 Конвенції, самого факту, що цей захід застосовується згідно з національним законодавством, що відповідає вищезазначеним стандартам, ще недостатньо — він також повинен бути необхідним за даних </a:t>
            </a:r>
            <a:r>
              <a:rPr lang="uk-UA" sz="2800" smtClean="0"/>
              <a:t>обставин</a:t>
            </a:r>
            <a:r>
              <a:rPr lang="ru-RU" sz="2800" smtClean="0"/>
              <a:t>.</a:t>
            </a:r>
            <a:endParaRPr lang="uk-UA" sz="28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76800" y="476672"/>
            <a:ext cx="3511624" cy="56955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4000"/>
              <a:t>Р</a:t>
            </a:r>
            <a:r>
              <a:rPr lang="uk-UA" sz="4000" smtClean="0"/>
              <a:t>ішення </a:t>
            </a:r>
            <a:r>
              <a:rPr lang="uk-UA" sz="4000"/>
              <a:t>ЄСПЛ по </a:t>
            </a:r>
            <a:r>
              <a:rPr lang="uk-UA" sz="4000" smtClean="0"/>
              <a:t>справі «Тимошенко </a:t>
            </a:r>
            <a:r>
              <a:rPr lang="uk-UA" sz="4000"/>
              <a:t>проти України</a:t>
            </a:r>
            <a:r>
              <a:rPr lang="uk-UA" sz="4000" smtClean="0"/>
              <a:t>»,</a:t>
            </a:r>
            <a:br>
              <a:rPr lang="uk-UA" sz="4000" smtClean="0"/>
            </a:br>
            <a:r>
              <a:rPr lang="ru-RU" sz="4000"/>
              <a:t>§ 265</a:t>
            </a:r>
            <a:endParaRPr lang="uk-UA" sz="4000"/>
          </a:p>
        </p:txBody>
      </p:sp>
    </p:spTree>
    <p:extLst>
      <p:ext uri="{BB962C8B-B14F-4D97-AF65-F5344CB8AC3E}">
        <p14:creationId xmlns="" xmlns:p14="http://schemas.microsoft.com/office/powerpoint/2010/main" val="13599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4330824" cy="576753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dirty="0"/>
              <a:t>О</a:t>
            </a:r>
            <a:r>
              <a:rPr lang="uk-UA" sz="3600" dirty="0" smtClean="0"/>
              <a:t>бґрунтування </a:t>
            </a:r>
            <a:r>
              <a:rPr lang="uk-UA" sz="3600" dirty="0"/>
              <a:t>будь-якого періоду позбавлення свободи — незалежно від того, наскільки коротким він є — повинно бути переконливо доведено державними </a:t>
            </a:r>
            <a:r>
              <a:rPr lang="uk-UA" sz="3600" dirty="0" smtClean="0"/>
              <a:t>органами.</a:t>
            </a:r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76800" y="476672"/>
            <a:ext cx="3511624" cy="56955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4000"/>
              <a:t>Р</a:t>
            </a:r>
            <a:r>
              <a:rPr lang="uk-UA" sz="4000" smtClean="0"/>
              <a:t>ішення </a:t>
            </a:r>
            <a:r>
              <a:rPr lang="uk-UA" sz="4000"/>
              <a:t>ЄСПЛ по </a:t>
            </a:r>
            <a:r>
              <a:rPr lang="uk-UA" sz="4000" smtClean="0"/>
              <a:t>справі «Тимошенко </a:t>
            </a:r>
            <a:r>
              <a:rPr lang="uk-UA" sz="4000"/>
              <a:t>проти </a:t>
            </a:r>
            <a:r>
              <a:rPr lang="uk-UA" sz="4000" smtClean="0"/>
              <a:t>України»,</a:t>
            </a:r>
            <a:br>
              <a:rPr lang="uk-UA" sz="4000" smtClean="0"/>
            </a:br>
            <a:r>
              <a:rPr lang="ru-RU" sz="4000" smtClean="0"/>
              <a:t>§ </a:t>
            </a:r>
            <a:r>
              <a:rPr lang="ru-RU" sz="4000"/>
              <a:t>266</a:t>
            </a:r>
            <a:endParaRPr lang="uk-UA" sz="4000"/>
          </a:p>
        </p:txBody>
      </p:sp>
    </p:spTree>
    <p:extLst>
      <p:ext uri="{BB962C8B-B14F-4D97-AF65-F5344CB8AC3E}">
        <p14:creationId xmlns="" xmlns:p14="http://schemas.microsoft.com/office/powerpoint/2010/main" val="10220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135</TotalTime>
  <Words>187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Составная</vt:lpstr>
      <vt:lpstr>Ухвали щодо обрання та продовження запобіжного заходу – тримання під вартою</vt:lpstr>
      <vt:lpstr>Слайд 2</vt:lpstr>
      <vt:lpstr>Слайд 3</vt:lpstr>
      <vt:lpstr>Статті     3 та 5 ЄКПЛ</vt:lpstr>
      <vt:lpstr>Слайд 5</vt:lpstr>
      <vt:lpstr>Слайд 6</vt:lpstr>
      <vt:lpstr>Рішення ЄСПЛ по справі «Тимошенко проти України», § 265</vt:lpstr>
      <vt:lpstr>Рішення ЄСПЛ по справі «Тимошенко проти України», § 266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Ухвали щодо обрання та продовження запобіжного заходу – тримання під вартою</dc:title>
  <cp:lastModifiedBy>bakharievaam</cp:lastModifiedBy>
  <cp:revision>10</cp:revision>
  <dcterms:modified xsi:type="dcterms:W3CDTF">2016-03-14T07:56:31Z</dcterms:modified>
</cp:coreProperties>
</file>