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15"/>
  </p:notesMasterIdLst>
  <p:handoutMasterIdLst>
    <p:handoutMasterId r:id="rId16"/>
  </p:handoutMasterIdLst>
  <p:sldIdLst>
    <p:sldId id="316" r:id="rId2"/>
    <p:sldId id="321" r:id="rId3"/>
    <p:sldId id="361" r:id="rId4"/>
    <p:sldId id="371" r:id="rId5"/>
    <p:sldId id="362" r:id="rId6"/>
    <p:sldId id="372" r:id="rId7"/>
    <p:sldId id="375" r:id="rId8"/>
    <p:sldId id="376" r:id="rId9"/>
    <p:sldId id="377" r:id="rId10"/>
    <p:sldId id="378" r:id="rId11"/>
    <p:sldId id="373" r:id="rId12"/>
    <p:sldId id="374" r:id="rId13"/>
    <p:sldId id="380" r:id="rId14"/>
  </p:sldIdLst>
  <p:sldSz cx="12192000" cy="6858000"/>
  <p:notesSz cx="9309100" cy="6954838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6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3377" autoAdjust="0"/>
    <p:restoredTop sz="50000" autoAdjust="0"/>
  </p:normalViewPr>
  <p:slideViewPr>
    <p:cSldViewPr>
      <p:cViewPr varScale="1">
        <p:scale>
          <a:sx n="49" d="100"/>
          <a:sy n="49" d="100"/>
        </p:scale>
        <p:origin x="-71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3943" cy="34774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4" y="0"/>
            <a:ext cx="4033943" cy="34774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64E96DC9-6FA4-4DB1-817E-A643A1149455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05889"/>
            <a:ext cx="4033943" cy="347742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4" y="6605889"/>
            <a:ext cx="4033943" cy="347742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1AA43A10-9EC7-4E60-8152-64DE72F0DA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258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3943" cy="34774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4" y="0"/>
            <a:ext cx="4033943" cy="34774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AFFC23B-BB26-42AE-BAC6-67DCB4CE5283}" type="datetimeFigureOut">
              <a:rPr lang="lv-LV"/>
              <a:pPr>
                <a:defRPr/>
              </a:pPr>
              <a:t>2017.11.16.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522288"/>
            <a:ext cx="4635500" cy="2608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1" y="3303549"/>
            <a:ext cx="7447279" cy="3129677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05889"/>
            <a:ext cx="4033943" cy="347742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4" y="6605889"/>
            <a:ext cx="4033943" cy="347742"/>
          </a:xfrm>
          <a:prstGeom prst="rect">
            <a:avLst/>
          </a:prstGeom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9C972C3-0CDB-4AA6-BDCC-D9417BEEFD8A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xmlns="" val="137584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972C3-0CDB-4AA6-BDCC-D9417BEEFD8A}" type="slidenum">
              <a:rPr lang="lv-LV" altLang="lv-LV" smtClean="0"/>
              <a:pPr/>
              <a:t>1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xmlns="" val="4042471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972C3-0CDB-4AA6-BDCC-D9417BEEFD8A}" type="slidenum">
              <a:rPr lang="lv-LV" altLang="lv-LV" smtClean="0"/>
              <a:pPr/>
              <a:t>2</a:t>
            </a:fld>
            <a:endParaRPr lang="lv-LV" altLang="lv-LV" dirty="0"/>
          </a:p>
        </p:txBody>
      </p:sp>
    </p:spTree>
    <p:extLst>
      <p:ext uri="{BB962C8B-B14F-4D97-AF65-F5344CB8AC3E}">
        <p14:creationId xmlns:p14="http://schemas.microsoft.com/office/powerpoint/2010/main" xmlns="" val="2466294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11C97F-7425-495D-933D-B35BA80D132B}" type="datetimeFigureOut">
              <a:rPr lang="lv-LV" smtClean="0"/>
              <a:pPr>
                <a:defRPr/>
              </a:pPr>
              <a:t>2017.11.16.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C30CC-B296-4250-8B4E-0CF52CF9255C}" type="slidenum">
              <a:rPr lang="lv-LV" altLang="lv-LV" smtClean="0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xmlns="" val="122464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605927-B7B9-4234-A10D-34EA25A2E3E0}" type="datetimeFigureOut">
              <a:rPr lang="lv-LV" smtClean="0"/>
              <a:pPr>
                <a:defRPr/>
              </a:pPr>
              <a:t>2017.11.16.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CD1C-DD90-49AC-A537-4BBEEE4172A2}" type="slidenum">
              <a:rPr lang="lv-LV" altLang="lv-LV" smtClean="0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xmlns="" val="953669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6BCBF5-2B66-4342-891B-10A552B5BAC1}" type="datetimeFigureOut">
              <a:rPr lang="lv-LV" smtClean="0"/>
              <a:pPr>
                <a:defRPr/>
              </a:pPr>
              <a:t>2017.11.16.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8CC7F-73C8-4C8E-8247-2AF707169DBB}" type="slidenum">
              <a:rPr lang="lv-LV" altLang="lv-LV" smtClean="0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xmlns="" val="2279623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9ED39A-0E17-4331-800A-F4500B7D7053}" type="datetimeFigureOut">
              <a:rPr lang="lv-LV" smtClean="0"/>
              <a:pPr>
                <a:defRPr/>
              </a:pPr>
              <a:t>2017.11.16.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8146D-4471-43B4-A4B1-765CFE3310C0}" type="slidenum">
              <a:rPr lang="lv-LV" altLang="lv-LV" smtClean="0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xmlns="" val="270657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A3972D-2242-4680-A149-9D9ADB99A02E}" type="datetimeFigureOut">
              <a:rPr lang="lv-LV" smtClean="0"/>
              <a:pPr>
                <a:defRPr/>
              </a:pPr>
              <a:t>2017.11.16.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DBF3-A77B-4342-80DE-3BAD2B6A8ACF}" type="slidenum">
              <a:rPr lang="lv-LV" altLang="lv-LV" smtClean="0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xmlns="" val="121645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00A50D-E3E5-4F75-9142-E0CF2EDC5AD9}" type="datetimeFigureOut">
              <a:rPr lang="lv-LV" smtClean="0"/>
              <a:pPr>
                <a:defRPr/>
              </a:pPr>
              <a:t>2017.11.16.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06D8-56A1-43DD-AC12-AB7672AFD13A}" type="slidenum">
              <a:rPr lang="lv-LV" altLang="lv-LV" smtClean="0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xmlns="" val="3493615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1B8AA0-0505-4E4A-A09F-012292D5E75D}" type="datetimeFigureOut">
              <a:rPr lang="lv-LV" smtClean="0"/>
              <a:pPr>
                <a:defRPr/>
              </a:pPr>
              <a:t>2017.11.16.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BB1D-6B88-4A8B-84EA-E9EDDF253809}" type="slidenum">
              <a:rPr lang="lv-LV" altLang="lv-LV" smtClean="0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xmlns="" val="334728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590558-6E86-41B5-B50A-39FADE5FB013}" type="datetimeFigureOut">
              <a:rPr lang="lv-LV" smtClean="0"/>
              <a:pPr>
                <a:defRPr/>
              </a:pPr>
              <a:t>2017.11.16.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0A6D-E373-4342-BC39-86CADC38D240}" type="slidenum">
              <a:rPr lang="lv-LV" altLang="lv-LV" smtClean="0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xmlns="" val="845319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29DEE8-A882-47B6-B0E4-B42302B753FE}" type="datetimeFigureOut">
              <a:rPr lang="lv-LV" smtClean="0"/>
              <a:pPr>
                <a:defRPr/>
              </a:pPr>
              <a:t>2017.11.16.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734B-DF40-43E0-B8C5-457E81124BB3}" type="slidenum">
              <a:rPr lang="lv-LV" altLang="lv-LV" smtClean="0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xmlns="" val="285219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D470A-F8A9-44F7-B80B-2C2308EC91EF}" type="datetimeFigureOut">
              <a:rPr lang="lv-LV" smtClean="0"/>
              <a:pPr>
                <a:defRPr/>
              </a:pPr>
              <a:t>2017.11.16.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A2C4-F0E8-4EAB-A964-7D53B27FF8AB}" type="slidenum">
              <a:rPr lang="lv-LV" altLang="lv-LV" smtClean="0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xmlns="" val="2409296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B562CB-5B4A-491E-974A-8CE33689918B}" type="datetimeFigureOut">
              <a:rPr lang="lv-LV" smtClean="0"/>
              <a:pPr>
                <a:defRPr/>
              </a:pPr>
              <a:t>2017.11.16.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6CD4-2F36-4156-AB9A-0DD45BA43155}" type="slidenum">
              <a:rPr lang="lv-LV" altLang="lv-LV" smtClean="0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xmlns="" val="130229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55A7A27-3656-4B71-8A3E-4112A3540850}" type="datetimeFigureOut">
              <a:rPr lang="lv-LV" smtClean="0"/>
              <a:pPr>
                <a:defRPr/>
              </a:pPr>
              <a:t>2017.11.16.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24C40-8073-4FF9-A198-2487F4AE28BB}" type="slidenum">
              <a:rPr lang="lv-LV" altLang="lv-LV" smtClean="0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xmlns="" val="541714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0200" y="1916832"/>
            <a:ext cx="8319323" cy="2448272"/>
          </a:xfrm>
        </p:spPr>
        <p:txBody>
          <a:bodyPr>
            <a:normAutofit fontScale="90000"/>
          </a:bodyPr>
          <a:lstStyle/>
          <a:p>
            <a:r>
              <a:rPr lang="lv-LV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lv-LV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lv-LV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lv-LV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lv-LV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lv-LV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lv-LV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5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lv-LV" sz="5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en-GB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 of the Supreme Court in </a:t>
            </a:r>
            <a:r>
              <a:rPr lang="en-GB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ensuring </a:t>
            </a:r>
            <a:r>
              <a:rPr lang="en-GB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uniformity of practice</a:t>
            </a:r>
            <a:r>
              <a:rPr lang="lv-LV" sz="7200" dirty="0">
                <a:solidFill>
                  <a:srgbClr val="8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7200" dirty="0">
                <a:solidFill>
                  <a:srgbClr val="8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sz="6400" b="1" dirty="0">
              <a:solidFill>
                <a:srgbClr val="86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31"/>
          <p:cNvGrpSpPr/>
          <p:nvPr/>
        </p:nvGrpSpPr>
        <p:grpSpPr>
          <a:xfrm>
            <a:off x="0" y="6307285"/>
            <a:ext cx="12192000" cy="550715"/>
            <a:chOff x="548680" y="755576"/>
            <a:chExt cx="2923389" cy="312043"/>
          </a:xfrm>
        </p:grpSpPr>
        <p:pic>
          <p:nvPicPr>
            <p:cNvPr id="9" name="Picture 8" descr="tievais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680" y="755576"/>
              <a:ext cx="619133" cy="312043"/>
            </a:xfrm>
            <a:prstGeom prst="rect">
              <a:avLst/>
            </a:prstGeom>
          </p:spPr>
        </p:pic>
        <p:pic>
          <p:nvPicPr>
            <p:cNvPr id="10" name="Picture 9" descr="tievais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24744" y="755576"/>
              <a:ext cx="619133" cy="312043"/>
            </a:xfrm>
            <a:prstGeom prst="rect">
              <a:avLst/>
            </a:prstGeom>
          </p:spPr>
        </p:pic>
        <p:pic>
          <p:nvPicPr>
            <p:cNvPr id="11" name="Picture 10" descr="tievais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00808" y="755576"/>
              <a:ext cx="619133" cy="312043"/>
            </a:xfrm>
            <a:prstGeom prst="rect">
              <a:avLst/>
            </a:prstGeom>
          </p:spPr>
        </p:pic>
        <p:pic>
          <p:nvPicPr>
            <p:cNvPr id="12" name="Picture 11" descr="tievais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76872" y="755576"/>
              <a:ext cx="619133" cy="312043"/>
            </a:xfrm>
            <a:prstGeom prst="rect">
              <a:avLst/>
            </a:prstGeom>
          </p:spPr>
        </p:pic>
        <p:pic>
          <p:nvPicPr>
            <p:cNvPr id="13" name="Picture 12" descr="tievais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52936" y="755576"/>
              <a:ext cx="619133" cy="312043"/>
            </a:xfrm>
            <a:prstGeom prst="rect">
              <a:avLst/>
            </a:prstGeom>
          </p:spPr>
        </p:pic>
      </p:grpSp>
      <p:sp>
        <p:nvSpPr>
          <p:cNvPr id="14" name="Subtitle 2"/>
          <p:cNvSpPr txBox="1">
            <a:spLocks/>
          </p:cNvSpPr>
          <p:nvPr/>
        </p:nvSpPr>
        <p:spPr>
          <a:xfrm>
            <a:off x="8184232" y="4005064"/>
            <a:ext cx="3677207" cy="169575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</a:pPr>
            <a:r>
              <a:rPr lang="lv-LV" sz="2100" b="1" dirty="0" smtClean="0">
                <a:latin typeface="Book Antiqua" panose="02040602050305030304" pitchFamily="18" charset="0"/>
              </a:rPr>
              <a:t>Aldis Laviņš</a:t>
            </a:r>
          </a:p>
          <a:p>
            <a:pPr algn="r" fontAlgn="auto">
              <a:spcAft>
                <a:spcPts val="0"/>
              </a:spcAft>
            </a:pPr>
            <a:r>
              <a:rPr lang="lv-LV" sz="2100" b="1" dirty="0" smtClean="0">
                <a:latin typeface="Book Antiqua" panose="02040602050305030304" pitchFamily="18" charset="0"/>
              </a:rPr>
              <a:t>Judge of the Constitutional Court of the Republic </a:t>
            </a:r>
            <a:r>
              <a:rPr lang="lv-LV" sz="2100" b="1" dirty="0" err="1" smtClean="0">
                <a:latin typeface="Book Antiqua" panose="02040602050305030304" pitchFamily="18" charset="0"/>
              </a:rPr>
              <a:t>of</a:t>
            </a:r>
            <a:r>
              <a:rPr lang="lv-LV" sz="2100" b="1" dirty="0" smtClean="0">
                <a:latin typeface="Book Antiqua" panose="02040602050305030304" pitchFamily="18" charset="0"/>
              </a:rPr>
              <a:t> </a:t>
            </a:r>
            <a:r>
              <a:rPr lang="lv-LV" sz="2100" b="1" dirty="0" err="1" smtClean="0">
                <a:latin typeface="Book Antiqua" panose="02040602050305030304" pitchFamily="18" charset="0"/>
              </a:rPr>
              <a:t>Latvia</a:t>
            </a:r>
            <a:endParaRPr lang="lv-LV" sz="2100" b="1" dirty="0">
              <a:latin typeface="Book Antiqua" panose="02040602050305030304" pitchFamily="18" charset="0"/>
            </a:endParaRPr>
          </a:p>
          <a:p>
            <a:pPr algn="r" fontAlgn="auto">
              <a:spcAft>
                <a:spcPts val="0"/>
              </a:spcAft>
            </a:pPr>
            <a:r>
              <a:rPr lang="lv-LV" sz="2100" b="1" dirty="0" smtClean="0">
                <a:latin typeface="Book Antiqua" panose="02040602050305030304" pitchFamily="18" charset="0"/>
              </a:rPr>
              <a:t>15.11.2017.</a:t>
            </a:r>
            <a:endParaRPr lang="lv-LV" sz="21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216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Collection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SC’s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rulings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prepares a collection of court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rulings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sentences and concise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explanations.</a:t>
            </a:r>
            <a:endParaRPr lang="lv-LV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responsibility of the Department of Court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works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cooperation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judges.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5669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Dialogue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enhance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uniformity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lv-LV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useful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e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stablishe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dialogue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-)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Court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Justice of the European Union in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Luxemburg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-)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Court of Human Rights in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Strasbourg</a:t>
            </a:r>
            <a: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lv-LV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endParaRPr lang="lv-LV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-)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Constitutional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Court</a:t>
            </a:r>
            <a:endParaRPr lang="lv-LV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2805961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uild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the new type of dialogue between the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lower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courts</a:t>
            </a:r>
            <a: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lv-LV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called 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pilot judgments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514350" indent="-514350" algn="just">
              <a:buAutoNum type="arabicParenR"/>
            </a:pPr>
            <a:endParaRPr lang="lv-LV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prelimanary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ruling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system (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France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Netherlands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Poland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2534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7648" y="1196752"/>
            <a:ext cx="67924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4800" b="1" dirty="0" err="1">
                <a:latin typeface="Belwe Bd TL" panose="02060803050305020504" pitchFamily="18" charset="0"/>
                <a:cs typeface="Times New Roman" panose="02020603050405020304" pitchFamily="18" charset="0"/>
              </a:rPr>
              <a:t>Thank</a:t>
            </a:r>
            <a:r>
              <a:rPr lang="lv-LV" sz="4800" b="1" dirty="0">
                <a:latin typeface="Belwe Bd TL" panose="02060803050305020504" pitchFamily="18" charset="0"/>
                <a:cs typeface="Times New Roman" panose="02020603050405020304" pitchFamily="18" charset="0"/>
              </a:rPr>
              <a:t> </a:t>
            </a:r>
            <a:r>
              <a:rPr lang="lv-LV" sz="4800" b="1" dirty="0" err="1">
                <a:latin typeface="Belwe Bd TL" panose="02060803050305020504" pitchFamily="18" charset="0"/>
                <a:cs typeface="Times New Roman" panose="02020603050405020304" pitchFamily="18" charset="0"/>
              </a:rPr>
              <a:t>you</a:t>
            </a:r>
            <a:r>
              <a:rPr lang="lv-LV" sz="4800" b="1" dirty="0">
                <a:latin typeface="Belwe Bd TL" panose="02060803050305020504" pitchFamily="18" charset="0"/>
                <a:cs typeface="Times New Roman" panose="02020603050405020304" pitchFamily="18" charset="0"/>
              </a:rPr>
              <a:t>!</a:t>
            </a:r>
            <a:br>
              <a:rPr lang="lv-LV" sz="4800" b="1" dirty="0">
                <a:latin typeface="Belwe Bd TL" panose="02060803050305020504" pitchFamily="18" charset="0"/>
                <a:cs typeface="Times New Roman" panose="02020603050405020304" pitchFamily="18" charset="0"/>
              </a:rPr>
            </a:br>
            <a:r>
              <a:rPr lang="lv-LV" sz="48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I </a:t>
            </a:r>
            <a:r>
              <a:rPr lang="lv-LV" sz="4800" b="1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wish</a:t>
            </a:r>
            <a:r>
              <a:rPr lang="lv-LV" sz="48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lv-LV" sz="4800" b="1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all</a:t>
            </a:r>
            <a:r>
              <a:rPr lang="lv-LV" sz="48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lv-LV" sz="4800" b="1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the</a:t>
            </a:r>
            <a:r>
              <a:rPr lang="lv-LV" sz="48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lv-LV" sz="4800" b="1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best</a:t>
            </a:r>
            <a:r>
              <a:rPr lang="lv-LV" sz="48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lv-LV" sz="4800" b="1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in</a:t>
            </a:r>
            <a:r>
              <a:rPr lang="lv-LV" sz="48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lv-LV" sz="4800" b="1" dirty="0" err="1" smtClean="0">
                <a:latin typeface="Book Antiqua" panose="02040602050305030304" pitchFamily="18" charset="0"/>
                <a:cs typeface="Times New Roman" panose="02020603050405020304" pitchFamily="18" charset="0"/>
              </a:rPr>
              <a:t>stengthening</a:t>
            </a:r>
            <a:r>
              <a:rPr lang="lv-LV" sz="4800" b="1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lv-LV" sz="4800" b="1" dirty="0" err="1" smtClean="0">
                <a:latin typeface="Book Antiqua" panose="02040602050305030304" pitchFamily="18" charset="0"/>
                <a:cs typeface="Times New Roman" panose="02020603050405020304" pitchFamily="18" charset="0"/>
              </a:rPr>
              <a:t>and</a:t>
            </a:r>
            <a:r>
              <a:rPr lang="lv-LV" sz="4800" b="1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lv-LV" sz="4800" b="1" dirty="0" err="1" smtClean="0">
                <a:latin typeface="Book Antiqua" panose="02040602050305030304" pitchFamily="18" charset="0"/>
                <a:cs typeface="Times New Roman" panose="02020603050405020304" pitchFamily="18" charset="0"/>
              </a:rPr>
              <a:t>developing</a:t>
            </a:r>
            <a:r>
              <a:rPr lang="lv-LV" sz="4800" b="1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lv-LV" sz="4800" b="1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Ukraine’s</a:t>
            </a:r>
            <a:r>
              <a:rPr lang="lv-LV" sz="48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 legal system!</a:t>
            </a:r>
            <a:endParaRPr lang="en-GB" sz="4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6411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v-LV" sz="1400" b="1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06495"/>
            <a:ext cx="12192000" cy="73183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lv-LV" altLang="lv-LV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Constitutional</a:t>
            </a:r>
            <a:r>
              <a:rPr lang="lv-LV" altLang="lv-LV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framework</a:t>
            </a:r>
            <a:endParaRPr lang="en-GB" sz="4000" b="1" dirty="0" smtClean="0">
              <a:solidFill>
                <a:srgbClr val="76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87488" y="1635183"/>
            <a:ext cx="98650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rinciple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equality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courts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adjudicate similar cases in a similar manner, whilst different cases –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differently</a:t>
            </a: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lv-LV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altLang="lv-LV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ECtHR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ruled-S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tate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infringes the right to a fair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court if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1.national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courts</a:t>
            </a: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failed to ensure uniformity of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case-law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no mechanisms that would ensure uniformity of case-law, or if no such mechanisms have been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lv-LV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434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echanism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uniformity of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case-law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409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lv-LV" altLang="lv-LV" sz="3600" dirty="0" smtClean="0"/>
          </a:p>
          <a:p>
            <a:pPr marL="0" indent="0" algn="just">
              <a:buNone/>
            </a:pP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c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assation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instance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predominantly protect public legal interests rather than private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interests</a:t>
            </a:r>
            <a: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it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reviews only quaestiones iuris, namely, issues regarding correct application of material or procedural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norms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That’s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SC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cassation court is the most suitable instance for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achieving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aim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ensur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uniform interpretation and application of legal norms in the entire State.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v-LV" altLang="lv-LV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altLang="lv-LV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72273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Instruments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SC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0768"/>
            <a:ext cx="10515600" cy="48361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lv-LV" dirty="0" smtClean="0"/>
          </a:p>
          <a:p>
            <a:pPr marL="0" indent="0" algn="just">
              <a:buNone/>
            </a:pP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to </a:t>
            </a:r>
            <a:r>
              <a:rPr lang="en-GB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acieve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uniform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law it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SC’s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 are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devoted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deal with legal issues, not with issues concerning questions of the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facts</a:t>
            </a: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dirty="0" smtClean="0"/>
          </a:p>
          <a:p>
            <a:pPr marL="0" indent="0" algn="just">
              <a:buNone/>
            </a:pP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introduced so called system of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filtering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around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70%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cassation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claims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declared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inadmissible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330443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alt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</a:t>
            </a:r>
            <a:r>
              <a:rPr lang="lv-LV" alt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alt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filtering</a:t>
            </a:r>
            <a:r>
              <a:rPr lang="lv-LV" alt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system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6792"/>
            <a:ext cx="10515600" cy="4620171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lv-LV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Deal</a:t>
            </a:r>
            <a:r>
              <a:rPr lang="lv-LV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with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issues </a:t>
            </a:r>
            <a:r>
              <a:rPr lang="lv-LV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material or procedural 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norms</a:t>
            </a:r>
            <a:r>
              <a:rPr lang="lv-LV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lv-LV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v-LV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lv-LV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do </a:t>
            </a:r>
            <a:r>
              <a:rPr lang="lv-LV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lv-LV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 </a:t>
            </a:r>
            <a:r>
              <a:rPr lang="en-GB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appellate court does not comply in full extent with the content of the submitted </a:t>
            </a:r>
            <a:r>
              <a:rPr lang="en-GB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evidences</a:t>
            </a:r>
            <a:r>
              <a:rPr lang="lv-LV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lv-LV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lv-LV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lv-LV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lv-LV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issue</a:t>
            </a:r>
            <a:r>
              <a:rPr lang="en-GB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lv-LV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endParaRPr lang="lv-LV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aspects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oath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judges;</a:t>
            </a:r>
            <a:endParaRPr lang="lv-LV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competence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Constitutional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Court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lv-LV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explains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predominantly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interests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Tx/>
              <a:buChar char="-"/>
            </a:pPr>
            <a:endParaRPr lang="lv-LV" alt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alt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GB" alt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sz="3200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1204427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Filtering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system II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lv-LV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Debate </a:t>
            </a:r>
            <a:r>
              <a:rPr lang="lv-LV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lv-LV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v-LV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called 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“appeal 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leaves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lv-LV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system.</a:t>
            </a:r>
          </a:p>
          <a:p>
            <a:pPr marL="0" indent="0" algn="just">
              <a:buNone/>
            </a:pPr>
            <a:endParaRPr lang="lv-LV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-) T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 of the 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v-LV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limited</a:t>
            </a:r>
            <a:r>
              <a:rPr lang="lv-LV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deals with small number of issues and </a:t>
            </a:r>
            <a:r>
              <a:rPr lang="lv-LV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areas the 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v-LV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rarely make 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decisions</a:t>
            </a:r>
            <a:r>
              <a:rPr lang="lv-LV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v-LV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-) SC 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see 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submitted </a:t>
            </a:r>
            <a:r>
              <a:rPr lang="en-GB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cassat</a:t>
            </a:r>
            <a:r>
              <a:rPr lang="lv-LV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claims. </a:t>
            </a:r>
            <a:r>
              <a:rPr lang="lv-LV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v-LV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decide whether the legal 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issues 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an importance concerning uniform application of law or the development of case 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law</a:t>
            </a:r>
            <a:r>
              <a:rPr lang="lv-LV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lv-LV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-) it could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jeopardise 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achieve 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goal to 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ensure </a:t>
            </a:r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greater 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uniformity of application of 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lv-LV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2730621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ruling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SC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independence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judges v.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equality</a:t>
            </a: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legal system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ensure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uniformity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endParaRPr lang="lv-LV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Gaps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law</a:t>
            </a: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judges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legal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resolution a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endParaRPr lang="lv-LV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Debate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whether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SC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ruling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belongs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so called </a:t>
            </a:r>
            <a:r>
              <a:rPr lang="lv-LV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obligatory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law.</a:t>
            </a:r>
          </a:p>
        </p:txBody>
      </p:sp>
    </p:spTree>
    <p:extLst>
      <p:ext uri="{BB962C8B-B14F-4D97-AF65-F5344CB8AC3E}">
        <p14:creationId xmlns:p14="http://schemas.microsoft.com/office/powerpoint/2010/main" xmlns="" val="1230048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anner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CJEU consistently refers to previous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decisions,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whereby the practice of the Court evolved into a primary means of argumentation before the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imilar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situation with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Strasbourg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national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consistently will refer to its previous rulings it would encourage the lower courts in wider extent use this method how to strengthen its argumentation with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ance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Supreme Court position.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6854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Instruments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Judicial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ower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49.provides -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Plenary Session has a competence to discuss topical questions of the interpretation of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Article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49.1.provides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ensure uniform application of law the Department of the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(for instance, Department for Civil Cases – all judges of this unit) has a competence to discuss topical questions of the interpretation of law and to render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 shall be published at the web page of the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binding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647043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ijas_form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13466</TotalTime>
  <Words>758</Words>
  <Application>Microsoft Macintosh PowerPoint</Application>
  <PresentationFormat>Произвольный</PresentationFormat>
  <Paragraphs>73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Prezentacijas_forma</vt:lpstr>
      <vt:lpstr>     Role of the Supreme Court in ensuring uniformity of practice </vt:lpstr>
      <vt:lpstr>Constitutional framework</vt:lpstr>
      <vt:lpstr>Mechanism to ensure uniformity of case-law</vt:lpstr>
      <vt:lpstr>Instruments for the SC</vt:lpstr>
      <vt:lpstr>Idea of filtering system</vt:lpstr>
      <vt:lpstr>Filtering system II</vt:lpstr>
      <vt:lpstr>Character of the ruling of the SC</vt:lpstr>
      <vt:lpstr>The manner to use the court practice</vt:lpstr>
      <vt:lpstr>Instruments for the SC</vt:lpstr>
      <vt:lpstr>Collection of SC’s rulings</vt:lpstr>
      <vt:lpstr>Dialogue enhance uniformity</vt:lpstr>
      <vt:lpstr>Ideas for the future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tiesas pieteikums</dc:title>
  <dc:creator>User</dc:creator>
  <cp:lastModifiedBy>Am0r &amp; An@stezy</cp:lastModifiedBy>
  <cp:revision>277</cp:revision>
  <cp:lastPrinted>2016-11-01T08:16:27Z</cp:lastPrinted>
  <dcterms:created xsi:type="dcterms:W3CDTF">2011-01-26T09:09:59Z</dcterms:created>
  <dcterms:modified xsi:type="dcterms:W3CDTF">2017-11-16T05:24:18Z</dcterms:modified>
</cp:coreProperties>
</file>