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3" r:id="rId6"/>
    <p:sldId id="260" r:id="rId7"/>
    <p:sldId id="263" r:id="rId8"/>
    <p:sldId id="262" r:id="rId9"/>
    <p:sldId id="269" r:id="rId10"/>
    <p:sldId id="274" r:id="rId11"/>
    <p:sldId id="261" r:id="rId12"/>
    <p:sldId id="264" r:id="rId13"/>
    <p:sldId id="265" r:id="rId14"/>
    <p:sldId id="267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A4BFCCDE-4E06-D34D-B805-E6195994B067}">
          <p14:sldIdLst>
            <p14:sldId id="256"/>
            <p14:sldId id="257"/>
            <p14:sldId id="258"/>
            <p14:sldId id="259"/>
            <p14:sldId id="273"/>
            <p14:sldId id="260"/>
            <p14:sldId id="263"/>
            <p14:sldId id="262"/>
            <p14:sldId id="269"/>
            <p14:sldId id="274"/>
            <p14:sldId id="261"/>
            <p14:sldId id="264"/>
            <p14:sldId id="265"/>
            <p14:sldId id="267"/>
            <p14:sldId id="268"/>
          </p14:sldIdLst>
        </p14:section>
        <p14:section name="Untitled Section" id="{9B7AF5A9-88BA-634B-BC63-4285A26BBB84}">
          <p14:sldIdLst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3377"/>
    <p:restoredTop sz="50000"/>
  </p:normalViewPr>
  <p:slideViewPr>
    <p:cSldViewPr>
      <p:cViewPr varScale="1">
        <p:scale>
          <a:sx n="49" d="100"/>
          <a:sy n="49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27228-BA65-4D1D-AA47-195CFC8135DA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5B0A4-210C-487C-A82C-D84443479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06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5B0A4-210C-487C-A82C-D84443479A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58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20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50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3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32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67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2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87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85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0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28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13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E9D0-4AFE-460F-9990-02006F099DE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DF24-F480-455E-9689-7EFA37C6F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5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uk-UA" sz="4000" dirty="0" smtClean="0"/>
              <a:t>НАВЧАЛЬНА ПРОГРАМА</a:t>
            </a:r>
            <a:r>
              <a:rPr lang="en-US" sz="4000" dirty="0" smtClean="0"/>
              <a:t>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uk-UA" sz="4000" b="1" dirty="0" smtClean="0"/>
              <a:t>для підготовки суддів Верховного Суду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(</a:t>
            </a:r>
            <a:r>
              <a:rPr lang="uk-UA" sz="4000" b="1" dirty="0" smtClean="0"/>
              <a:t>вступний курс</a:t>
            </a:r>
            <a:r>
              <a:rPr lang="en-US" sz="4000" b="1" dirty="0" smtClean="0"/>
              <a:t>)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endParaRPr lang="en-US" sz="2400" b="1" dirty="0"/>
          </a:p>
          <a:p>
            <a:pPr algn="l" fontAlgn="auto">
              <a:spcAft>
                <a:spcPts val="0"/>
              </a:spcAft>
              <a:defRPr/>
            </a:pPr>
            <a:r>
              <a:rPr lang="uk-UA" sz="2400" b="1" dirty="0" smtClean="0"/>
              <a:t>Україна, КИЇВ</a:t>
            </a:r>
            <a:endParaRPr lang="en-US" sz="2400" b="1" dirty="0"/>
          </a:p>
          <a:p>
            <a:pPr algn="l" fontAlgn="auto">
              <a:spcAft>
                <a:spcPts val="0"/>
              </a:spcAft>
              <a:defRPr/>
            </a:pPr>
            <a:r>
              <a:rPr lang="uk-UA" sz="2400" b="1" dirty="0" smtClean="0"/>
              <a:t>листопад</a:t>
            </a:r>
            <a:r>
              <a:rPr lang="en-US" sz="2400" b="1" dirty="0" smtClean="0"/>
              <a:t> </a:t>
            </a:r>
            <a:r>
              <a:rPr lang="en-US" sz="2400" b="1" dirty="0"/>
              <a:t>2017</a:t>
            </a:r>
            <a:endParaRPr lang="lt-LT" sz="2400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78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1B28B0F-5C0A-4B12-959C-127082B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/>
              <a:t>Повноваження та функції Вищого адміністративного </a:t>
            </a:r>
            <a:r>
              <a:rPr lang="uk-UA" sz="3600" b="1" dirty="0" smtClean="0"/>
              <a:t>суду</a:t>
            </a:r>
            <a:r>
              <a:rPr lang="en-US" sz="3600" b="1" dirty="0" smtClean="0"/>
              <a:t>: </a:t>
            </a: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8F51512-F60F-4C80-9BCC-EF8A754A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3600" b="1" dirty="0" smtClean="0">
                <a:solidFill>
                  <a:srgbClr val="FF0000"/>
                </a:solidFill>
              </a:rPr>
              <a:t>Вищий адміністративний суд </a:t>
            </a:r>
            <a:r>
              <a:rPr lang="uk-UA" sz="3600" b="1" u="sng" dirty="0" smtClean="0">
                <a:solidFill>
                  <a:srgbClr val="FF0000"/>
                </a:solidFill>
              </a:rPr>
              <a:t>відповідає за розробку єдиної практики тлумачення та застосування законів, інших нормативних актів. 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pPr algn="just"/>
            <a:endParaRPr lang="lt-LT" sz="3600" b="1" dirty="0">
              <a:solidFill>
                <a:srgbClr val="FF0000"/>
              </a:solidFill>
            </a:endParaRPr>
          </a:p>
          <a:p>
            <a:pPr algn="just"/>
            <a:r>
              <a:rPr lang="uk-UA" sz="3600" b="1" dirty="0" smtClean="0"/>
              <a:t>З цією метою ВАС</a:t>
            </a:r>
            <a:r>
              <a:rPr lang="en-US" sz="3600" b="1" dirty="0" smtClean="0"/>
              <a:t> </a:t>
            </a:r>
            <a:r>
              <a:rPr lang="uk-UA" sz="3600" b="1" u="sng" dirty="0" smtClean="0">
                <a:solidFill>
                  <a:srgbClr val="FF0000"/>
                </a:solidFill>
              </a:rPr>
              <a:t>періодично видає свій Вісник під назвою «Практика адміністративних судів»</a:t>
            </a:r>
            <a:r>
              <a:rPr lang="en-US" sz="3600" b="1" u="sng" dirty="0" smtClean="0">
                <a:solidFill>
                  <a:srgbClr val="FF0000"/>
                </a:solidFill>
              </a:rPr>
              <a:t>. </a:t>
            </a:r>
            <a:endParaRPr lang="en-US" sz="3600" b="1" u="sng" dirty="0">
              <a:solidFill>
                <a:srgbClr val="FF0000"/>
              </a:solidFill>
            </a:endParaRPr>
          </a:p>
          <a:p>
            <a:pPr algn="just"/>
            <a:endParaRPr lang="lt-LT" sz="3600" b="1" u="sng" dirty="0">
              <a:solidFill>
                <a:srgbClr val="FF0000"/>
              </a:solidFill>
            </a:endParaRPr>
          </a:p>
          <a:p>
            <a:pPr algn="just"/>
            <a:r>
              <a:rPr lang="uk-UA" b="1" dirty="0" smtClean="0"/>
              <a:t>Тлумачення</a:t>
            </a:r>
            <a:r>
              <a:rPr lang="en-US" b="1" dirty="0" smtClean="0"/>
              <a:t> </a:t>
            </a:r>
            <a:r>
              <a:rPr lang="lt-LT" b="1" dirty="0"/>
              <a:t>[...] </a:t>
            </a:r>
            <a:r>
              <a:rPr lang="uk-UA" b="1" dirty="0" smtClean="0"/>
              <a:t>що міститься в рішеннях, ухвалах та наказах, які публікуються у Віснику ВАС,</a:t>
            </a:r>
            <a:r>
              <a:rPr lang="en-US" b="1" dirty="0" smtClean="0"/>
              <a:t> </a:t>
            </a:r>
            <a:r>
              <a:rPr lang="uk-UA" b="1" u="sng" dirty="0" smtClean="0">
                <a:solidFill>
                  <a:srgbClr val="FF0000"/>
                </a:solidFill>
              </a:rPr>
              <a:t>повинні братися до уваги судами</a:t>
            </a:r>
            <a:r>
              <a:rPr lang="en-US" b="1" u="sng" dirty="0" smtClean="0">
                <a:solidFill>
                  <a:srgbClr val="FF0000"/>
                </a:solidFill>
              </a:rPr>
              <a:t>, </a:t>
            </a:r>
            <a:r>
              <a:rPr lang="uk-UA" b="1" dirty="0" smtClean="0">
                <a:solidFill>
                  <a:srgbClr val="FF0000"/>
                </a:solidFill>
              </a:rPr>
              <a:t>державними органами, іншими установами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uk-UA" b="1" u="sng" dirty="0" smtClean="0">
                <a:solidFill>
                  <a:srgbClr val="FF0000"/>
                </a:solidFill>
              </a:rPr>
              <a:t>при застосуванні цих законів та інших нормативних актів</a:t>
            </a:r>
            <a:r>
              <a:rPr lang="en-US" b="1" u="sng" dirty="0" smtClean="0">
                <a:solidFill>
                  <a:srgbClr val="FF0000"/>
                </a:solidFill>
              </a:rPr>
              <a:t>.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024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Роль прецеденту у забезпеченні узгодженості судової практики</a:t>
            </a:r>
            <a:r>
              <a:rPr lang="en-US" sz="3200" b="1" dirty="0" smtClean="0"/>
              <a:t>: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859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effectLst/>
              </a:rPr>
              <a:t>Конституційний Суд </a:t>
            </a:r>
            <a:r>
              <a:rPr lang="en-US" sz="2200" b="1" dirty="0" smtClean="0">
                <a:effectLst/>
              </a:rPr>
              <a:t>(</a:t>
            </a:r>
            <a:r>
              <a:rPr lang="uk-UA" sz="2200" b="1" dirty="0" smtClean="0">
                <a:effectLst/>
              </a:rPr>
              <a:t>ухвали від 24 жовтня </a:t>
            </a:r>
            <a:r>
              <a:rPr lang="en-US" sz="2200" b="1" dirty="0" smtClean="0">
                <a:effectLst/>
              </a:rPr>
              <a:t>2007</a:t>
            </a:r>
            <a:r>
              <a:rPr lang="en-US" sz="2200" b="1" dirty="0">
                <a:effectLst/>
              </a:rPr>
              <a:t>)</a:t>
            </a:r>
            <a:r>
              <a:rPr lang="en-US" b="1" dirty="0">
                <a:effectLst/>
              </a:rPr>
              <a:t>:</a:t>
            </a:r>
          </a:p>
          <a:p>
            <a:pPr algn="just"/>
            <a:r>
              <a:rPr lang="uk-UA" b="1" dirty="0" smtClean="0">
                <a:solidFill>
                  <a:srgbClr val="0070C0"/>
                </a:solidFill>
              </a:rPr>
              <a:t>Судові прецеденти є джерелом права</a:t>
            </a:r>
            <a:r>
              <a:rPr lang="en-GB" b="1" dirty="0" smtClean="0">
                <a:solidFill>
                  <a:srgbClr val="0070C0"/>
                </a:solidFill>
              </a:rPr>
              <a:t>—</a:t>
            </a:r>
            <a:r>
              <a:rPr lang="en-GB" b="1" i="1" dirty="0" err="1" smtClean="0">
                <a:solidFill>
                  <a:srgbClr val="0070C0"/>
                </a:solidFill>
              </a:rPr>
              <a:t>auctoritate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>
                <a:solidFill>
                  <a:srgbClr val="0070C0"/>
                </a:solidFill>
              </a:rPr>
              <a:t>rationis</a:t>
            </a:r>
            <a:r>
              <a:rPr lang="en-GB" b="1" i="1" dirty="0">
                <a:solidFill>
                  <a:srgbClr val="0070C0"/>
                </a:solidFill>
              </a:rPr>
              <a:t>;</a:t>
            </a:r>
            <a:r>
              <a:rPr lang="en-GB" b="1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uk-UA" b="1" u="sng" dirty="0" smtClean="0">
                <a:solidFill>
                  <a:srgbClr val="FF0000"/>
                </a:solidFill>
              </a:rPr>
              <a:t>Посилання на прецеденти є умовою узгодженої</a:t>
            </a:r>
            <a:r>
              <a:rPr lang="en-GB" b="1" u="sng" dirty="0" smtClean="0">
                <a:solidFill>
                  <a:srgbClr val="FF0000"/>
                </a:solidFill>
              </a:rPr>
              <a:t> (</a:t>
            </a:r>
            <a:r>
              <a:rPr lang="uk-UA" b="1" u="sng" dirty="0" smtClean="0">
                <a:solidFill>
                  <a:srgbClr val="FF0000"/>
                </a:solidFill>
              </a:rPr>
              <a:t>сталої, однорідної</a:t>
            </a:r>
            <a:r>
              <a:rPr lang="en-GB" b="1" u="sng" dirty="0" smtClean="0">
                <a:solidFill>
                  <a:srgbClr val="FF0000"/>
                </a:solidFill>
              </a:rPr>
              <a:t>) </a:t>
            </a:r>
            <a:r>
              <a:rPr lang="uk-UA" b="1" u="sng" dirty="0" smtClean="0">
                <a:solidFill>
                  <a:srgbClr val="FF0000"/>
                </a:solidFill>
              </a:rPr>
              <a:t>судової практики</a:t>
            </a:r>
            <a:r>
              <a:rPr lang="en-GB" u="sng" dirty="0" smtClean="0">
                <a:solidFill>
                  <a:srgbClr val="FF0000"/>
                </a:solidFill>
              </a:rPr>
              <a:t>.</a:t>
            </a:r>
            <a:endParaRPr lang="en-US" u="sng" dirty="0">
              <a:solidFill>
                <a:srgbClr val="FF0000"/>
              </a:solidFill>
            </a:endParaRPr>
          </a:p>
          <a:p>
            <a:pPr algn="just"/>
            <a:r>
              <a:rPr lang="uk-UA" b="1" dirty="0" smtClean="0"/>
              <a:t>Безпідставне ігнорування судових прецедентів не дозволяється</a:t>
            </a:r>
            <a:r>
              <a:rPr lang="en-GB" b="1" dirty="0" smtClean="0"/>
              <a:t>. </a:t>
            </a:r>
            <a:endParaRPr lang="en-GB" b="1" dirty="0"/>
          </a:p>
          <a:p>
            <a:pPr algn="just"/>
            <a:r>
              <a:rPr lang="uk-UA" b="1" dirty="0" smtClean="0"/>
              <a:t>Самі по собі прецеденти повинні бути чітко викладені</a:t>
            </a:r>
            <a:r>
              <a:rPr lang="en-GB" b="1" dirty="0" smtClean="0"/>
              <a:t>. </a:t>
            </a:r>
            <a:endParaRPr lang="en-GB" b="1" dirty="0"/>
          </a:p>
          <a:p>
            <a:pPr algn="just"/>
            <a:endParaRPr lang="en-US" b="1" u="sng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4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/>
              <a:t>Роль </a:t>
            </a:r>
            <a:r>
              <a:rPr lang="uk-UA" sz="3200" b="1" dirty="0" err="1" smtClean="0"/>
              <a:t>прецедента</a:t>
            </a:r>
            <a:r>
              <a:rPr lang="lt-LT" sz="3200" b="1" dirty="0" smtClean="0"/>
              <a:t>: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20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Суди, під час прийняття рішень у справах </a:t>
            </a:r>
            <a:r>
              <a:rPr lang="uk-UA" sz="2400" b="1" u="sng" dirty="0" smtClean="0"/>
              <a:t>аналогічних категорій</a:t>
            </a:r>
            <a:r>
              <a:rPr lang="uk-UA" sz="2400" b="1" dirty="0" smtClean="0"/>
              <a:t>, </a:t>
            </a:r>
            <a:r>
              <a:rPr lang="uk-UA" sz="2400" b="1" u="sng" dirty="0" smtClean="0"/>
              <a:t>зобов'язані дотримуватися прецедентів, які вони самі створил</a:t>
            </a:r>
            <a:r>
              <a:rPr lang="uk-UA" sz="2400" b="1" dirty="0" smtClean="0"/>
              <a:t>и </a:t>
            </a:r>
            <a:r>
              <a:rPr lang="en-GB" sz="2400" b="1" dirty="0" smtClean="0"/>
              <a:t>—</a:t>
            </a:r>
            <a:r>
              <a:rPr lang="uk-UA" sz="2400" b="1" dirty="0" smtClean="0"/>
              <a:t> рішення в аналогічних справах</a:t>
            </a:r>
            <a:r>
              <a:rPr lang="en-GB" sz="2400" b="1" dirty="0" smtClean="0"/>
              <a:t>; </a:t>
            </a:r>
          </a:p>
          <a:p>
            <a:pPr algn="just"/>
            <a:endParaRPr lang="en-GB" sz="2400" b="1" dirty="0"/>
          </a:p>
          <a:p>
            <a:pPr algn="just"/>
            <a:r>
              <a:rPr lang="uk-UA" sz="2400" b="1" dirty="0" smtClean="0"/>
              <a:t>Суди нижчої інстанції, під час прийняття рішень </a:t>
            </a:r>
            <a:r>
              <a:rPr lang="uk-UA" sz="2400" b="1" u="sng" dirty="0" smtClean="0"/>
              <a:t>у справах аналогічних категорій, зобов'язані слідувати рішенням судів вищої інстанції, що є прецедентними у справах тієї ж категорії</a:t>
            </a:r>
            <a:r>
              <a:rPr lang="en-GB" sz="2400" b="1" dirty="0" smtClean="0"/>
              <a:t>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502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/>
              <a:t>Роль </a:t>
            </a:r>
            <a:r>
              <a:rPr lang="uk-UA" sz="3200" b="1" dirty="0" err="1" smtClean="0"/>
              <a:t>прецедента</a:t>
            </a:r>
            <a:r>
              <a:rPr lang="uk-UA" sz="3200" b="1" dirty="0" smtClean="0"/>
              <a:t> в забезпеченні узгодженості практики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41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/>
              <a:t>Не дозволяється переоцінювати судові прецеденти, зводити їх значення до абсолюту</a:t>
            </a:r>
            <a:r>
              <a:rPr lang="en-GB" b="1" dirty="0" smtClean="0"/>
              <a:t>. </a:t>
            </a:r>
            <a:endParaRPr lang="en-GB" b="1" dirty="0"/>
          </a:p>
          <a:p>
            <a:pPr algn="just"/>
            <a:r>
              <a:rPr lang="uk-UA" b="1" dirty="0" smtClean="0"/>
              <a:t>Посилатися на прецеденти слід з особливою обачливістю</a:t>
            </a:r>
            <a:r>
              <a:rPr lang="en-GB" b="1" dirty="0" smtClean="0"/>
              <a:t>. </a:t>
            </a:r>
            <a:endParaRPr lang="en-GB" b="1" dirty="0"/>
          </a:p>
          <a:p>
            <a:pPr algn="just"/>
            <a:r>
              <a:rPr lang="uk-UA" b="1" dirty="0" smtClean="0"/>
              <a:t>Тільки ті </a:t>
            </a:r>
            <a:r>
              <a:rPr lang="uk-UA" b="1" u="sng" dirty="0" smtClean="0"/>
              <a:t>попередні</a:t>
            </a:r>
            <a:r>
              <a:rPr lang="en-GB" b="1" dirty="0" smtClean="0"/>
              <a:t> </a:t>
            </a:r>
            <a:r>
              <a:rPr lang="uk-UA" b="1" dirty="0" smtClean="0"/>
              <a:t>рішення суду </a:t>
            </a:r>
            <a:r>
              <a:rPr lang="uk-UA" b="1" u="sng" dirty="0" smtClean="0">
                <a:solidFill>
                  <a:srgbClr val="FF0000"/>
                </a:solidFill>
              </a:rPr>
              <a:t>мають силу </a:t>
            </a:r>
            <a:r>
              <a:rPr lang="uk-UA" b="1" u="sng" dirty="0" err="1" smtClean="0">
                <a:solidFill>
                  <a:srgbClr val="FF0000"/>
                </a:solidFill>
              </a:rPr>
              <a:t>прецедента</a:t>
            </a:r>
            <a:r>
              <a:rPr lang="uk-UA" b="1" u="sng" dirty="0" smtClean="0">
                <a:solidFill>
                  <a:srgbClr val="FF0000"/>
                </a:solidFill>
              </a:rPr>
              <a:t>, які були винесені в аналогічних справах</a:t>
            </a:r>
            <a:r>
              <a:rPr lang="en-GB" b="1" u="sng" dirty="0" smtClean="0">
                <a:solidFill>
                  <a:srgbClr val="FF0000"/>
                </a:solidFill>
              </a:rPr>
              <a:t>, </a:t>
            </a:r>
            <a:r>
              <a:rPr lang="uk-UA" b="1" dirty="0" smtClean="0"/>
              <a:t>тобто,</a:t>
            </a:r>
            <a:r>
              <a:rPr lang="en-GB" b="1" dirty="0" smtClean="0"/>
              <a:t> </a:t>
            </a:r>
            <a:r>
              <a:rPr lang="uk-UA" b="1" dirty="0" smtClean="0">
                <a:solidFill>
                  <a:srgbClr val="002060"/>
                </a:solidFill>
              </a:rPr>
              <a:t>прецедент </a:t>
            </a:r>
            <a:r>
              <a:rPr lang="uk-UA" b="1" u="sng" dirty="0" smtClean="0">
                <a:solidFill>
                  <a:srgbClr val="002060"/>
                </a:solidFill>
              </a:rPr>
              <a:t>застосовується тільки в тих справах, фактичні обставини яких ідентичні або дуже подібні до фактичних обставин справи, у якій було створено прецедент</a:t>
            </a:r>
            <a:r>
              <a:rPr lang="en-GB" b="1" dirty="0" smtClean="0">
                <a:solidFill>
                  <a:srgbClr val="002060"/>
                </a:solidFill>
              </a:rPr>
              <a:t>, </a:t>
            </a:r>
            <a:r>
              <a:rPr lang="uk-UA" b="1" dirty="0" smtClean="0">
                <a:solidFill>
                  <a:srgbClr val="002060"/>
                </a:solidFill>
              </a:rPr>
              <a:t>та до яких застосовуються одній і ті ж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uk-UA" b="1" u="sng" dirty="0" smtClean="0">
                <a:solidFill>
                  <a:srgbClr val="002060"/>
                </a:solidFill>
              </a:rPr>
              <a:t>закони </a:t>
            </a:r>
            <a:r>
              <a:rPr lang="en-GB" b="1" dirty="0" smtClean="0"/>
              <a:t>[…].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304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Доступність прецедентів</a:t>
            </a:r>
            <a:r>
              <a:rPr lang="en-US" sz="4000" b="1" dirty="0" smtClean="0"/>
              <a:t>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Доступність </a:t>
            </a:r>
            <a:r>
              <a:rPr lang="uk-UA" b="1" dirty="0" smtClean="0"/>
              <a:t>прецедентів</a:t>
            </a:r>
            <a:r>
              <a:rPr lang="en-GB" b="1" dirty="0" smtClean="0"/>
              <a:t> [</a:t>
            </a:r>
            <a:r>
              <a:rPr lang="uk-UA" b="1" dirty="0" smtClean="0"/>
              <a:t>ВСІХ</a:t>
            </a:r>
            <a:r>
              <a:rPr lang="en-GB" b="1" dirty="0" smtClean="0"/>
              <a:t>] </a:t>
            </a:r>
            <a:r>
              <a:rPr lang="uk-UA" b="1" dirty="0" smtClean="0"/>
              <a:t>судів/суддів</a:t>
            </a:r>
            <a:r>
              <a:rPr lang="en-GB" b="1" dirty="0" smtClean="0"/>
              <a:t> </a:t>
            </a:r>
            <a:r>
              <a:rPr lang="uk-UA" b="1" dirty="0" smtClean="0">
                <a:solidFill>
                  <a:srgbClr val="002060"/>
                </a:solidFill>
              </a:rPr>
              <a:t>визначається</a:t>
            </a:r>
            <a:endParaRPr lang="en-GB" b="1" dirty="0">
              <a:solidFill>
                <a:srgbClr val="002060"/>
              </a:solidFill>
            </a:endParaRPr>
          </a:p>
          <a:p>
            <a:pPr algn="just"/>
            <a:r>
              <a:rPr lang="lt-LT" b="1" dirty="0"/>
              <a:t>- </a:t>
            </a:r>
            <a:r>
              <a:rPr lang="uk-UA" b="1" dirty="0" smtClean="0"/>
              <a:t>створенням відповідних інформаційних систем</a:t>
            </a:r>
            <a:r>
              <a:rPr lang="en-GB" b="1" dirty="0" smtClean="0"/>
              <a:t>, </a:t>
            </a:r>
            <a:endParaRPr lang="en-GB" b="1" dirty="0"/>
          </a:p>
          <a:p>
            <a:pPr algn="just"/>
            <a:r>
              <a:rPr lang="lt-LT" b="1" dirty="0"/>
              <a:t>- </a:t>
            </a:r>
            <a:r>
              <a:rPr lang="uk-UA" b="1" dirty="0" smtClean="0"/>
              <a:t>забезпеченням організаційних та технічних можливостей для суддів ознайомлюватися з прецедентними рішеннями, які були </a:t>
            </a:r>
            <a:r>
              <a:rPr lang="uk-UA" b="1" u="sng" dirty="0" smtClean="0"/>
              <a:t>раніше прийняті в аналогічних справах.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6132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1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Зобов'язання судів заповнювати правові пробіли </a:t>
            </a:r>
            <a:r>
              <a:rPr lang="en-US" sz="3100" b="1" i="1" dirty="0" smtClean="0"/>
              <a:t>ad </a:t>
            </a:r>
            <a:r>
              <a:rPr lang="en-US" sz="3100" b="1" i="1" dirty="0"/>
              <a:t>hoc </a:t>
            </a:r>
            <a:r>
              <a:rPr lang="en-US" sz="2400" b="1" dirty="0" smtClean="0"/>
              <a:t>(</a:t>
            </a:r>
            <a:r>
              <a:rPr lang="uk-UA" sz="2400" b="1" dirty="0" smtClean="0"/>
              <a:t>Ухвала Конституційного Суду від </a:t>
            </a:r>
            <a:r>
              <a:rPr lang="en-US" sz="2400" b="1" dirty="0" smtClean="0"/>
              <a:t>15 </a:t>
            </a:r>
            <a:r>
              <a:rPr lang="uk-UA" sz="2400" b="1" dirty="0" smtClean="0"/>
              <a:t>березня</a:t>
            </a:r>
            <a:r>
              <a:rPr lang="en-US" sz="2400" b="1" dirty="0" smtClean="0"/>
              <a:t> </a:t>
            </a:r>
            <a:r>
              <a:rPr lang="en-US" sz="2400" b="1" dirty="0"/>
              <a:t>2008, </a:t>
            </a:r>
            <a:r>
              <a:rPr lang="uk-UA" sz="2400" b="1" dirty="0" smtClean="0"/>
              <a:t>Рішення від </a:t>
            </a:r>
            <a:r>
              <a:rPr lang="en-US" sz="2400" b="1" dirty="0" smtClean="0"/>
              <a:t>1 </a:t>
            </a:r>
            <a:r>
              <a:rPr lang="uk-UA" sz="2400" b="1" dirty="0" smtClean="0"/>
              <a:t>лютого</a:t>
            </a:r>
            <a:r>
              <a:rPr lang="en-US" sz="2400" b="1" dirty="0" smtClean="0"/>
              <a:t> </a:t>
            </a:r>
            <a:r>
              <a:rPr lang="en-US" sz="2400" b="1" dirty="0"/>
              <a:t>2008)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У випадках, якщо суб'єкт законодавчої влади не прийняв відповідний акт (акти)</a:t>
            </a:r>
            <a:r>
              <a:rPr lang="en-GB" b="1" dirty="0" smtClean="0"/>
              <a:t>, </a:t>
            </a:r>
            <a:r>
              <a:rPr lang="uk-UA" b="1" u="sng" dirty="0" smtClean="0">
                <a:solidFill>
                  <a:srgbClr val="FF0000"/>
                </a:solidFill>
              </a:rPr>
              <a:t>суди мають конституційний </a:t>
            </a:r>
            <a:r>
              <a:rPr lang="uk-UA" b="1" u="sng" dirty="0" err="1" smtClean="0">
                <a:solidFill>
                  <a:srgbClr val="FF0000"/>
                </a:solidFill>
              </a:rPr>
              <a:t>обвязок</a:t>
            </a:r>
            <a:r>
              <a:rPr lang="uk-UA" b="1" u="sng" dirty="0" smtClean="0">
                <a:solidFill>
                  <a:srgbClr val="FF0000"/>
                </a:solidFill>
              </a:rPr>
              <a:t> забезпечити права особи, яка звертається до суду</a:t>
            </a:r>
            <a:r>
              <a:rPr lang="en-GB" b="1" u="sng" dirty="0" smtClean="0">
                <a:solidFill>
                  <a:srgbClr val="FF0000"/>
                </a:solidFill>
              </a:rPr>
              <a:t>– </a:t>
            </a:r>
            <a:r>
              <a:rPr lang="uk-UA" b="1" u="sng" dirty="0" smtClean="0">
                <a:solidFill>
                  <a:srgbClr val="FF0000"/>
                </a:solidFill>
              </a:rPr>
              <a:t>тобто, заповнити існуючі правові пробіли  </a:t>
            </a:r>
            <a:r>
              <a:rPr lang="en-GB" b="1" i="1" u="sng" dirty="0" smtClean="0">
                <a:solidFill>
                  <a:srgbClr val="FF0000"/>
                </a:solidFill>
              </a:rPr>
              <a:t>ad </a:t>
            </a:r>
            <a:r>
              <a:rPr lang="en-GB" b="1" i="1" u="sng" dirty="0">
                <a:solidFill>
                  <a:srgbClr val="FF0000"/>
                </a:solidFill>
              </a:rPr>
              <a:t>hoc</a:t>
            </a:r>
            <a:r>
              <a:rPr lang="en-GB" b="1" u="sng" dirty="0">
                <a:solidFill>
                  <a:srgbClr val="FF0000"/>
                </a:solidFill>
              </a:rPr>
              <a:t> </a:t>
            </a:r>
            <a:r>
              <a:rPr lang="uk-UA" b="1" u="sng" dirty="0" smtClean="0">
                <a:solidFill>
                  <a:srgbClr val="FF0000"/>
                </a:solidFill>
              </a:rPr>
              <a:t>(ситуативно)</a:t>
            </a:r>
            <a:endParaRPr lang="en-GB" b="1" dirty="0">
              <a:solidFill>
                <a:srgbClr val="FF0000"/>
              </a:solidFill>
            </a:endParaRPr>
          </a:p>
          <a:p>
            <a:pPr algn="just"/>
            <a:r>
              <a:rPr lang="uk-UA" b="1" dirty="0" smtClean="0"/>
              <a:t>Посилаючись, </a:t>
            </a:r>
            <a:r>
              <a:rPr lang="en-GB" b="1" i="1" dirty="0" smtClean="0"/>
              <a:t>inter </a:t>
            </a:r>
            <a:r>
              <a:rPr lang="en-GB" b="1" i="1" dirty="0"/>
              <a:t>alia,</a:t>
            </a:r>
            <a:r>
              <a:rPr lang="en-GB" b="1" dirty="0"/>
              <a:t> </a:t>
            </a:r>
            <a:r>
              <a:rPr lang="uk-UA" b="1" dirty="0" smtClean="0"/>
              <a:t>прямо, на загальні принципи права та Конституцію.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3359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Зобов'язання судів надавати правове обґрунтування їхніх остаточних рішень </a:t>
            </a:r>
            <a:r>
              <a:rPr lang="en-US" sz="2400" b="1" dirty="0" smtClean="0"/>
              <a:t>(</a:t>
            </a:r>
            <a:r>
              <a:rPr lang="uk-UA" sz="2400" b="1" dirty="0" smtClean="0"/>
              <a:t>включно з судами вищої інстанції</a:t>
            </a:r>
            <a:r>
              <a:rPr lang="en-US" sz="2400" b="1" dirty="0" smtClean="0"/>
              <a:t>):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052944"/>
          </a:xfrm>
        </p:spPr>
        <p:txBody>
          <a:bodyPr>
            <a:noAutofit/>
          </a:bodyPr>
          <a:lstStyle/>
          <a:p>
            <a:pPr algn="just"/>
            <a:r>
              <a:rPr lang="uk-UA" sz="2000" b="1" u="sng" dirty="0" smtClean="0">
                <a:solidFill>
                  <a:srgbClr val="FF0000"/>
                </a:solidFill>
              </a:rPr>
              <a:t>Кожне остаточне рішення суду повинно спиратися на правові аргументи </a:t>
            </a:r>
            <a:r>
              <a:rPr lang="en-GB" sz="2000" b="1" u="sng" dirty="0" smtClean="0">
                <a:solidFill>
                  <a:srgbClr val="FF0000"/>
                </a:solidFill>
              </a:rPr>
              <a:t>(</a:t>
            </a:r>
            <a:r>
              <a:rPr lang="uk-UA" sz="2000" b="1" u="sng" dirty="0" smtClean="0">
                <a:solidFill>
                  <a:srgbClr val="FF0000"/>
                </a:solidFill>
              </a:rPr>
              <a:t>обґрунтування</a:t>
            </a:r>
            <a:r>
              <a:rPr lang="en-GB" sz="2000" b="1" u="sng" dirty="0" smtClean="0">
                <a:solidFill>
                  <a:srgbClr val="FF0000"/>
                </a:solidFill>
              </a:rPr>
              <a:t>)</a:t>
            </a:r>
            <a:r>
              <a:rPr lang="lt-LT" sz="2000" b="1" u="sng" dirty="0">
                <a:solidFill>
                  <a:srgbClr val="FF0000"/>
                </a:solidFill>
              </a:rPr>
              <a:t>;</a:t>
            </a:r>
            <a:r>
              <a:rPr lang="en-GB" sz="2000" b="1" dirty="0"/>
              <a:t> </a:t>
            </a:r>
          </a:p>
          <a:p>
            <a:pPr algn="just"/>
            <a:r>
              <a:rPr lang="uk-UA" sz="2000" b="1" dirty="0" smtClean="0"/>
              <a:t>Аргументація повинна бути раціональною</a:t>
            </a:r>
            <a:r>
              <a:rPr lang="en-GB" sz="2000" b="1" dirty="0" smtClean="0"/>
              <a:t>; </a:t>
            </a:r>
            <a:endParaRPr lang="en-GB" sz="2000" b="1" dirty="0"/>
          </a:p>
          <a:p>
            <a:pPr algn="just"/>
            <a:r>
              <a:rPr lang="uk-UA" sz="2000" b="1" dirty="0" smtClean="0"/>
              <a:t>Вимоги щодо правової ясності означають, </a:t>
            </a:r>
            <a:r>
              <a:rPr lang="en-GB" sz="2000" b="1" i="1" dirty="0" smtClean="0"/>
              <a:t>inter alia</a:t>
            </a:r>
            <a:r>
              <a:rPr lang="uk-UA" sz="2000" b="1" i="1" dirty="0" smtClean="0"/>
              <a:t>,</a:t>
            </a:r>
            <a:r>
              <a:rPr lang="en-GB" sz="2000" b="1" i="1" dirty="0" smtClean="0"/>
              <a:t> </a:t>
            </a:r>
            <a:r>
              <a:rPr lang="uk-UA" sz="2000" b="1" dirty="0" smtClean="0"/>
              <a:t>що</a:t>
            </a:r>
            <a:r>
              <a:rPr lang="en-GB" sz="2000" b="1" dirty="0" smtClean="0"/>
              <a:t> </a:t>
            </a:r>
            <a:r>
              <a:rPr lang="uk-UA" sz="2000" b="1" dirty="0" smtClean="0">
                <a:solidFill>
                  <a:srgbClr val="0070C0"/>
                </a:solidFill>
              </a:rPr>
              <a:t>остаточне рішення суду не може містити будь-яких прихованих аргументів, або будь-яких обставин. Про які не було вказано</a:t>
            </a:r>
            <a:r>
              <a:rPr lang="lt-LT" sz="2000" b="1" dirty="0" smtClean="0">
                <a:solidFill>
                  <a:srgbClr val="0070C0"/>
                </a:solidFill>
              </a:rPr>
              <a:t>.</a:t>
            </a:r>
            <a:r>
              <a:rPr lang="en-GB" sz="2000" b="1" dirty="0" smtClean="0"/>
              <a:t> </a:t>
            </a:r>
            <a:endParaRPr lang="en-GB" sz="2000" b="1" dirty="0"/>
          </a:p>
          <a:p>
            <a:pPr algn="just"/>
            <a:r>
              <a:rPr lang="uk-UA" sz="2000" b="1" dirty="0" smtClean="0"/>
              <a:t>Остаточні рішення суду повинні бути зрозумілими для осіб, що беруть участь у процесі, а також для інших осіб. </a:t>
            </a:r>
          </a:p>
          <a:p>
            <a:pPr algn="just"/>
            <a:r>
              <a:rPr lang="uk-UA" sz="2000" b="1" dirty="0" smtClean="0"/>
              <a:t>Обов'язок щодо надання правового обґрунтування остаточних рішень поширюється на рішення судів загальної юрисдикції та спеціалізованих судів.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744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Повторне відкриття провадження після одержання рішень ЄСПЛ в Литві</a:t>
            </a:r>
            <a:r>
              <a:rPr lang="lt-LT" sz="2800" b="1" dirty="0" smtClean="0"/>
              <a:t> </a:t>
            </a:r>
            <a:r>
              <a:rPr lang="en-US" sz="2800" b="1" dirty="0"/>
              <a:t>– </a:t>
            </a:r>
            <a:r>
              <a:rPr lang="uk-UA" sz="2700" b="1" dirty="0" smtClean="0"/>
              <a:t>також є</a:t>
            </a:r>
            <a:r>
              <a:rPr lang="lt-LT" sz="2700" b="1" dirty="0" smtClean="0"/>
              <a:t> </a:t>
            </a:r>
            <a:r>
              <a:rPr lang="uk-UA" sz="2700" b="1" i="1" dirty="0" smtClean="0"/>
              <a:t>методом уніфікації судової практики національних судів</a:t>
            </a:r>
            <a:r>
              <a:rPr lang="en-US" sz="2700" b="1" dirty="0" smtClean="0"/>
              <a:t>: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3400" b="1" dirty="0" smtClean="0"/>
              <a:t>Передбачене як Кримінально-процесуальним, так і Цивільно-процесуальним Кодексом</a:t>
            </a:r>
            <a:r>
              <a:rPr lang="en-US" sz="3400" b="1" dirty="0" smtClean="0"/>
              <a:t>;</a:t>
            </a:r>
            <a:endParaRPr lang="en-US" sz="3400" b="1" dirty="0"/>
          </a:p>
          <a:p>
            <a:pPr algn="just"/>
            <a:r>
              <a:rPr lang="uk-UA" sz="3400" b="1" i="1" dirty="0" smtClean="0">
                <a:solidFill>
                  <a:srgbClr val="0070C0"/>
                </a:solidFill>
              </a:rPr>
              <a:t>Справа </a:t>
            </a:r>
            <a:r>
              <a:rPr lang="en-US" sz="3400" b="1" i="1" dirty="0" err="1" smtClean="0">
                <a:solidFill>
                  <a:srgbClr val="0070C0"/>
                </a:solidFill>
              </a:rPr>
              <a:t>Ramanauskas</a:t>
            </a:r>
            <a:r>
              <a:rPr lang="en-US" sz="3400" b="1" i="1" dirty="0" smtClean="0">
                <a:solidFill>
                  <a:srgbClr val="0070C0"/>
                </a:solidFill>
              </a:rPr>
              <a:t> </a:t>
            </a:r>
            <a:r>
              <a:rPr lang="en-US" sz="3400" b="1" i="1" dirty="0">
                <a:solidFill>
                  <a:srgbClr val="0070C0"/>
                </a:solidFill>
              </a:rPr>
              <a:t>v. Lithuania </a:t>
            </a:r>
            <a:r>
              <a:rPr lang="en-US" sz="2600" b="1" dirty="0" smtClean="0"/>
              <a:t>(</a:t>
            </a:r>
            <a:r>
              <a:rPr lang="uk-UA" sz="2600" b="1" dirty="0" smtClean="0"/>
              <a:t>№</a:t>
            </a:r>
            <a:r>
              <a:rPr lang="lt-LT" sz="2600" b="1" dirty="0" smtClean="0"/>
              <a:t>74420/01</a:t>
            </a:r>
            <a:r>
              <a:rPr lang="lt-LT" sz="2600" b="1" dirty="0"/>
              <a:t>, </a:t>
            </a:r>
            <a:r>
              <a:rPr lang="uk-UA" sz="2600" b="1" dirty="0" smtClean="0"/>
              <a:t>рішення від 5 лютого </a:t>
            </a:r>
            <a:r>
              <a:rPr lang="lt-LT" sz="2600" b="1" dirty="0" smtClean="0"/>
              <a:t>2008</a:t>
            </a:r>
            <a:r>
              <a:rPr lang="lt-LT" sz="2600" b="1" dirty="0"/>
              <a:t>; </a:t>
            </a:r>
            <a:r>
              <a:rPr lang="uk-UA" sz="2600" b="1" dirty="0" smtClean="0"/>
              <a:t>порушення </a:t>
            </a:r>
            <a:r>
              <a:rPr lang="uk-UA" sz="2600" b="1" dirty="0" err="1" smtClean="0"/>
              <a:t>Ст</a:t>
            </a:r>
            <a:r>
              <a:rPr lang="en-US" sz="2600" b="1" dirty="0" smtClean="0"/>
              <a:t>. </a:t>
            </a:r>
            <a:r>
              <a:rPr lang="en-US" sz="2600" b="1" dirty="0"/>
              <a:t>6, </a:t>
            </a:r>
            <a:r>
              <a:rPr lang="uk-UA" sz="2600" b="1" i="1" dirty="0" smtClean="0"/>
              <a:t>право на справедливий суд</a:t>
            </a:r>
            <a:r>
              <a:rPr lang="en-US" sz="2600" b="1" dirty="0" smtClean="0"/>
              <a:t>, </a:t>
            </a:r>
            <a:r>
              <a:rPr lang="uk-UA" sz="2600" b="1" dirty="0" smtClean="0"/>
              <a:t>провокування до скоєння злочину, прийняття доказів</a:t>
            </a:r>
            <a:r>
              <a:rPr lang="en-US" sz="2600" b="1" dirty="0" smtClean="0"/>
              <a:t>)</a:t>
            </a:r>
            <a:r>
              <a:rPr lang="lt-LT" sz="2600" b="1" dirty="0" smtClean="0"/>
              <a:t> </a:t>
            </a:r>
            <a:r>
              <a:rPr lang="en-US" sz="2800" b="1" dirty="0"/>
              <a:t>– </a:t>
            </a:r>
            <a:r>
              <a:rPr lang="uk-UA" sz="3400" b="1" u="sng" dirty="0" smtClean="0">
                <a:solidFill>
                  <a:srgbClr val="FF0000"/>
                </a:solidFill>
              </a:rPr>
              <a:t>Верховний Суд Литви у повторно відкритій справі вказав на специфічність дослідження таких справ та надав деякі рекомендації національним судам. </a:t>
            </a:r>
          </a:p>
          <a:p>
            <a:pPr algn="just"/>
            <a:r>
              <a:rPr lang="uk-UA" sz="3400" b="1" i="1" u="sng" dirty="0" smtClean="0">
                <a:solidFill>
                  <a:schemeClr val="accent1"/>
                </a:solidFill>
              </a:rPr>
              <a:t>Справа</a:t>
            </a:r>
            <a:r>
              <a:rPr lang="uk-UA" sz="3400" b="1" i="1" dirty="0" smtClean="0">
                <a:solidFill>
                  <a:srgbClr val="FF0000"/>
                </a:solidFill>
              </a:rPr>
              <a:t> </a:t>
            </a:r>
            <a:r>
              <a:rPr lang="en-US" sz="3400" b="1" i="1" dirty="0" smtClean="0">
                <a:solidFill>
                  <a:srgbClr val="0070C0"/>
                </a:solidFill>
              </a:rPr>
              <a:t>L</a:t>
            </a:r>
            <a:r>
              <a:rPr lang="en-US" sz="3400" b="1" i="1" dirty="0">
                <a:solidFill>
                  <a:srgbClr val="0070C0"/>
                </a:solidFill>
              </a:rPr>
              <a:t>. v. Lithuania </a:t>
            </a:r>
            <a:r>
              <a:rPr lang="en-US" sz="3400" b="1" dirty="0">
                <a:solidFill>
                  <a:srgbClr val="0070C0"/>
                </a:solidFill>
              </a:rPr>
              <a:t>case</a:t>
            </a:r>
            <a:r>
              <a:rPr lang="lt-LT" sz="3400" b="1" dirty="0">
                <a:solidFill>
                  <a:srgbClr val="0070C0"/>
                </a:solidFill>
              </a:rPr>
              <a:t> </a:t>
            </a:r>
            <a:r>
              <a:rPr lang="lt-LT" sz="3400" b="1" dirty="0" smtClean="0"/>
              <a:t>(</a:t>
            </a:r>
            <a:r>
              <a:rPr lang="uk-UA" sz="3400" b="1" dirty="0" smtClean="0"/>
              <a:t>№ </a:t>
            </a:r>
            <a:r>
              <a:rPr lang="lt-LT" sz="3400" b="1" dirty="0" smtClean="0"/>
              <a:t>27527/03</a:t>
            </a:r>
            <a:r>
              <a:rPr lang="lt-LT" sz="3400" b="1" dirty="0"/>
              <a:t>, </a:t>
            </a:r>
            <a:r>
              <a:rPr lang="uk-UA" sz="3400" b="1" dirty="0" smtClean="0"/>
              <a:t>рішення від 11 вересня </a:t>
            </a:r>
            <a:r>
              <a:rPr lang="lt-LT" sz="3400" b="1" dirty="0" smtClean="0"/>
              <a:t>2007</a:t>
            </a:r>
            <a:r>
              <a:rPr lang="lt-LT" sz="3400" b="1" dirty="0"/>
              <a:t>; </a:t>
            </a:r>
            <a:r>
              <a:rPr lang="uk-UA" sz="3400" b="1" dirty="0" smtClean="0"/>
              <a:t>проблеми з виконанням </a:t>
            </a:r>
            <a:r>
              <a:rPr lang="en-US" sz="3400" b="1" dirty="0" smtClean="0"/>
              <a:t>(</a:t>
            </a:r>
            <a:r>
              <a:rPr lang="uk-UA" sz="3400" b="1" dirty="0" smtClean="0"/>
              <a:t>не прийнято спеціальний закон щодо проведення хірургічних операцій зі зміни статі</a:t>
            </a:r>
            <a:r>
              <a:rPr lang="en-US" sz="3400" b="1" dirty="0" smtClean="0"/>
              <a:t>); </a:t>
            </a:r>
            <a:endParaRPr lang="lt-LT" sz="3400" b="1" dirty="0"/>
          </a:p>
          <a:p>
            <a:pPr algn="just"/>
            <a:r>
              <a:rPr lang="uk-UA" sz="3400" b="1" dirty="0" smtClean="0"/>
              <a:t>Вищий адміністративний суд прямо посилається на це рішення ЄСПЛ та присуджує виплату матеріальної компенсації. </a:t>
            </a:r>
          </a:p>
          <a:p>
            <a:pPr algn="just"/>
            <a:r>
              <a:rPr lang="uk-UA" sz="3800" b="1" dirty="0" smtClean="0"/>
              <a:t>Суди загальної юрисдикції у справах такого типу присуджують сплату відшкодування моральної шкоди </a:t>
            </a:r>
            <a:r>
              <a:rPr lang="lt-LT" sz="3800" b="1" dirty="0" smtClean="0"/>
              <a:t>– </a:t>
            </a:r>
            <a:r>
              <a:rPr lang="uk-UA" sz="3800" b="1" dirty="0" smtClean="0"/>
              <a:t>це є чи НЕ Є розходженням між практикою </a:t>
            </a:r>
            <a:r>
              <a:rPr lang="lt-LT" sz="3800" b="1" dirty="0" smtClean="0"/>
              <a:t>[</a:t>
            </a:r>
            <a:r>
              <a:rPr lang="uk-UA" sz="3800" b="1" dirty="0" smtClean="0"/>
              <a:t>різних</a:t>
            </a:r>
            <a:r>
              <a:rPr lang="lt-LT" sz="3800" b="1" dirty="0" smtClean="0"/>
              <a:t>] </a:t>
            </a:r>
            <a:r>
              <a:rPr lang="uk-UA" sz="3800" b="1" dirty="0" smtClean="0"/>
              <a:t>судів</a:t>
            </a:r>
            <a:r>
              <a:rPr lang="lt-LT" sz="3800" b="1" dirty="0" smtClean="0"/>
              <a:t>?</a:t>
            </a:r>
            <a:r>
              <a:rPr lang="en-US" sz="3800" b="1" dirty="0" smtClean="0"/>
              <a:t>   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xmlns="" val="15326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Роль Верховного Суду Литви у забезпеченні більшої узгодженості судової практики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/>
              <a:t>Проф. д-р Дануте </a:t>
            </a:r>
            <a:r>
              <a:rPr lang="uk-UA" b="1" i="1" dirty="0" err="1" smtClean="0"/>
              <a:t>Йосієне</a:t>
            </a:r>
            <a:endParaRPr lang="en-US" b="1" dirty="0"/>
          </a:p>
          <a:p>
            <a:pPr fontAlgn="auto">
              <a:spcAft>
                <a:spcPts val="0"/>
              </a:spcAft>
              <a:defRPr/>
            </a:pPr>
            <a:r>
              <a:rPr lang="uk-UA" b="1" i="1" dirty="0" smtClean="0"/>
              <a:t>Суддя Конституційного Суду Литви</a:t>
            </a:r>
            <a:endParaRPr lang="en-GB" b="1" i="1" dirty="0"/>
          </a:p>
          <a:p>
            <a:pPr fontAlgn="auto">
              <a:spcAft>
                <a:spcPts val="0"/>
              </a:spcAft>
              <a:defRPr/>
            </a:pPr>
            <a:r>
              <a:rPr lang="uk-UA" sz="2900" b="1" dirty="0" smtClean="0"/>
              <a:t>Професор Університету</a:t>
            </a:r>
            <a:r>
              <a:rPr lang="en-US" sz="2900" b="1" dirty="0" smtClean="0"/>
              <a:t> </a:t>
            </a:r>
            <a:r>
              <a:rPr lang="uk-UA" sz="2900" b="1" dirty="0" err="1" smtClean="0"/>
              <a:t>Миколаса</a:t>
            </a:r>
            <a:r>
              <a:rPr lang="uk-UA" sz="2900" b="1" dirty="0" smtClean="0"/>
              <a:t> </a:t>
            </a:r>
            <a:r>
              <a:rPr lang="uk-UA" sz="2900" b="1" dirty="0" err="1" smtClean="0"/>
              <a:t>Ромеріса</a:t>
            </a:r>
            <a:endParaRPr lang="en-US" sz="2900" b="1" dirty="0"/>
          </a:p>
          <a:p>
            <a:pPr fontAlgn="auto">
              <a:spcAft>
                <a:spcPts val="0"/>
              </a:spcAft>
              <a:defRPr/>
            </a:pPr>
            <a:r>
              <a:rPr lang="uk-UA" sz="2900" b="1" i="1" dirty="0" smtClean="0"/>
              <a:t>Колишній суддя Європейського суду з прав людини від Литви </a:t>
            </a:r>
            <a:r>
              <a:rPr lang="en-GB" sz="2900" b="1" dirty="0" smtClean="0"/>
              <a:t>(2004-2013</a:t>
            </a:r>
            <a:r>
              <a:rPr lang="en-GB" sz="2900" b="1" dirty="0"/>
              <a:t>)</a:t>
            </a: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xmlns="" val="27330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80687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 smtClean="0"/>
              <a:t>Система судів в Литві включає три рівні</a:t>
            </a:r>
            <a:r>
              <a:rPr lang="en-US" sz="3600" b="1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algn="just"/>
            <a:r>
              <a:rPr lang="en-US" altLang="lt-LT" b="1" dirty="0"/>
              <a:t>1) </a:t>
            </a:r>
            <a:r>
              <a:rPr lang="uk-UA" altLang="lt-LT" b="1" dirty="0" smtClean="0"/>
              <a:t>Конституційний Суд, що здійснює контроль за конституційним правосуддям </a:t>
            </a:r>
            <a:r>
              <a:rPr lang="en-US" altLang="lt-LT" sz="2800" b="1" dirty="0" smtClean="0"/>
              <a:t>(</a:t>
            </a:r>
            <a:r>
              <a:rPr lang="uk-UA" altLang="lt-LT" sz="2800" b="1" dirty="0" smtClean="0"/>
              <a:t>Розділ</a:t>
            </a:r>
            <a:r>
              <a:rPr lang="en-US" altLang="lt-LT" sz="2800" b="1" dirty="0" smtClean="0"/>
              <a:t> </a:t>
            </a:r>
            <a:r>
              <a:rPr lang="en-US" altLang="lt-LT" sz="2800" b="1" dirty="0"/>
              <a:t>VIII </a:t>
            </a:r>
            <a:r>
              <a:rPr lang="uk-UA" altLang="lt-LT" sz="2800" b="1" dirty="0" smtClean="0"/>
              <a:t>Конституції</a:t>
            </a:r>
            <a:r>
              <a:rPr lang="en-US" altLang="lt-LT" sz="2800" b="1" dirty="0" smtClean="0"/>
              <a:t>); </a:t>
            </a:r>
            <a:endParaRPr lang="en-US" altLang="lt-LT" sz="2800" b="1" dirty="0"/>
          </a:p>
          <a:p>
            <a:pPr algn="just"/>
            <a:r>
              <a:rPr lang="en-US" altLang="lt-LT" b="1" dirty="0"/>
              <a:t>2) </a:t>
            </a:r>
            <a:r>
              <a:rPr lang="uk-UA" altLang="lt-LT" b="1" dirty="0" smtClean="0"/>
              <a:t>система судів загальної юрисдикції</a:t>
            </a:r>
            <a:r>
              <a:rPr lang="en-US" altLang="lt-LT" b="1" dirty="0" smtClean="0"/>
              <a:t>; </a:t>
            </a:r>
            <a:endParaRPr lang="en-US" altLang="lt-LT" b="1" dirty="0"/>
          </a:p>
          <a:p>
            <a:pPr algn="just"/>
            <a:r>
              <a:rPr lang="en-US" altLang="lt-LT" b="1" dirty="0"/>
              <a:t>3) </a:t>
            </a:r>
            <a:r>
              <a:rPr lang="uk-UA" altLang="lt-LT" b="1" dirty="0" smtClean="0"/>
              <a:t>можуть бути створені спеціалізовані суди</a:t>
            </a:r>
            <a:r>
              <a:rPr lang="en-US" altLang="lt-LT" b="1" dirty="0" smtClean="0"/>
              <a:t>; </a:t>
            </a:r>
            <a:endParaRPr lang="en-US" altLang="lt-LT" b="1" dirty="0"/>
          </a:p>
          <a:p>
            <a:pPr algn="just"/>
            <a:r>
              <a:rPr lang="uk-UA" altLang="lt-LT" b="1" dirty="0" smtClean="0"/>
              <a:t>Зараз функціонує лише одна система спеціалізованих судів </a:t>
            </a:r>
            <a:r>
              <a:rPr lang="en-US" altLang="lt-LT" b="1" dirty="0" smtClean="0"/>
              <a:t>- </a:t>
            </a:r>
            <a:r>
              <a:rPr lang="uk-UA" altLang="lt-LT" b="1" i="1" dirty="0" smtClean="0"/>
              <a:t>адміністративні</a:t>
            </a:r>
            <a:r>
              <a:rPr lang="en-US" altLang="lt-LT" b="1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69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 smtClean="0"/>
              <a:t>Повноваження та функції Верховного Суду Литви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Верховний Суд Литви є єдиним судом </a:t>
            </a:r>
            <a:r>
              <a:rPr lang="uk-UA" b="1" u="sng" dirty="0" smtClean="0">
                <a:solidFill>
                  <a:srgbClr val="FF0000"/>
                </a:solidFill>
              </a:rPr>
              <a:t>касаційної інстанції,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що</a:t>
            </a:r>
            <a:r>
              <a:rPr lang="en-US" b="1" dirty="0" smtClean="0"/>
              <a:t> </a:t>
            </a:r>
            <a:r>
              <a:rPr lang="uk-UA" b="1" dirty="0" smtClean="0"/>
              <a:t>здійснює перегляд чинних </a:t>
            </a:r>
            <a:r>
              <a:rPr lang="uk-UA" b="1" dirty="0" err="1" smtClean="0"/>
              <a:t>вироків</a:t>
            </a:r>
            <a:r>
              <a:rPr lang="uk-UA" b="1" dirty="0" smtClean="0"/>
              <a:t>, ухвал, рішень, винесених судами загальної юрисдикції</a:t>
            </a:r>
            <a:r>
              <a:rPr lang="en-US" b="1" dirty="0" smtClean="0"/>
              <a:t>. </a:t>
            </a:r>
            <a:endParaRPr lang="en-US" b="1" dirty="0"/>
          </a:p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Касація є вищою формою здійснення нагляду за легітимністю </a:t>
            </a:r>
            <a:r>
              <a:rPr lang="uk-UA" b="1" dirty="0" smtClean="0"/>
              <a:t>судових рішень</a:t>
            </a:r>
            <a:r>
              <a:rPr lang="en-US" b="1" dirty="0" smtClean="0"/>
              <a:t>; </a:t>
            </a:r>
            <a:endParaRPr lang="lt-LT" b="1" dirty="0"/>
          </a:p>
          <a:p>
            <a:pPr algn="just"/>
            <a:r>
              <a:rPr lang="uk-UA" b="1" dirty="0" smtClean="0"/>
              <a:t>Слід чітко дотримуватися підстав для касації </a:t>
            </a:r>
            <a:r>
              <a:rPr lang="lt-LT" sz="2600" b="1" dirty="0" smtClean="0"/>
              <a:t>(</a:t>
            </a:r>
            <a:r>
              <a:rPr lang="uk-UA" sz="2600" b="1" dirty="0" smtClean="0"/>
              <a:t>часові рамки, суб'єкти, питання права, та </a:t>
            </a:r>
            <a:r>
              <a:rPr lang="uk-UA" sz="2600" b="1" dirty="0" err="1" smtClean="0"/>
              <a:t>ін</a:t>
            </a:r>
            <a:r>
              <a:rPr lang="lt-LT" sz="2600" b="1" dirty="0" smtClean="0"/>
              <a:t>.) </a:t>
            </a:r>
            <a:r>
              <a:rPr lang="en-US" sz="2400" b="1" dirty="0"/>
              <a:t>(</a:t>
            </a:r>
            <a:r>
              <a:rPr lang="en-US" sz="2400" b="1" dirty="0" err="1"/>
              <a:t>CCrP</a:t>
            </a:r>
            <a:r>
              <a:rPr lang="en-US" sz="2400" b="1" dirty="0"/>
              <a:t>, </a:t>
            </a:r>
            <a:r>
              <a:rPr lang="en-US" sz="2400" b="1" dirty="0" smtClean="0"/>
              <a:t>Art. </a:t>
            </a:r>
            <a:r>
              <a:rPr lang="en-US" sz="2400" b="1" dirty="0"/>
              <a:t>369; </a:t>
            </a:r>
            <a:r>
              <a:rPr lang="en-US" sz="2400" b="1" dirty="0" err="1"/>
              <a:t>CCiP</a:t>
            </a:r>
            <a:r>
              <a:rPr lang="en-US" sz="2400" b="1" dirty="0"/>
              <a:t>, Art. 346). </a:t>
            </a:r>
          </a:p>
        </p:txBody>
      </p:sp>
    </p:spTree>
    <p:extLst>
      <p:ext uri="{BB962C8B-B14F-4D97-AF65-F5344CB8AC3E}">
        <p14:creationId xmlns:p14="http://schemas.microsoft.com/office/powerpoint/2010/main" xmlns="" val="34712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CCDCC650-E621-43C9-A639-CE76DD6D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Прийняття касаційних скарг </a:t>
            </a:r>
            <a:r>
              <a:rPr lang="lt-LT" sz="2800" b="1" dirty="0" smtClean="0"/>
              <a:t>– </a:t>
            </a:r>
            <a:r>
              <a:rPr lang="uk-UA" sz="2800" b="1" i="1" dirty="0" smtClean="0"/>
              <a:t>один з методів уніфікації практики</a:t>
            </a:r>
            <a:r>
              <a:rPr lang="lt-LT" sz="2800" b="1" dirty="0" smtClean="0"/>
              <a:t>: </a:t>
            </a:r>
            <a:endParaRPr lang="lt-LT" sz="2800" b="1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EA02EBD-197A-431B-8F32-E892DAB7F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uk-UA" sz="3400" b="1" dirty="0" smtClean="0">
                <a:solidFill>
                  <a:srgbClr val="FF0000"/>
                </a:solidFill>
              </a:rPr>
              <a:t>Питання прийнятності касаційних скарг вирішує колегія з відбору у складі трьох суддів </a:t>
            </a:r>
            <a:r>
              <a:rPr lang="en-US" sz="3400" b="1" dirty="0" smtClean="0">
                <a:solidFill>
                  <a:srgbClr val="FF0000"/>
                </a:solidFill>
              </a:rPr>
              <a:t>(</a:t>
            </a:r>
            <a:r>
              <a:rPr lang="en-US" sz="3400" b="1" dirty="0" err="1" smtClean="0">
                <a:solidFill>
                  <a:srgbClr val="FF0000"/>
                </a:solidFill>
              </a:rPr>
              <a:t>CCrP</a:t>
            </a:r>
            <a:r>
              <a:rPr lang="en-US" sz="3400" b="1" dirty="0">
                <a:solidFill>
                  <a:srgbClr val="FF0000"/>
                </a:solidFill>
              </a:rPr>
              <a:t>, Art. 372; </a:t>
            </a:r>
            <a:r>
              <a:rPr lang="en-US" sz="3400" b="1" dirty="0" err="1">
                <a:solidFill>
                  <a:srgbClr val="FF0000"/>
                </a:solidFill>
              </a:rPr>
              <a:t>CCiP</a:t>
            </a:r>
            <a:r>
              <a:rPr lang="en-US" sz="3400" b="1" dirty="0">
                <a:solidFill>
                  <a:srgbClr val="FF0000"/>
                </a:solidFill>
              </a:rPr>
              <a:t>, Art. 350).</a:t>
            </a:r>
            <a:endParaRPr lang="lt-LT" sz="3400" b="1" dirty="0">
              <a:solidFill>
                <a:srgbClr val="FF0000"/>
              </a:solidFill>
            </a:endParaRPr>
          </a:p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Основне завдання </a:t>
            </a:r>
            <a:r>
              <a:rPr lang="lt-LT" b="1" dirty="0" smtClean="0"/>
              <a:t>– </a:t>
            </a:r>
            <a:r>
              <a:rPr lang="uk-UA" b="1" dirty="0" smtClean="0">
                <a:solidFill>
                  <a:srgbClr val="0070C0"/>
                </a:solidFill>
              </a:rPr>
              <a:t>прийняти/відібрати належним чином оформлені </a:t>
            </a:r>
            <a:r>
              <a:rPr lang="lt-LT" b="1" dirty="0" smtClean="0">
                <a:solidFill>
                  <a:srgbClr val="0070C0"/>
                </a:solidFill>
              </a:rPr>
              <a:t>„</a:t>
            </a:r>
            <a:r>
              <a:rPr lang="uk-UA" b="1" dirty="0" smtClean="0">
                <a:solidFill>
                  <a:srgbClr val="0070C0"/>
                </a:solidFill>
              </a:rPr>
              <a:t>касаційні скарги</a:t>
            </a:r>
            <a:r>
              <a:rPr lang="lt-LT" b="1" dirty="0" smtClean="0">
                <a:solidFill>
                  <a:srgbClr val="0070C0"/>
                </a:solidFill>
              </a:rPr>
              <a:t>“,</a:t>
            </a:r>
            <a:r>
              <a:rPr lang="lt-LT" b="1" dirty="0" smtClean="0"/>
              <a:t> </a:t>
            </a:r>
            <a:r>
              <a:rPr lang="uk-UA" b="1" dirty="0" smtClean="0"/>
              <a:t>де оскаржується неправильне застосування кримінального права </a:t>
            </a:r>
            <a:r>
              <a:rPr lang="lt-LT" b="1" dirty="0" smtClean="0"/>
              <a:t>[...]. </a:t>
            </a:r>
            <a:endParaRPr lang="lt-LT" b="1" dirty="0"/>
          </a:p>
          <a:p>
            <a:pPr algn="just"/>
            <a:r>
              <a:rPr lang="uk-UA" b="1" dirty="0" smtClean="0"/>
              <a:t>Цивільно-процесуальний кодекс </a:t>
            </a:r>
            <a:r>
              <a:rPr lang="lt-LT" b="1" dirty="0" smtClean="0"/>
              <a:t>(</a:t>
            </a:r>
            <a:r>
              <a:rPr lang="uk-UA" b="1" dirty="0" err="1" smtClean="0"/>
              <a:t>Ст</a:t>
            </a:r>
            <a:r>
              <a:rPr lang="lt-LT" b="1" dirty="0" smtClean="0"/>
              <a:t>. </a:t>
            </a:r>
            <a:r>
              <a:rPr lang="lt-LT" b="1" dirty="0"/>
              <a:t>346) – </a:t>
            </a:r>
            <a:r>
              <a:rPr lang="uk-UA" b="1" dirty="0" smtClean="0"/>
              <a:t>касація приймається в наступних випадках</a:t>
            </a:r>
            <a:r>
              <a:rPr lang="lt-LT" b="1" dirty="0" smtClean="0"/>
              <a:t>:</a:t>
            </a:r>
            <a:endParaRPr lang="lt-LT" b="1" dirty="0"/>
          </a:p>
          <a:p>
            <a:pPr algn="just"/>
            <a:r>
              <a:rPr lang="lt-LT" b="1" dirty="0"/>
              <a:t>- </a:t>
            </a:r>
            <a:r>
              <a:rPr lang="uk-UA" b="1" dirty="0" smtClean="0"/>
              <a:t>при порушенні матеріальних чи процесуальних норм, що має суттєвий вплив на тлумачення і застосування законодавства в конкретному випадку</a:t>
            </a:r>
            <a:r>
              <a:rPr lang="lt-LT" b="1" dirty="0" smtClean="0"/>
              <a:t> [...]; </a:t>
            </a:r>
            <a:endParaRPr lang="lt-LT" b="1" dirty="0"/>
          </a:p>
          <a:p>
            <a:pPr algn="just"/>
            <a:r>
              <a:rPr lang="lt-LT" b="1" dirty="0"/>
              <a:t>- </a:t>
            </a:r>
            <a:r>
              <a:rPr lang="uk-UA" b="1" dirty="0" smtClean="0"/>
              <a:t>якщо суд нижчої інстанції не дотримується судової практики Верховного Суду Литви</a:t>
            </a:r>
            <a:r>
              <a:rPr lang="lt-LT" b="1" dirty="0" smtClean="0"/>
              <a:t>;</a:t>
            </a:r>
            <a:endParaRPr lang="lt-LT" b="1" dirty="0"/>
          </a:p>
          <a:p>
            <a:pPr algn="just"/>
            <a:r>
              <a:rPr lang="lt-LT" b="1" dirty="0"/>
              <a:t>- </a:t>
            </a:r>
            <a:r>
              <a:rPr lang="uk-UA" b="1" dirty="0" smtClean="0"/>
              <a:t>якщо практика Верховного Суду з оскаржуваного питання </a:t>
            </a:r>
            <a:r>
              <a:rPr lang="uk-UA" b="1" i="1" dirty="0" smtClean="0"/>
              <a:t>не є узгодженою</a:t>
            </a:r>
            <a:r>
              <a:rPr lang="lt-LT" b="1" dirty="0" smtClean="0"/>
              <a:t>.   </a:t>
            </a:r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7565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uk-UA" sz="3600" b="1" dirty="0"/>
              <a:t>Повноваження та </a:t>
            </a:r>
            <a:r>
              <a:rPr lang="uk-UA" sz="3600" b="1" dirty="0" smtClean="0"/>
              <a:t>функції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uk-UA" sz="3600" b="1" dirty="0" smtClean="0"/>
              <a:t>Верховного </a:t>
            </a:r>
            <a:r>
              <a:rPr lang="uk-UA" sz="3600" b="1" dirty="0"/>
              <a:t>Суду Литви </a:t>
            </a:r>
            <a:r>
              <a:rPr lang="en-US" sz="3600" b="1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Верховний Суд розглядає справи </a:t>
            </a:r>
            <a:r>
              <a:rPr lang="uk-UA" sz="2800" b="1" i="1" u="sng" dirty="0" smtClean="0"/>
              <a:t>виключно з питань права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algn="just"/>
            <a:r>
              <a:rPr lang="ru-RU" sz="2800" b="1" dirty="0" err="1" smtClean="0"/>
              <a:t>Основним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завданням</a:t>
            </a:r>
            <a:r>
              <a:rPr lang="ru-RU" sz="2800" b="1" dirty="0" smtClean="0"/>
              <a:t> Верховного Суду, як </a:t>
            </a:r>
            <a:r>
              <a:rPr lang="ru-RU" sz="2800" b="1" dirty="0" err="1" smtClean="0"/>
              <a:t>касаційної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інстанції</a:t>
            </a:r>
            <a:r>
              <a:rPr lang="en-US" sz="2800" b="1" dirty="0" smtClean="0"/>
              <a:t>, </a:t>
            </a:r>
            <a:r>
              <a:rPr lang="uk-UA" sz="2800" b="1" dirty="0" smtClean="0"/>
              <a:t>є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algn="just"/>
            <a:r>
              <a:rPr lang="uk-UA" sz="2800" b="1" u="sng" dirty="0" smtClean="0">
                <a:solidFill>
                  <a:srgbClr val="FF0000"/>
                </a:solidFill>
              </a:rPr>
              <a:t>Забезпечення узгодженості судової практики судів загальної юрисдикції </a:t>
            </a:r>
            <a:r>
              <a:rPr lang="uk-UA" sz="2800" b="1" dirty="0" smtClean="0"/>
              <a:t>шляхом</a:t>
            </a:r>
            <a:endParaRPr lang="en-US" sz="2800" b="1" dirty="0"/>
          </a:p>
          <a:p>
            <a:pPr algn="just"/>
            <a:r>
              <a:rPr lang="uk-UA" sz="2800" b="1" u="sng" dirty="0" smtClean="0">
                <a:solidFill>
                  <a:srgbClr val="0070C0"/>
                </a:solidFill>
              </a:rPr>
              <a:t>Прецедентів, </a:t>
            </a:r>
            <a:r>
              <a:rPr lang="uk-UA" sz="2800" b="1" dirty="0" smtClean="0"/>
              <a:t>сформульованих в касаційних ухвалах, або</a:t>
            </a:r>
            <a:endParaRPr lang="en-US" sz="2800" b="1" dirty="0"/>
          </a:p>
          <a:p>
            <a:pPr algn="just"/>
            <a:r>
              <a:rPr lang="uk-UA" sz="2800" b="1" u="sng" dirty="0" smtClean="0">
                <a:solidFill>
                  <a:srgbClr val="0070C0"/>
                </a:solidFill>
              </a:rPr>
              <a:t>В інших формах, </a:t>
            </a:r>
            <a:r>
              <a:rPr lang="uk-UA" sz="2800" b="1" dirty="0" smtClean="0"/>
              <a:t>як передбачено законом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3956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uk-UA" sz="3600" b="1" dirty="0" smtClean="0"/>
              <a:t>Забезпечення узгодженості практики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uk-UA" sz="9600" b="1" i="1" dirty="0" smtClean="0">
                <a:solidFill>
                  <a:srgbClr val="FF0000"/>
                </a:solidFill>
                <a:effectLst/>
              </a:rPr>
              <a:t>При розробці та забезпеченні узгодженого тлумачення і застосування законодавства в судах загальної юрисдикції</a:t>
            </a:r>
            <a:r>
              <a:rPr lang="en-US" sz="9600" b="1" i="1" dirty="0" smtClean="0">
                <a:solidFill>
                  <a:srgbClr val="FF0000"/>
                </a:solidFill>
                <a:effectLst/>
              </a:rPr>
              <a:t>,</a:t>
            </a:r>
            <a:r>
              <a:rPr lang="en-US" sz="9600" b="1" dirty="0" smtClean="0">
                <a:effectLst/>
              </a:rPr>
              <a:t> </a:t>
            </a:r>
            <a:endParaRPr lang="en-US" sz="9600" b="1" dirty="0">
              <a:effectLst/>
            </a:endParaRPr>
          </a:p>
          <a:p>
            <a:pPr marL="0" indent="0" algn="just">
              <a:buNone/>
            </a:pPr>
            <a:r>
              <a:rPr lang="uk-UA" sz="9600" b="1" dirty="0" smtClean="0">
                <a:solidFill>
                  <a:srgbClr val="0070C0"/>
                </a:solidFill>
              </a:rPr>
              <a:t>Верховний Суд</a:t>
            </a:r>
            <a:r>
              <a:rPr lang="en-US" sz="9600" b="1" dirty="0" smtClean="0">
                <a:solidFill>
                  <a:srgbClr val="0070C0"/>
                </a:solidFill>
              </a:rPr>
              <a:t>:</a:t>
            </a:r>
            <a:endParaRPr lang="en-US" sz="9600" b="1" dirty="0">
              <a:solidFill>
                <a:srgbClr val="0070C0"/>
              </a:solidFill>
              <a:effectLst/>
            </a:endParaRPr>
          </a:p>
          <a:p>
            <a:pPr marL="0" indent="0" algn="just">
              <a:buNone/>
            </a:pPr>
            <a:r>
              <a:rPr lang="en-US" sz="9600" b="1" dirty="0">
                <a:effectLst/>
              </a:rPr>
              <a:t>- </a:t>
            </a:r>
            <a:r>
              <a:rPr lang="uk-UA" sz="9600" b="1" dirty="0" smtClean="0">
                <a:effectLst/>
              </a:rPr>
              <a:t>Аналізує судову практику </a:t>
            </a:r>
            <a:r>
              <a:rPr lang="uk-UA" sz="9600" b="1" u="sng" dirty="0" smtClean="0">
                <a:effectLst/>
              </a:rPr>
              <a:t>національних, європейських та міжнародних судів</a:t>
            </a:r>
            <a:r>
              <a:rPr lang="uk-UA" sz="9600" b="1" dirty="0" smtClean="0">
                <a:effectLst/>
              </a:rPr>
              <a:t>, інші законодавчі акти, </a:t>
            </a:r>
            <a:endParaRPr lang="en-US" sz="9600" b="1" dirty="0">
              <a:effectLst/>
            </a:endParaRPr>
          </a:p>
          <a:p>
            <a:pPr algn="just">
              <a:buFontTx/>
              <a:buChar char="-"/>
            </a:pPr>
            <a:r>
              <a:rPr lang="uk-UA" sz="9600" b="1" u="sng" dirty="0" smtClean="0">
                <a:effectLst/>
              </a:rPr>
              <a:t>Готує узагальнення практики</a:t>
            </a:r>
            <a:r>
              <a:rPr lang="en-US" sz="9600" b="1" dirty="0" smtClean="0">
                <a:effectLst/>
              </a:rPr>
              <a:t>, </a:t>
            </a:r>
            <a:r>
              <a:rPr lang="uk-UA" sz="9600" b="1" dirty="0" smtClean="0">
                <a:effectLst/>
              </a:rPr>
              <a:t>огляди</a:t>
            </a:r>
            <a:r>
              <a:rPr lang="en-US" sz="9600" b="1" dirty="0" smtClean="0">
                <a:effectLst/>
              </a:rPr>
              <a:t>, </a:t>
            </a:r>
            <a:r>
              <a:rPr lang="uk-UA" sz="9600" b="1" dirty="0" smtClean="0">
                <a:effectLst/>
              </a:rPr>
              <a:t>та публікує інформацію про свою діяльність</a:t>
            </a:r>
            <a:r>
              <a:rPr lang="en-US" sz="9600" b="1" dirty="0" smtClean="0">
                <a:effectLst/>
              </a:rPr>
              <a:t>.</a:t>
            </a:r>
            <a:endParaRPr lang="en-US" sz="9600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8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uk-UA" sz="3600" b="1" dirty="0" smtClean="0"/>
              <a:t>Забезпечення узгодженості практики</a:t>
            </a:r>
            <a:r>
              <a:rPr lang="en-US" sz="3600" b="1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>
                <a:effectLst/>
              </a:rPr>
              <a:t>Верховний Суд видає </a:t>
            </a:r>
            <a:r>
              <a:rPr lang="uk-UA" b="1" dirty="0" smtClean="0">
                <a:solidFill>
                  <a:srgbClr val="FF0000"/>
                </a:solidFill>
                <a:effectLst/>
              </a:rPr>
              <a:t>Вісник суду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</a:rPr>
              <a:t>‘</a:t>
            </a:r>
            <a:r>
              <a:rPr lang="en-US" b="1" i="1" dirty="0" err="1">
                <a:solidFill>
                  <a:srgbClr val="FF0000"/>
                </a:solidFill>
                <a:effectLst/>
              </a:rPr>
              <a:t>Teismų</a:t>
            </a:r>
            <a:r>
              <a:rPr lang="en-US" b="1" i="1" dirty="0">
                <a:solidFill>
                  <a:srgbClr val="FF0000"/>
                </a:solidFill>
                <a:effectLst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</a:rPr>
              <a:t>Praktika</a:t>
            </a:r>
            <a:r>
              <a:rPr lang="en-US" b="1" i="1" dirty="0">
                <a:solidFill>
                  <a:srgbClr val="FF0000"/>
                </a:solidFill>
                <a:effectLst/>
              </a:rPr>
              <a:t>’</a:t>
            </a:r>
            <a:r>
              <a:rPr lang="en-US" b="1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(</a:t>
            </a:r>
            <a:r>
              <a:rPr lang="uk-UA" b="1" i="1" dirty="0" smtClean="0">
                <a:solidFill>
                  <a:srgbClr val="FF0000"/>
                </a:solidFill>
                <a:effectLst/>
              </a:rPr>
              <a:t>«Судова практика»</a:t>
            </a:r>
            <a:r>
              <a:rPr lang="en-US" b="1" i="1" dirty="0" smtClean="0">
                <a:solidFill>
                  <a:srgbClr val="FF0000"/>
                </a:solidFill>
                <a:effectLst/>
              </a:rPr>
              <a:t>)</a:t>
            </a:r>
            <a:r>
              <a:rPr lang="uk-UA" b="1" i="1" dirty="0" smtClean="0">
                <a:solidFill>
                  <a:srgbClr val="FF0000"/>
                </a:solidFill>
                <a:effectLst/>
              </a:rPr>
              <a:t>,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uk-UA" b="1" u="sng" dirty="0" smtClean="0">
                <a:effectLst/>
              </a:rPr>
              <a:t>де публікуються ухвали Суду, узагальнення та огляди судової практики, </a:t>
            </a:r>
            <a:r>
              <a:rPr lang="uk-UA" b="1" dirty="0" smtClean="0">
                <a:effectLst/>
              </a:rPr>
              <a:t>публікація якої схвалена Цивільною або Кримінальною палатою</a:t>
            </a:r>
            <a:r>
              <a:rPr lang="en-US" b="1" dirty="0" smtClean="0">
                <a:effectLst/>
              </a:rPr>
              <a:t>. </a:t>
            </a:r>
            <a:endParaRPr lang="en-US" b="1" dirty="0">
              <a:effectLst/>
            </a:endParaRPr>
          </a:p>
          <a:p>
            <a:pPr algn="just"/>
            <a:r>
              <a:rPr lang="uk-UA" b="1" dirty="0" smtClean="0">
                <a:effectLst/>
              </a:rPr>
              <a:t>Вісник </a:t>
            </a:r>
            <a:r>
              <a:rPr lang="uk-UA" b="1" dirty="0" smtClean="0">
                <a:solidFill>
                  <a:srgbClr val="FF0000"/>
                </a:solidFill>
                <a:effectLst/>
              </a:rPr>
              <a:t>також може включати іншу інформацію </a:t>
            </a:r>
            <a:r>
              <a:rPr lang="uk-UA" b="1" dirty="0" smtClean="0">
                <a:effectLst/>
              </a:rPr>
              <a:t>про діяльність Суду та будь-які важливі матеріали </a:t>
            </a:r>
            <a:r>
              <a:rPr lang="uk-UA" b="1" dirty="0" smtClean="0">
                <a:solidFill>
                  <a:srgbClr val="FF0000"/>
                </a:solidFill>
                <a:effectLst/>
              </a:rPr>
              <a:t>для забезпечення узгодженого тлумачення та застосування законодавства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.</a:t>
            </a:r>
            <a:endParaRPr lang="en-US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5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/>
              <a:t>Повноваження та функції Вищого адміністративного суду Литви </a:t>
            </a:r>
            <a:r>
              <a:rPr lang="lt-LT" sz="3200" b="1" dirty="0" smtClean="0"/>
              <a:t>(</a:t>
            </a:r>
            <a:r>
              <a:rPr lang="uk-UA" sz="3200" b="1" dirty="0" smtClean="0"/>
              <a:t>ВАС</a:t>
            </a:r>
            <a:r>
              <a:rPr lang="lt-LT" sz="3200" b="1" dirty="0" smtClean="0"/>
              <a:t>)</a:t>
            </a:r>
            <a:r>
              <a:rPr lang="en-US" sz="3200" b="1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086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/>
              <a:t>Вищий суд/вища судова інституція з розгляду адміністративних справ</a:t>
            </a:r>
            <a:r>
              <a:rPr lang="lt-LT" b="1" dirty="0" smtClean="0"/>
              <a:t>;  </a:t>
            </a:r>
            <a:endParaRPr lang="lt-LT" b="1" dirty="0"/>
          </a:p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ВАС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формує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uk-UA" b="1" u="sng" dirty="0" smtClean="0">
                <a:solidFill>
                  <a:srgbClr val="FF0000"/>
                </a:solidFill>
              </a:rPr>
              <a:t>узгоджену судову практику адміністративних судів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щодо тлумачення та застосування законів та інших нормативних актів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endParaRPr lang="lt-LT" b="1" dirty="0">
              <a:solidFill>
                <a:srgbClr val="FF0000"/>
              </a:solidFill>
            </a:endParaRPr>
          </a:p>
          <a:p>
            <a:pPr algn="just"/>
            <a:r>
              <a:rPr lang="uk-UA" b="1" dirty="0" smtClean="0"/>
              <a:t>Рішення адміністративних судів першої інстанції можуть бути оскаржені  до Вищого адміністративного суду Литви</a:t>
            </a:r>
            <a:r>
              <a:rPr lang="en-US" b="1" dirty="0" smtClean="0"/>
              <a:t>, </a:t>
            </a:r>
            <a:endParaRPr lang="lt-LT" b="1" dirty="0"/>
          </a:p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Присуди та рішення якого </a:t>
            </a:r>
            <a:r>
              <a:rPr lang="uk-UA" b="1" u="sng" dirty="0" smtClean="0">
                <a:solidFill>
                  <a:srgbClr val="FF0000"/>
                </a:solidFill>
              </a:rPr>
              <a:t>є остаточними та не підлягають оскарженню</a:t>
            </a:r>
            <a:r>
              <a:rPr lang="en-US" b="1" u="sng" dirty="0" smtClean="0">
                <a:solidFill>
                  <a:srgbClr val="FF0000"/>
                </a:solidFill>
              </a:rPr>
              <a:t>.</a:t>
            </a:r>
            <a:endParaRPr lang="lt-LT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12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1131</Words>
  <Application>Microsoft Macintosh PowerPoint</Application>
  <PresentationFormat>Экран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 НАВЧАЛЬНА ПРОГРАМА  для підготовки суддів Верховного Суду (вступний курс)   </vt:lpstr>
      <vt:lpstr>Роль Верховного Суду Литви у забезпеченні більшої узгодженості судової практики</vt:lpstr>
      <vt:lpstr>Система судів в Литві включає три рівні:</vt:lpstr>
      <vt:lpstr>Повноваження та функції Верховного Суду Литви:</vt:lpstr>
      <vt:lpstr>Прийняття касаційних скарг – один з методів уніфікації практики: </vt:lpstr>
      <vt:lpstr>Повноваження та функції Верховного Суду Литви :</vt:lpstr>
      <vt:lpstr>Забезпечення узгодженості практики:</vt:lpstr>
      <vt:lpstr>Забезпечення узгодженості практики:</vt:lpstr>
      <vt:lpstr>Повноваження та функції Вищого адміністративного суду Литви (ВАС): </vt:lpstr>
      <vt:lpstr>Повноваження та функції Вищого адміністративного суду: </vt:lpstr>
      <vt:lpstr>Роль прецеденту у забезпеченні узгодженості судової практики: </vt:lpstr>
      <vt:lpstr>Роль прецедента: </vt:lpstr>
      <vt:lpstr>Роль прецедента в забезпеченні узгодженості практики:</vt:lpstr>
      <vt:lpstr>Доступність прецедентів:</vt:lpstr>
      <vt:lpstr>Зобов'язання судів заповнювати правові пробіли ad hoc (Ухвала Конституційного Суду від 15 березня 2008, Рішення від 1 лютого 2008) </vt:lpstr>
      <vt:lpstr>Зобов'язання судів надавати правове обґрунтування їхніх остаточних рішень (включно з судами вищої інстанції):</vt:lpstr>
      <vt:lpstr>Повторне відкриття провадження після одержання рішень ЄСПЛ в Литві – також є методом уніфікації судової практики національних судів: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 For future Supreme Court Justices  (Orientation Course)</dc:title>
  <dc:creator>Danute</dc:creator>
  <cp:lastModifiedBy>Am0r &amp; An@stezy</cp:lastModifiedBy>
  <cp:revision>55</cp:revision>
  <dcterms:created xsi:type="dcterms:W3CDTF">2017-11-11T22:38:05Z</dcterms:created>
  <dcterms:modified xsi:type="dcterms:W3CDTF">2017-11-16T05:49:11Z</dcterms:modified>
</cp:coreProperties>
</file>