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17"/>
  </p:notesMasterIdLst>
  <p:sldIdLst>
    <p:sldId id="315" r:id="rId2"/>
    <p:sldId id="342" r:id="rId3"/>
    <p:sldId id="356" r:id="rId4"/>
    <p:sldId id="350" r:id="rId5"/>
    <p:sldId id="348" r:id="rId6"/>
    <p:sldId id="345" r:id="rId7"/>
    <p:sldId id="344" r:id="rId8"/>
    <p:sldId id="343" r:id="rId9"/>
    <p:sldId id="351" r:id="rId10"/>
    <p:sldId id="353" r:id="rId11"/>
    <p:sldId id="354" r:id="rId12"/>
    <p:sldId id="355" r:id="rId13"/>
    <p:sldId id="357" r:id="rId14"/>
    <p:sldId id="358" r:id="rId15"/>
    <p:sldId id="28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93B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170" autoAdjust="0"/>
  </p:normalViewPr>
  <p:slideViewPr>
    <p:cSldViewPr>
      <p:cViewPr varScale="1">
        <p:scale>
          <a:sx n="101" d="100"/>
          <a:sy n="101" d="100"/>
        </p:scale>
        <p:origin x="-17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2C0770A-3DA6-4003-BD5A-6DC5049E9554}" type="datetimeFigureOut">
              <a:rPr lang="ru-RU"/>
              <a:pPr>
                <a:defRPr/>
              </a:pPr>
              <a:t>08.12.2017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FEF2A601-3023-4B52-92CA-A2E8F54DC8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4140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uk-UA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Відповідна інтерактивна лекція та тематика передбачені у стандартизованих програмах підготовки в загальній, адміністративній та господарській юрисдикціях</a:t>
            </a:r>
            <a:endParaRPr lang="ru-RU" b="1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3C428FC-3256-447A-881A-B4FC10651D62}" type="slidenum">
              <a:rPr lang="ru-RU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uk-UA" smtClean="0"/>
              <a:t>Весь перелік питань, які обговорюються під час проведення тренінгу не поміщаються, тому я вибрав деякі.</a:t>
            </a: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4738399-C1C7-40AF-842B-C3F3B5D0D6FE}" type="slidenum">
              <a:rPr lang="ru-RU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16423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6424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44B7E-4F01-4A06-96D1-E0F2D1C6DB51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C64B4-0248-4211-A356-0C05B8995F42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3BBD2-097C-48F2-8FD4-AD8BD16BCB34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5A769-9649-4D33-85B1-4FE5A6E8E8B3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6C347-9CA7-4541-BCCF-CB9A876DE76C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8BDD3-7C63-43B5-89B2-0D69725D283A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C165E-4B29-4F7F-A893-7580533E2A59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E98EF6-94E5-4B55-8231-203AD97496B1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37AE2D-8396-4A4A-9B11-9620B09B182C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B85F9-E1FE-482C-A093-78DC0701D91D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6FE14-65D8-40E3-A07A-FBDF8E08289B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15363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15364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15365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15366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67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15368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15369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15370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15371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15372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73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74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75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76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77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78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79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80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81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82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83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84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85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86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87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15388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15389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15390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91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92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15393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15394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uk-UA" altLang="uk-UA"/>
            </a:p>
          </p:txBody>
        </p:sp>
        <p:sp>
          <p:nvSpPr>
            <p:cNvPr id="15395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396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15397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</a:p>
        </p:txBody>
      </p:sp>
      <p:sp>
        <p:nvSpPr>
          <p:cNvPr id="15398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</a:p>
        </p:txBody>
      </p:sp>
      <p:sp>
        <p:nvSpPr>
          <p:cNvPr id="15399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15400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uk-UA" altLang="uk-UA"/>
          </a:p>
        </p:txBody>
      </p:sp>
      <p:sp>
        <p:nvSpPr>
          <p:cNvPr id="15401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A73B0FC-7E1D-4446-8943-7F53DA9A04DB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34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</p:sldLayoutIdLst>
  <p:transition spd="slow">
    <p:wheel spokes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150" y="773113"/>
            <a:ext cx="8780463" cy="568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uk-UA" sz="35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Підготовка кандидатів на посаду судді</a:t>
            </a:r>
            <a:endParaRPr lang="ru-RU" sz="35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149850"/>
          </a:xfrm>
        </p:spPr>
        <p:txBody>
          <a:bodyPr/>
          <a:lstStyle/>
          <a:p>
            <a:pPr marL="1588" indent="450850" algn="just">
              <a:buFont typeface="Wingdings" pitchFamily="2" charset="2"/>
              <a:buNone/>
              <a:defRPr/>
            </a:pPr>
            <a:r>
              <a:rPr lang="uk-UA" sz="2500" dirty="0" smtClean="0">
                <a:latin typeface="Times New Roman" pitchFamily="18" charset="0"/>
                <a:cs typeface="Times New Roman" pitchFamily="18" charset="0"/>
              </a:rPr>
              <a:t>Відповідно до частини другої статті 77 Закону України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sz="2500" dirty="0" smtClean="0">
                <a:latin typeface="Times New Roman" pitchFamily="18" charset="0"/>
                <a:cs typeface="Times New Roman" pitchFamily="18" charset="0"/>
              </a:rPr>
              <a:t>Про судоустрій і статус суддів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uk-UA" sz="2500" dirty="0" smtClean="0">
                <a:latin typeface="Times New Roman" pitchFamily="18" charset="0"/>
                <a:cs typeface="Times New Roman" pitchFamily="18" charset="0"/>
              </a:rPr>
              <a:t> програму, навчальний план та порядок проходження спеціальної підготовки кандидатами на посаду судді затверджує Вища кваліфікаційна комісія суддів України за рекомендацією Національної школи суддів України.</a:t>
            </a:r>
          </a:p>
          <a:p>
            <a:pPr marL="1588" indent="450850" algn="just">
              <a:buFont typeface="Wingdings" pitchFamily="2" charset="2"/>
              <a:buNone/>
              <a:defRPr/>
            </a:pPr>
            <a:r>
              <a:rPr lang="uk-UA" sz="25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Згідно із частиною другою статті 70 Закону України </a:t>
            </a:r>
            <a:r>
              <a:rPr lang="uk-UA" sz="25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“Про</a:t>
            </a:r>
            <a:r>
              <a:rPr lang="uk-UA" sz="25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судоустрій і статус </a:t>
            </a:r>
            <a:r>
              <a:rPr lang="uk-UA" sz="25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суддів”</a:t>
            </a:r>
            <a:r>
              <a:rPr lang="uk-UA" sz="25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добір кандидатів на посаду судді, які мають стаж роботи на посаді помічника судді щонайменше три роки, проводиться з особливостями, визначеними рішенням Вищої кваліфікаційної комісії суддів України.</a:t>
            </a:r>
          </a:p>
          <a:p>
            <a:pPr>
              <a:buFont typeface="Wingdings" pitchFamily="2" charset="2"/>
              <a:buNone/>
              <a:defRPr/>
            </a:pPr>
            <a:endParaRPr lang="ru-RU" sz="2000" dirty="0"/>
          </a:p>
        </p:txBody>
      </p:sp>
    </p:spTree>
  </p:cSld>
  <p:clrMapOvr>
    <a:masterClrMapping/>
  </p:clrMapOvr>
  <p:transition spd="slow">
    <p:wheel spokes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16632"/>
            <a:ext cx="8229600" cy="766018"/>
          </a:xfrm>
        </p:spPr>
        <p:txBody>
          <a:bodyPr/>
          <a:lstStyle/>
          <a:p>
            <a:pPr>
              <a:defRPr/>
            </a:pPr>
            <a:r>
              <a:rPr lang="uk-UA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Програма спеціальної підготовки </a:t>
            </a:r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5760368"/>
          </a:xfrm>
        </p:spPr>
        <p:txBody>
          <a:bodyPr/>
          <a:lstStyle/>
          <a:p>
            <a:pPr marL="1588" indent="541338" algn="just">
              <a:buFont typeface="Wingdings" pitchFamily="2" charset="2"/>
              <a:buNone/>
              <a:defRPr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Метою вивчення блоку І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“Основи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організації суду та діяльності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судді”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Програми є отримання навичок роботи в суді для забезпечення надання якісних судових послуг, вироблення навичок взаємодії з іншими суддями, зокрема з присяжними, а також працівниками апарату суду для досягнення спільних цілей. Цей блок є базовим для опанування слухачами суддівської професії. </a:t>
            </a:r>
          </a:p>
          <a:p>
            <a:pPr marL="1588" indent="541338" algn="just">
              <a:buFont typeface="Wingdings" pitchFamily="2" charset="2"/>
              <a:buNone/>
              <a:defRPr/>
            </a:pPr>
            <a:r>
              <a:rPr lang="uk-UA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Антикорупційне законодавство: європейські стандарти та національне законодавство, практика застосування</a:t>
            </a:r>
            <a:endParaRPr lang="ru-RU" sz="20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  <a:defRPr/>
            </a:pP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Міжнародні стандарти та національне антикорупційне законодавство.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  <a:defRPr/>
            </a:pPr>
            <a:r>
              <a:rPr lang="uk-UA" sz="2000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Конфлікт інтересів</a:t>
            </a:r>
            <a:endParaRPr lang="ru-RU" sz="20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  <a:defRPr/>
            </a:pP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Електронне декларування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  <a:defRPr/>
            </a:pPr>
            <a:r>
              <a:rPr lang="uk-UA" sz="2000" i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Моніторінг</a:t>
            </a:r>
            <a:r>
              <a:rPr lang="uk-UA" sz="2000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способу життя</a:t>
            </a:r>
            <a:endParaRPr lang="ru-RU" sz="20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  <a:defRPr/>
            </a:pPr>
            <a:r>
              <a:rPr lang="uk-UA" sz="2000" i="1" dirty="0" smtClean="0">
                <a:latin typeface="Times New Roman" pitchFamily="18" charset="0"/>
                <a:cs typeface="Times New Roman" pitchFamily="18" charset="0"/>
              </a:rPr>
              <a:t>Запобігання корупції в суддівському середовищі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  <a:defRPr/>
            </a:pPr>
            <a:r>
              <a:rPr lang="uk-UA" sz="2000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Види відповідальності за корупційні правопорушення та правопорушення пов’язані з корупцією</a:t>
            </a:r>
            <a:endParaRPr lang="ru-RU" sz="20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pPr>
              <a:defRPr/>
            </a:pPr>
            <a:r>
              <a:rPr lang="uk-UA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Підготовка працівників апаратів </a:t>
            </a:r>
            <a:endParaRPr lang="ru-RU" sz="3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8435280" cy="5760640"/>
          </a:xfrm>
        </p:spPr>
        <p:txBody>
          <a:bodyPr/>
          <a:lstStyle/>
          <a:p>
            <a:pPr algn="just">
              <a:buNone/>
              <a:defRPr/>
            </a:pPr>
            <a:r>
              <a:rPr lang="uk-UA" sz="23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Корупційні прояви: запобігання та відповідальність </a:t>
            </a:r>
          </a:p>
          <a:p>
            <a:pPr algn="just">
              <a:buNone/>
              <a:defRPr/>
            </a:pPr>
            <a:r>
              <a:rPr lang="uk-UA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Конфлікт інтересів </a:t>
            </a:r>
          </a:p>
          <a:p>
            <a:pPr algn="just">
              <a:buNone/>
              <a:defRPr/>
            </a:pPr>
            <a:r>
              <a:rPr lang="uk-UA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Фінансовий контроль</a:t>
            </a:r>
          </a:p>
          <a:p>
            <a:pPr algn="just">
              <a:buNone/>
              <a:defRPr/>
            </a:pP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Політика управління конфліктами інтересів у розумінні Закону України “Про запобігання корупції” </a:t>
            </a:r>
          </a:p>
          <a:p>
            <a:pPr algn="just">
              <a:buNone/>
              <a:defRPr/>
            </a:pPr>
            <a:r>
              <a:rPr lang="uk-UA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Корупційні прояви: запобігання та відповідальність </a:t>
            </a:r>
            <a:r>
              <a:rPr lang="uk-UA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buNone/>
              <a:defRPr/>
            </a:pPr>
            <a:r>
              <a:rPr lang="uk-UA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	Помічник судді, як суб’єкт корупційних діянь при здійсненні своїх обов’язків в рамках патронатної служби</a:t>
            </a:r>
            <a:endParaRPr lang="uk-UA" sz="28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1"/>
            <a:ext cx="8229600" cy="720079"/>
          </a:xfrm>
        </p:spPr>
        <p:txBody>
          <a:bodyPr/>
          <a:lstStyle/>
          <a:p>
            <a:r>
              <a:rPr lang="uk-UA" sz="36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Меморандум про співробітництво</a:t>
            </a:r>
            <a:endParaRPr lang="uk-UA" sz="36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/>
          <a:lstStyle/>
          <a:p>
            <a:pPr marL="0" indent="0" algn="ctr">
              <a:buNone/>
            </a:pPr>
            <a:endParaRPr lang="uk-UA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Національне </a:t>
            </a:r>
            <a:r>
              <a:rPr lang="uk-UA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агентство</a:t>
            </a:r>
            <a:r>
              <a:rPr lang="uk-UA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uk-UA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питань</a:t>
            </a:r>
            <a:r>
              <a:rPr lang="uk-UA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запобігання</a:t>
            </a:r>
            <a:r>
              <a:rPr lang="uk-UA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корупції</a:t>
            </a:r>
            <a:r>
              <a:rPr lang="uk-UA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uk-UA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Національна школа</a:t>
            </a:r>
            <a:r>
              <a:rPr lang="uk-UA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суддів </a:t>
            </a:r>
            <a:r>
              <a:rPr lang="uk-UA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</a:p>
          <a:p>
            <a:pPr marL="0" indent="0" algn="ctr">
              <a:buNone/>
            </a:pPr>
            <a:r>
              <a:rPr lang="uk-UA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uk-UA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клали меморандум для консолідації зусиль, спрямованих на співпрацю у сфері запобігання корупції</a:t>
            </a:r>
            <a:endParaRPr lang="uk-UA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35415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3"/>
            <a:ext cx="8229600" cy="1080120"/>
          </a:xfrm>
        </p:spPr>
        <p:txBody>
          <a:bodyPr/>
          <a:lstStyle/>
          <a:p>
            <a:r>
              <a:rPr lang="ru-RU" sz="3200" dirty="0" err="1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Конфлікт</a:t>
            </a:r>
            <a:r>
              <a:rPr lang="ru-RU" sz="3200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інтересів</a:t>
            </a:r>
            <a:r>
              <a:rPr lang="ru-RU" sz="3200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dirty="0" err="1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суддям</a:t>
            </a:r>
            <a:r>
              <a:rPr lang="ru-RU" sz="3200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ru-RU" sz="3200" dirty="0" err="1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працівникам</a:t>
            </a:r>
            <a:r>
              <a:rPr lang="ru-RU" sz="3200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апаратів</a:t>
            </a:r>
            <a:r>
              <a:rPr lang="ru-RU" sz="3200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судів</a:t>
            </a:r>
            <a:r>
              <a:rPr lang="ru-RU" sz="3200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треба знати!</a:t>
            </a:r>
            <a:br>
              <a:rPr lang="ru-RU" sz="3200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200" dirty="0"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733256"/>
          </a:xfrm>
        </p:spPr>
        <p:txBody>
          <a:bodyPr/>
          <a:lstStyle/>
          <a:p>
            <a:pPr marL="0" indent="0" algn="just">
              <a:buNone/>
            </a:pPr>
            <a:r>
              <a:rPr lang="uk-UA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Національне агентство з питань запобігання корупції у співпраці з українським громадським проектом масових відкритих онлайн–курсів “</a:t>
            </a:r>
            <a:r>
              <a:rPr lang="uk-UA" sz="22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Прометеус</a:t>
            </a:r>
            <a:r>
              <a:rPr lang="uk-UA" sz="2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” у межах інформаційної кампанії на основі нової редакції методичних рекомендацій щодо запобігання та врегулювання конфлікту інтересів створили безкоштовний навчальний онлайн–курс:</a:t>
            </a:r>
          </a:p>
          <a:p>
            <a:pPr marL="0" indent="0" algn="just">
              <a:buNone/>
            </a:pPr>
            <a:r>
              <a:rPr lang="uk-UA" sz="24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“Конфлікт інтересів: треба знати!”</a:t>
            </a:r>
            <a:r>
              <a:rPr lang="uk-UA" sz="2400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24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який допоможе</a:t>
            </a:r>
            <a:r>
              <a:rPr lang="uk-UA" sz="2400" b="1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опанувати базові практичні інструменти для підвищення ефективності виявлення, запобігання та врегулювання конфлікту інтересів, дотримання встановлених заборон та </a:t>
            </a:r>
            <a:r>
              <a:rPr lang="uk-UA" sz="2400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обмежень</a:t>
            </a:r>
            <a:endParaRPr lang="uk-UA" sz="2400" dirty="0"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Он–лайн курс розпочнеться 9 грудня 2017 </a:t>
            </a:r>
            <a:r>
              <a:rPr lang="uk-UA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року</a:t>
            </a:r>
            <a:endParaRPr lang="uk-UA" sz="2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sz="2400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участі в цьому  безкоштовному навчальному </a:t>
            </a:r>
            <a:endParaRPr lang="uk-UA" sz="2400" dirty="0" smtClean="0"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uk-UA" sz="2400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онлайн–курсі </a:t>
            </a:r>
            <a:r>
              <a:rPr lang="uk-UA" sz="2400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можна зареєструватись </a:t>
            </a:r>
            <a:r>
              <a:rPr lang="uk-UA" sz="2400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сайті Національної школи суддів України</a:t>
            </a:r>
            <a:endParaRPr lang="uk-UA" sz="2400" dirty="0">
              <a:solidFill>
                <a:srgbClr val="FFC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3646841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713"/>
            <a:ext cx="8229600" cy="5832475"/>
          </a:xfrm>
        </p:spPr>
        <p:txBody>
          <a:bodyPr/>
          <a:lstStyle/>
          <a:p>
            <a:pPr marL="0" indent="0" algn="just">
              <a:buFont typeface="Wingdings" pitchFamily="2" charset="2"/>
              <a:buNone/>
              <a:defRPr/>
            </a:pPr>
            <a:endParaRPr lang="ru-RU" alt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 typeface="Wingdings" pitchFamily="2" charset="2"/>
              <a:buNone/>
              <a:defRPr/>
            </a:pPr>
            <a:endParaRPr lang="ru-RU" alt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Wingdings" pitchFamily="2" charset="2"/>
              <a:buNone/>
              <a:defRPr/>
            </a:pPr>
            <a:endParaRPr lang="ru-RU" altLang="uk-UA" sz="4800" dirty="0" smtClean="0"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Wingdings" pitchFamily="2" charset="2"/>
              <a:buNone/>
              <a:defRPr/>
            </a:pPr>
            <a:r>
              <a:rPr lang="ru-RU" altLang="uk-UA" sz="48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uk-UA" sz="4800" dirty="0" err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Щиро</a:t>
            </a:r>
            <a:r>
              <a:rPr lang="ru-RU" altLang="uk-UA" sz="48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uk-UA" sz="4800" dirty="0" err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подякував</a:t>
            </a:r>
            <a:r>
              <a:rPr lang="ru-RU" altLang="uk-UA" sz="48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altLang="uk-UA" sz="4800" dirty="0" err="1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увагу</a:t>
            </a:r>
            <a:r>
              <a:rPr lang="ru-RU" altLang="uk-UA" sz="48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marL="0" indent="0" algn="ctr">
              <a:buFont typeface="Wingdings" pitchFamily="2" charset="2"/>
              <a:buNone/>
              <a:defRPr/>
            </a:pPr>
            <a:endParaRPr lang="ru-RU" altLang="uk-UA" sz="4800" dirty="0" smtClean="0"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51520" y="620688"/>
            <a:ext cx="3550843" cy="2304256"/>
          </a:xfrm>
          <a:prstGeom prst="ellipse">
            <a:avLst/>
          </a:prstGeom>
          <a:blipFill>
            <a:blip r:embed="rId2" cstate="print"/>
            <a:srcRect/>
            <a:stretch>
              <a:fillRect l="-500" t="-853" r="-500" b="-853"/>
            </a:stretch>
          </a:blipFill>
          <a:ln>
            <a:noFill/>
          </a:ln>
          <a:effectLst>
            <a:glow rad="114300">
              <a:schemeClr val="accent5">
                <a:satMod val="175000"/>
                <a:alpha val="22000"/>
              </a:schemeClr>
            </a:glow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>
              <a:solidFill>
                <a:srgbClr val="9C3E18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388" y="3644900"/>
            <a:ext cx="4537075" cy="3330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uk-UA" altLang="uk-UA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Володимир Мазурок</a:t>
            </a:r>
            <a:endParaRPr lang="uk-UA" altLang="uk-UA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uk-UA" altLang="uk-UA" b="1" i="1" dirty="0">
                <a:latin typeface="Times New Roman" pitchFamily="18" charset="0"/>
                <a:cs typeface="Times New Roman" pitchFamily="18" charset="0"/>
              </a:rPr>
              <a:t>Проректор </a:t>
            </a:r>
          </a:p>
          <a:p>
            <a:pPr algn="ctr">
              <a:defRPr/>
            </a:pPr>
            <a:r>
              <a:rPr lang="uk-UA" altLang="uk-UA" b="1" i="1" dirty="0">
                <a:latin typeface="Times New Roman" pitchFamily="18" charset="0"/>
                <a:cs typeface="Times New Roman" pitchFamily="18" charset="0"/>
              </a:rPr>
              <a:t>Національної школи суддів України</a:t>
            </a:r>
            <a:endParaRPr lang="uk-UA" altLang="uk-UA" b="1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altLang="uk-UA" sz="20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uk-UA" altLang="uk-UA" sz="20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Міжнародна </a:t>
            </a:r>
            <a:endParaRPr lang="uk-UA" altLang="uk-UA" sz="20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uk-UA" altLang="uk-UA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науково-практична конференція</a:t>
            </a:r>
          </a:p>
          <a:p>
            <a:pPr algn="ctr">
              <a:defRPr/>
            </a:pPr>
            <a:r>
              <a:rPr lang="uk-UA" altLang="uk-UA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uk-UA" sz="20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altLang="uk-UA" sz="20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Реалізація державної антикорупційної політики в міжнародному вимірі</a:t>
            </a:r>
            <a:r>
              <a:rPr lang="en-US" altLang="uk-UA" sz="20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uk-UA" altLang="uk-UA" sz="2000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uk-UA" altLang="uk-UA" b="1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uk-UA" altLang="uk-UA" b="1" i="1" dirty="0">
                <a:latin typeface="Times New Roman" pitchFamily="18" charset="0"/>
                <a:cs typeface="Times New Roman" pitchFamily="18" charset="0"/>
              </a:rPr>
              <a:t>8 грудня 2017 року</a:t>
            </a:r>
          </a:p>
          <a:p>
            <a:pPr algn="ctr">
              <a:defRPr/>
            </a:pPr>
            <a:r>
              <a:rPr lang="uk-UA" altLang="uk-UA" b="1" i="1" dirty="0">
                <a:latin typeface="Times New Roman" pitchFamily="18" charset="0"/>
                <a:cs typeface="Times New Roman" pitchFamily="18" charset="0"/>
              </a:rPr>
              <a:t>місто Київ</a:t>
            </a:r>
          </a:p>
          <a:p>
            <a:pPr algn="ctr">
              <a:defRPr/>
            </a:pPr>
            <a:endParaRPr lang="uk-UA" altLang="uk-UA" b="1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0" y="2564904"/>
            <a:ext cx="4248855" cy="4171200"/>
          </a:xfrm>
          <a:effectLst>
            <a:softEdge rad="112500"/>
          </a:effectLst>
        </p:spPr>
      </p:pic>
      <p:sp>
        <p:nvSpPr>
          <p:cNvPr id="4101" name="TextBox 5"/>
          <p:cNvSpPr txBox="1">
            <a:spLocks noChangeArrowheads="1"/>
          </p:cNvSpPr>
          <p:nvPr/>
        </p:nvSpPr>
        <p:spPr bwMode="auto">
          <a:xfrm>
            <a:off x="3995738" y="333375"/>
            <a:ext cx="4681537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uk-UA" altLang="uk-UA" sz="30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Реалізація </a:t>
            </a:r>
            <a:endParaRPr lang="uk-UA" altLang="uk-UA" sz="30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uk-UA" altLang="uk-UA" sz="3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антикорупційної політики в суддівській освіті</a:t>
            </a:r>
            <a:endParaRPr lang="uk-UA" altLang="uk-UA" sz="30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Результат пошуку зображень за запитом &quot;національна школа суддів&quot;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913809" y="3645024"/>
            <a:ext cx="4230191" cy="3418658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304925"/>
          </a:xfrm>
        </p:spPr>
        <p:txBody>
          <a:bodyPr/>
          <a:lstStyle/>
          <a:p>
            <a:pPr>
              <a:defRPr/>
            </a:pPr>
            <a:r>
              <a:rPr lang="ru-RU" altLang="uk-UA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НАЦІОНАЛЬНА ШКОЛА </a:t>
            </a:r>
            <a:br>
              <a:rPr lang="ru-RU" altLang="uk-UA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uk-UA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СУДДІВ УКРАЇНИ</a:t>
            </a:r>
            <a:endParaRPr lang="ru-RU" altLang="uk-UA" sz="36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484313"/>
            <a:ext cx="8229600" cy="5184775"/>
          </a:xfrm>
        </p:spPr>
        <p:txBody>
          <a:bodyPr/>
          <a:lstStyle/>
          <a:p>
            <a:pPr marL="85725" lvl="1" indent="0" algn="ctr">
              <a:buNone/>
              <a:tabLst>
                <a:tab pos="0" algn="l"/>
              </a:tabLst>
              <a:defRPr/>
            </a:pPr>
            <a:r>
              <a:rPr lang="uk-UA" altLang="uk-UA" sz="3200" smtClean="0">
                <a:latin typeface="Times New Roman" pitchFamily="18" charset="0"/>
                <a:cs typeface="Times New Roman" pitchFamily="18" charset="0"/>
              </a:rPr>
              <a:t>Державна </a:t>
            </a:r>
            <a:r>
              <a:rPr lang="uk-UA" altLang="uk-UA" sz="3200" dirty="0" smtClean="0">
                <a:latin typeface="Times New Roman" pitchFamily="18" charset="0"/>
                <a:cs typeface="Times New Roman" pitchFamily="18" charset="0"/>
              </a:rPr>
              <a:t>установа із спеціальним статусом у системі правосуддя, яка забезпечує підготовку висококваліфікованих кадрів для системи правосуддя та здійснює науково–дослідну діяльність </a:t>
            </a:r>
          </a:p>
        </p:txBody>
      </p:sp>
    </p:spTree>
    <p:extLst>
      <p:ext uri="{BB962C8B-B14F-4D97-AF65-F5344CB8AC3E}">
        <p14:creationId xmlns:p14="http://schemas.microsoft.com/office/powerpoint/2010/main" val="424360948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74700"/>
          </a:xfrm>
        </p:spPr>
        <p:txBody>
          <a:bodyPr/>
          <a:lstStyle/>
          <a:p>
            <a:pPr>
              <a:defRPr/>
            </a:pPr>
            <a:r>
              <a:rPr lang="uk-UA" altLang="uk-UA" sz="360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Зміст суддівської освіти</a:t>
            </a:r>
            <a:endParaRPr lang="ru-RU" altLang="uk-UA" sz="360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5516562"/>
          </a:xfrm>
        </p:spPr>
        <p:txBody>
          <a:bodyPr/>
          <a:lstStyle/>
          <a:p>
            <a:pPr algn="just">
              <a:buFont typeface="Wingdings" pitchFamily="2" charset="2"/>
              <a:buChar char="v"/>
              <a:defRPr/>
            </a:pPr>
            <a:r>
              <a:rPr lang="uk-UA" altLang="uk-UA" sz="2100" dirty="0" smtClean="0">
                <a:latin typeface="Times New Roman" pitchFamily="18" charset="0"/>
                <a:cs typeface="Times New Roman" pitchFamily="18" charset="0"/>
              </a:rPr>
              <a:t>Кожна програма підготовки (перепідготовки) суддів є переліком взаємопов'язаних курсів, створених на основі інтерактивних методів навчання, що сприяють досягненню чітко визначених навчальних цілей 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uk-UA" altLang="uk-UA" sz="21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Розробка УСІХ навчальних курсів для суддів та кандидатів на посаду судді здійснюється із врахуванням трьох вимірів: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uk-UA" altLang="uk-UA" sz="2100" dirty="0" smtClean="0">
                <a:latin typeface="Times New Roman" pitchFamily="18" charset="0"/>
                <a:cs typeface="Times New Roman" pitchFamily="18" charset="0"/>
              </a:rPr>
              <a:t>	1)    знання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uk-UA" altLang="uk-UA" sz="21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2)    навички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uk-UA" altLang="uk-UA" sz="2100" dirty="0" smtClean="0">
                <a:latin typeface="Times New Roman" pitchFamily="18" charset="0"/>
                <a:cs typeface="Times New Roman" pitchFamily="18" charset="0"/>
              </a:rPr>
              <a:t>	3) ставлення ( зокрема, розуміння соціального контексту відправлення правосуддя (розуміння суспільства та його потреб; недопущення дискримінації за різними ознаками (статтю, національністю, віком, місцем проживання, релігійною приналежністю, сексуальною орієнтацією, матеріальним станом тощо)</a:t>
            </a:r>
          </a:p>
          <a:p>
            <a:pPr algn="just">
              <a:buFont typeface="Wingdings" pitchFamily="2" charset="2"/>
              <a:buAutoNum type="arabicParenR"/>
              <a:defRPr/>
            </a:pPr>
            <a:endParaRPr lang="ru-RU" altLang="uk-UA" sz="24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1"/>
            <a:ext cx="8229600" cy="648072"/>
          </a:xfrm>
        </p:spPr>
        <p:txBody>
          <a:bodyPr/>
          <a:lstStyle/>
          <a:p>
            <a:pPr>
              <a:defRPr/>
            </a:pPr>
            <a:r>
              <a:rPr lang="ru-RU" altLang="uk-UA" sz="36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Підготовка</a:t>
            </a:r>
            <a:r>
              <a:rPr lang="ru-RU" altLang="uk-UA" sz="3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uk-UA" sz="36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суддів</a:t>
            </a:r>
            <a:endParaRPr lang="ru-RU" altLang="uk-UA" sz="36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3897"/>
          </a:xfrm>
        </p:spPr>
        <p:txBody>
          <a:bodyPr/>
          <a:lstStyle/>
          <a:p>
            <a:pPr algn="just">
              <a:buFont typeface="Wingdings" pitchFamily="2" charset="2"/>
              <a:buNone/>
              <a:defRPr/>
            </a:pPr>
            <a:r>
              <a:rPr lang="uk-UA" altLang="uk-UA" sz="1400" dirty="0" smtClean="0"/>
              <a:t>		</a:t>
            </a:r>
          </a:p>
          <a:p>
            <a:pPr algn="just">
              <a:buFont typeface="Wingdings" panose="05000000000000000000" pitchFamily="2" charset="2"/>
              <a:buChar char="v"/>
              <a:defRPr/>
            </a:pPr>
            <a:r>
              <a:rPr lang="uk-UA" altLang="uk-UA" sz="2200" dirty="0" smtClean="0">
                <a:latin typeface="Times New Roman" pitchFamily="18" charset="0"/>
                <a:cs typeface="Times New Roman" pitchFamily="18" charset="0"/>
              </a:rPr>
              <a:t>	Кожен </a:t>
            </a:r>
            <a:r>
              <a:rPr lang="uk-UA" altLang="uk-UA" sz="22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altLang="uk-UA" sz="2200" dirty="0" smtClean="0">
                <a:latin typeface="Times New Roman" pitchFamily="18" charset="0"/>
                <a:cs typeface="Times New Roman" pitchFamily="18" charset="0"/>
              </a:rPr>
              <a:t>уддя має проходити підготовку для підтримання кваліфікації в Національній школі суддів України не менше одного разу на три роки. Час такої підготовки не може бути меншим 40 академічних годин упродовж кожних трьох років перебування на посаді судді</a:t>
            </a:r>
          </a:p>
          <a:p>
            <a:pPr algn="just">
              <a:buFont typeface="Wingdings" panose="05000000000000000000" pitchFamily="2" charset="2"/>
              <a:buChar char="v"/>
              <a:defRPr/>
            </a:pPr>
            <a:r>
              <a:rPr lang="uk-UA" altLang="uk-UA" sz="2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altLang="uk-UA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Національна школа суддів України проводить підготовку суддів для підтримання кваліфікації відповідно до необхідності вдосконалення їхніх знань, вмінь і навичок залежно від досвіду роботи суддів, рівня і спеціалізації суду, де вони працюють, а також з урахуванням їхніх індивідуальних потреб</a:t>
            </a:r>
            <a:endParaRPr lang="ru-RU" altLang="uk-UA" sz="22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anose="05000000000000000000" pitchFamily="2" charset="2"/>
              <a:buChar char="v"/>
              <a:defRPr/>
            </a:pPr>
            <a:r>
              <a:rPr lang="ru-RU" altLang="uk-UA" sz="22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altLang="uk-UA" sz="2200" dirty="0" smtClean="0">
                <a:latin typeface="Times New Roman" pitchFamily="18" charset="0"/>
                <a:cs typeface="Times New Roman" pitchFamily="18" charset="0"/>
              </a:rPr>
              <a:t>З цією метою Національна школа суддів України організовує тренінги, що є обов’язковими в межах підготовки, а також тренінги, які суддя має право обрати залежно від своїх потреб</a:t>
            </a:r>
            <a:endParaRPr lang="ru-RU" altLang="uk-UA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alt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558899"/>
          </a:xfrm>
        </p:spPr>
        <p:txBody>
          <a:bodyPr/>
          <a:lstStyle/>
          <a:p>
            <a:pPr>
              <a:defRPr/>
            </a:pPr>
            <a:r>
              <a:rPr lang="uk-UA" sz="32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uk-UA" sz="32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Антикорупційне законодавс</a:t>
            </a:r>
            <a:r>
              <a:rPr lang="uk-UA" sz="3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тво </a:t>
            </a:r>
            <a:r>
              <a:rPr lang="uk-UA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dirty="0">
                <a:latin typeface="Times New Roman" pitchFamily="18" charset="0"/>
                <a:cs typeface="Times New Roman" pitchFamily="18" charset="0"/>
              </a:rPr>
            </a:br>
            <a:endParaRPr lang="uk-UA" sz="3200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908720"/>
            <a:ext cx="8229600" cy="5544616"/>
          </a:xfrm>
        </p:spPr>
        <p:txBody>
          <a:bodyPr/>
          <a:lstStyle/>
          <a:p>
            <a:pPr algn="just">
              <a:buFont typeface="Wingdings" pitchFamily="2" charset="2"/>
              <a:buChar char="v"/>
              <a:defRPr/>
            </a:pPr>
            <a:r>
              <a:rPr lang="uk-UA" sz="2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міжнародні стандарти та їх запровадження в Україні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uk-UA" sz="26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акони України “Про запобігання корупції” та </a:t>
            </a:r>
            <a:endParaRPr lang="uk-UA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  <a:defRPr/>
            </a:pPr>
            <a:r>
              <a:rPr lang="uk-UA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   “Про національне антикорупційне бюро України”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uk-UA" sz="2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тлумачення норм антикорупційного законодавства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запобігання та виявлення корупційних правопорушень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uk-UA" sz="2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моніторинг способу життя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особливості декларування майна, доходів, витрат і зобов’язань фінансового характеру за рік</a:t>
            </a:r>
          </a:p>
          <a:p>
            <a:pPr marL="0" indent="0" algn="ctr">
              <a:buNone/>
              <a:defRPr/>
            </a:pPr>
            <a:r>
              <a:rPr lang="uk-UA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заняття проводяться у формі інтерактивної лекції </a:t>
            </a:r>
          </a:p>
          <a:p>
            <a:pPr marL="0" indent="0" algn="ctr">
              <a:buNone/>
              <a:defRPr/>
            </a:pPr>
            <a:r>
              <a:rPr lang="uk-UA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uk-UA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використанням презентації </a:t>
            </a:r>
            <a:r>
              <a:rPr lang="uk-UA" sz="2800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Power</a:t>
            </a:r>
            <a:r>
              <a:rPr lang="uk-UA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Point</a:t>
            </a:r>
            <a:endParaRPr lang="uk-UA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slow">
    <p:wheel spokes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24135"/>
          </a:xfrm>
        </p:spPr>
        <p:txBody>
          <a:bodyPr/>
          <a:lstStyle/>
          <a:p>
            <a:pPr>
              <a:defRPr/>
            </a:pPr>
            <a:r>
              <a:rPr lang="uk-UA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Тренінг </a:t>
            </a:r>
            <a:br>
              <a:rPr lang="uk-UA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щодо практики застосування</a:t>
            </a:r>
            <a:r>
              <a:rPr lang="uk-UA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антикорупційного законодавства</a:t>
            </a:r>
            <a:endParaRPr lang="uk-UA" sz="28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557338"/>
            <a:ext cx="8229600" cy="4530725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uk-UA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Експрес-опитування з демонстрацією відео та подальшим обговоренням і використанням </a:t>
            </a:r>
            <a:r>
              <a:rPr lang="uk-UA" sz="24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фліп</a:t>
            </a:r>
            <a:r>
              <a:rPr lang="uk-UA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-чарту:</a:t>
            </a:r>
          </a:p>
          <a:p>
            <a:pPr marL="0" indent="0" algn="ctr">
              <a:buNone/>
              <a:defRPr/>
            </a:pPr>
            <a:endParaRPr lang="uk-UA" sz="24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	- Чи є актуальними для сьогодення питання, які висвітлюються у відеоролику?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uk-UA" sz="2600" dirty="0" smtClean="0">
                <a:latin typeface="Times New Roman" pitchFamily="18" charset="0"/>
                <a:cs typeface="Times New Roman" pitchFamily="18" charset="0"/>
              </a:rPr>
              <a:t>	- Які проблеми щодо застосування антикорупційного законодавства виникають у судах?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uk-UA" sz="26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Чи допоможе, на Вашу думку, подолання цих проблем запобігти корупції?</a:t>
            </a:r>
          </a:p>
          <a:p>
            <a:pPr algn="just">
              <a:defRPr/>
            </a:pPr>
            <a:endParaRPr lang="ru-RU" sz="1500" dirty="0" smtClean="0"/>
          </a:p>
        </p:txBody>
      </p:sp>
    </p:spTree>
  </p:cSld>
  <p:clrMapOvr>
    <a:masterClrMapping/>
  </p:clrMapOvr>
  <p:transition spd="slow">
    <p:wheel spokes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913"/>
            <a:ext cx="8229600" cy="6553200"/>
          </a:xfrm>
        </p:spPr>
        <p:txBody>
          <a:bodyPr/>
          <a:lstStyle/>
          <a:p>
            <a:pPr algn="just">
              <a:buFont typeface="Wingdings" pitchFamily="2" charset="2"/>
              <a:buChar char="v"/>
              <a:defRPr/>
            </a:pPr>
            <a:r>
              <a:rPr lang="uk-UA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Тема 1: Аналіз законодавства (міжнародні зобов’язання щодо запобігання корупції, чинне національне антикорупційне законодавство, статистика).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Аналіз законодавства щодо запобігання корупції:</a:t>
            </a:r>
          </a:p>
          <a:p>
            <a:pPr>
              <a:buFont typeface="Wingdings" pitchFamily="2" charset="2"/>
              <a:buNone/>
              <a:defRPr/>
            </a:pPr>
            <a:r>
              <a:rPr lang="uk-UA" sz="22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200" i="1" u="sng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Конвенційні положення щодо запобігання корупції</a:t>
            </a:r>
            <a:endParaRPr lang="uk-UA" sz="2200" u="sng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	 -   Конвенція ООН проти корупції;</a:t>
            </a:r>
          </a:p>
          <a:p>
            <a:pPr>
              <a:buFont typeface="Wingdings" pitchFamily="2" charset="2"/>
              <a:buNone/>
              <a:defRPr/>
            </a:pPr>
            <a:r>
              <a:rPr lang="uk-UA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   -    Кримінальна конвенція про боротьбу з корупцією Ради Європи;</a:t>
            </a:r>
          </a:p>
          <a:p>
            <a:pPr>
              <a:buFont typeface="Wingdings" pitchFamily="2" charset="2"/>
              <a:buNone/>
              <a:defRPr/>
            </a:pP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	     -     Цивільна конвенція про боротьбу з корупцією Ради Європи;</a:t>
            </a:r>
          </a:p>
          <a:p>
            <a:pPr>
              <a:buFont typeface="Wingdings" pitchFamily="2" charset="2"/>
              <a:buNone/>
              <a:defRPr/>
            </a:pP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            -      Угода про асоціацію України з ЄС  </a:t>
            </a:r>
          </a:p>
          <a:p>
            <a:pPr>
              <a:buFont typeface="Wingdings" pitchFamily="2" charset="2"/>
              <a:buNone/>
              <a:defRPr/>
            </a:pPr>
            <a:r>
              <a:rPr lang="uk-UA" sz="2200" i="1" dirty="0" smtClean="0">
                <a:latin typeface="Times New Roman" pitchFamily="18" charset="0"/>
                <a:cs typeface="Times New Roman" pitchFamily="18" charset="0"/>
              </a:rPr>
              <a:t>     </a:t>
            </a:r>
            <a:r>
              <a:rPr lang="uk-UA" sz="2200" i="1" u="sng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Національне законодавство</a:t>
            </a:r>
            <a:endParaRPr lang="uk-UA" sz="2200" u="sng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	 - Закон про запобігання корупції</a:t>
            </a:r>
          </a:p>
          <a:p>
            <a:pPr>
              <a:buFont typeface="Wingdings" pitchFamily="2" charset="2"/>
              <a:buNone/>
              <a:defRPr/>
            </a:pP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	   </a:t>
            </a:r>
            <a:r>
              <a:rPr lang="uk-UA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Закон про НАБУ</a:t>
            </a:r>
          </a:p>
          <a:p>
            <a:pPr>
              <a:buFont typeface="Wingdings" pitchFamily="2" charset="2"/>
              <a:buNone/>
              <a:defRPr/>
            </a:pP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	     - Закон </a:t>
            </a:r>
            <a:r>
              <a:rPr lang="uk-UA" sz="2200" dirty="0" err="1" smtClean="0">
                <a:latin typeface="Times New Roman" pitchFamily="18" charset="0"/>
                <a:cs typeface="Times New Roman" pitchFamily="18" charset="0"/>
              </a:rPr>
              <a:t>“Про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судоустрій і статус </a:t>
            </a:r>
            <a:r>
              <a:rPr lang="uk-UA" sz="2200" dirty="0" err="1" smtClean="0">
                <a:latin typeface="Times New Roman" pitchFamily="18" charset="0"/>
                <a:cs typeface="Times New Roman" pitchFamily="18" charset="0"/>
              </a:rPr>
              <a:t>суддів”</a:t>
            </a:r>
            <a:endParaRPr lang="uk-UA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	       - </a:t>
            </a:r>
            <a:r>
              <a:rPr lang="uk-UA" sz="22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Кримінальний кодекс України</a:t>
            </a:r>
          </a:p>
          <a:p>
            <a:pPr>
              <a:buFont typeface="Wingdings" pitchFamily="2" charset="2"/>
              <a:buNone/>
              <a:defRPr/>
            </a:pP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	         - </a:t>
            </a:r>
            <a:r>
              <a:rPr lang="uk-UA" sz="2200" dirty="0" err="1" smtClean="0">
                <a:latin typeface="Times New Roman" pitchFamily="18" charset="0"/>
                <a:cs typeface="Times New Roman" pitchFamily="18" charset="0"/>
              </a:rPr>
              <a:t>КУпАП</a:t>
            </a:r>
            <a:endParaRPr lang="uk-UA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endParaRPr lang="ru-RU" sz="2200" dirty="0"/>
          </a:p>
        </p:txBody>
      </p:sp>
    </p:spTree>
  </p:cSld>
  <p:clrMapOvr>
    <a:masterClrMapping/>
  </p:clrMapOvr>
  <p:transition spd="slow">
    <p:wheel spokes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913"/>
            <a:ext cx="8229600" cy="6335712"/>
          </a:xfrm>
        </p:spPr>
        <p:txBody>
          <a:bodyPr/>
          <a:lstStyle/>
          <a:p>
            <a:pPr marL="85725" indent="0" algn="just">
              <a:buFont typeface="Wingdings" pitchFamily="2" charset="2"/>
              <a:buNone/>
              <a:defRPr/>
            </a:pPr>
            <a:r>
              <a:rPr lang="uk-UA" sz="23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Тема 2: Механізми запобігання корупційним правопорушенням та правопорушенням, пов’язаним з корупцією. Фінансова прозорість.</a:t>
            </a:r>
          </a:p>
          <a:p>
            <a:pPr marL="85725" indent="0">
              <a:buFont typeface="Wingdings" pitchFamily="2" charset="2"/>
              <a:buChar char="v"/>
              <a:defRPr/>
            </a:pPr>
            <a:r>
              <a:rPr lang="uk-UA" sz="2200" b="1" dirty="0" smtClean="0">
                <a:latin typeface="Times New Roman" pitchFamily="18" charset="0"/>
                <a:cs typeface="Times New Roman" pitchFamily="18" charset="0"/>
              </a:rPr>
              <a:t> Окремі аспекти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200" b="1" dirty="0" smtClean="0">
                <a:latin typeface="Times New Roman" pitchFamily="18" charset="0"/>
                <a:cs typeface="Times New Roman" pitchFamily="18" charset="0"/>
              </a:rPr>
              <a:t>запобігання корупції:</a:t>
            </a:r>
            <a:endParaRPr lang="uk-UA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85725" indent="0">
              <a:buFont typeface="Wingdings" pitchFamily="2" charset="2"/>
              <a:buNone/>
              <a:defRPr/>
            </a:pPr>
            <a:r>
              <a:rPr lang="uk-UA" sz="21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обов’язкова повна перевірка декларацій службових осіб;</a:t>
            </a:r>
          </a:p>
          <a:p>
            <a:pPr marL="85725" indent="0">
              <a:buFont typeface="Wingdings" pitchFamily="2" charset="2"/>
              <a:buNone/>
              <a:defRPr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   - моніторинг способу життя</a:t>
            </a:r>
          </a:p>
          <a:p>
            <a:pPr marL="85725" indent="0">
              <a:buFont typeface="Wingdings" pitchFamily="2" charset="2"/>
              <a:buNone/>
              <a:defRPr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21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інститут викривачів</a:t>
            </a:r>
          </a:p>
          <a:p>
            <a:pPr marL="85725" indent="0">
              <a:buFont typeface="Wingdings" pitchFamily="2" charset="2"/>
              <a:buNone/>
              <a:tabLst>
                <a:tab pos="628650" algn="l"/>
              </a:tabLst>
              <a:defRPr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	 - особливості декларування (подарунки, кредити, позики, 		переуступка прав на цінні папери, нерухомість тощо)</a:t>
            </a:r>
          </a:p>
          <a:p>
            <a:pPr marL="85725" indent="0">
              <a:buFont typeface="Wingdings" pitchFamily="2" charset="2"/>
              <a:buNone/>
              <a:defRPr/>
            </a:pPr>
            <a:r>
              <a:rPr lang="uk-UA" sz="2100" b="1" dirty="0" smtClean="0">
                <a:latin typeface="Times New Roman" pitchFamily="18" charset="0"/>
                <a:cs typeface="Times New Roman" pitchFamily="18" charset="0"/>
              </a:rPr>
              <a:t>	  </a:t>
            </a:r>
            <a:r>
              <a:rPr lang="uk-UA" sz="21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sz="21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Міні-лекція з використанням презентації у </a:t>
            </a:r>
            <a:r>
              <a:rPr lang="uk-UA" sz="21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Power</a:t>
            </a:r>
            <a:r>
              <a:rPr lang="uk-UA" sz="21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1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Point</a:t>
            </a:r>
            <a:endParaRPr lang="uk-UA" sz="21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indent="0" algn="just">
              <a:buFont typeface="Wingdings" pitchFamily="2" charset="2"/>
              <a:buNone/>
              <a:defRPr/>
            </a:pPr>
            <a:r>
              <a:rPr lang="uk-UA" sz="2300" dirty="0" smtClean="0">
                <a:effectLst/>
                <a:latin typeface="Times New Roman" pitchFamily="18" charset="0"/>
                <a:cs typeface="Times New Roman" pitchFamily="18" charset="0"/>
              </a:rPr>
              <a:t>Тема 4: Відповідальність (дисциплінарна, цивільно-правова, адміністративна та кримінальна)</a:t>
            </a:r>
          </a:p>
          <a:p>
            <a:pPr marL="85725" indent="0" algn="just">
              <a:buFont typeface="Wingdings" pitchFamily="2" charset="2"/>
              <a:buChar char="v"/>
              <a:defRPr/>
            </a:pPr>
            <a:r>
              <a:rPr lang="uk-UA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1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Демонстрація відеоролику про хабарництво </a:t>
            </a:r>
            <a:r>
              <a:rPr lang="uk-UA" sz="21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“Історія</a:t>
            </a:r>
            <a:r>
              <a:rPr lang="uk-UA" sz="21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одного </a:t>
            </a:r>
            <a:r>
              <a:rPr lang="uk-UA" sz="21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лісу”</a:t>
            </a:r>
            <a:endParaRPr lang="uk-UA" sz="21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indent="0" algn="just">
              <a:buFont typeface="Wingdings" pitchFamily="2" charset="2"/>
              <a:buChar char="v"/>
              <a:defRPr/>
            </a:pP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 Рольова гра щодо визначення виду відповідальності (дисциплінарна, цивільно–правова, адміністративна та кримінальна відповідальність)</a:t>
            </a:r>
          </a:p>
          <a:p>
            <a:pPr>
              <a:buFont typeface="Wingdings" pitchFamily="2" charset="2"/>
              <a:buNone/>
              <a:defRPr/>
            </a:pPr>
            <a:endParaRPr lang="uk-UA" sz="22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endParaRPr lang="uk-UA" sz="1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</p:sld>
</file>

<file path=ppt/theme/theme1.xml><?xml version="1.0" encoding="utf-8"?>
<a:theme xmlns:a="http://schemas.openxmlformats.org/drawingml/2006/main" name="Равновесие">
  <a:themeElements>
    <a:clrScheme name="Равновесие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336699"/>
      </a:accent1>
      <a:accent2>
        <a:srgbClr val="00B000"/>
      </a:accent2>
      <a:accent3>
        <a:srgbClr val="ACB3C1"/>
      </a:accent3>
      <a:accent4>
        <a:srgbClr val="DADADA"/>
      </a:accent4>
      <a:accent5>
        <a:srgbClr val="ADB8CA"/>
      </a:accent5>
      <a:accent6>
        <a:srgbClr val="009F00"/>
      </a:accent6>
      <a:hlink>
        <a:srgbClr val="00CCFF"/>
      </a:hlink>
      <a:folHlink>
        <a:srgbClr val="B5FFFB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1835</TotalTime>
  <Words>594</Words>
  <Application>Microsoft Office PowerPoint</Application>
  <PresentationFormat>Экран (4:3)</PresentationFormat>
  <Paragraphs>102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Равновесие</vt:lpstr>
      <vt:lpstr>Презентация PowerPoint</vt:lpstr>
      <vt:lpstr>Презентация PowerPoint</vt:lpstr>
      <vt:lpstr>НАЦІОНАЛЬНА ШКОЛА  СУДДІВ УКРАЇНИ</vt:lpstr>
      <vt:lpstr>Зміст суддівської освіти</vt:lpstr>
      <vt:lpstr>Підготовка суддів</vt:lpstr>
      <vt:lpstr> Антикорупційне законодавство  </vt:lpstr>
      <vt:lpstr>Тренінг  щодо практики застосування  антикорупційного законодавства</vt:lpstr>
      <vt:lpstr>Презентация PowerPoint</vt:lpstr>
      <vt:lpstr>Презентация PowerPoint</vt:lpstr>
      <vt:lpstr>Підготовка кандидатів на посаду судді</vt:lpstr>
      <vt:lpstr>Програма спеціальної підготовки </vt:lpstr>
      <vt:lpstr>Підготовка працівників апаратів </vt:lpstr>
      <vt:lpstr>Меморандум про співробітництво</vt:lpstr>
      <vt:lpstr>Конфлікт інтересів: суддям і працівникам апаратів судів треба знати! </vt:lpstr>
      <vt:lpstr>Презентация PowerPoint</vt:lpstr>
    </vt:vector>
  </TitlesOfParts>
  <Company>Dom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Sergei</dc:creator>
  <cp:lastModifiedBy>MazurokVA</cp:lastModifiedBy>
  <cp:revision>246</cp:revision>
  <dcterms:created xsi:type="dcterms:W3CDTF">2009-03-22T13:49:46Z</dcterms:created>
  <dcterms:modified xsi:type="dcterms:W3CDTF">2017-12-08T14:14:41Z</dcterms:modified>
</cp:coreProperties>
</file>