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sldIdLst>
    <p:sldId id="315" r:id="rId2"/>
    <p:sldId id="342" r:id="rId3"/>
    <p:sldId id="356" r:id="rId4"/>
    <p:sldId id="350" r:id="rId5"/>
    <p:sldId id="348" r:id="rId6"/>
    <p:sldId id="345" r:id="rId7"/>
    <p:sldId id="344" r:id="rId8"/>
    <p:sldId id="343" r:id="rId9"/>
    <p:sldId id="351" r:id="rId10"/>
    <p:sldId id="353" r:id="rId11"/>
    <p:sldId id="354" r:id="rId12"/>
    <p:sldId id="355" r:id="rId13"/>
    <p:sldId id="357" r:id="rId14"/>
    <p:sldId id="358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0" autoAdjust="0"/>
  </p:normalViewPr>
  <p:slideViewPr>
    <p:cSldViewPr>
      <p:cViewPr varScale="1">
        <p:scale>
          <a:sx n="101" d="100"/>
          <a:sy n="101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2C0770A-3DA6-4003-BD5A-6DC5049E9554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EF2A601-3023-4B52-92CA-A2E8F54DC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Відповідна інтерактивна лекція та тематика передбачені у стандартизованих програмах підготовки в загальній, адміністративній та господарській юрисдикціях</a:t>
            </a:r>
            <a:endParaRPr lang="ru-RU" b="1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C428FC-3256-447A-881A-B4FC10651D62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Весь перелік питань, які обговорюються під час проведення тренінгу не поміщаються, тому я вибрав деякі.</a:t>
            </a: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738399-C1C7-40AF-842B-C3F3B5D0D6FE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4B7E-4F01-4A06-96D1-E0F2D1C6DB5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64B4-0248-4211-A356-0C05B8995F4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BBD2-097C-48F2-8FD4-AD8BD16BCB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5A769-9649-4D33-85B1-4FE5A6E8E8B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6C347-9CA7-4541-BCCF-CB9A876DE76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BDD3-7C63-43B5-89B2-0D69725D283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165E-4B29-4F7F-A893-7580533E2A5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98EF6-94E5-4B55-8231-203AD97496B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7AE2D-8396-4A4A-9B11-9620B09B182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B85F9-E1FE-482C-A093-78DC0701D91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FE14-65D8-40E3-A07A-FBDF8E08289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73B0FC-7E1D-4446-8943-7F53DA9A04D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3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Підготовка кандидатів на посаду судді</a:t>
            </a:r>
            <a:endParaRPr lang="ru-RU" sz="35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marL="1588" indent="450850" algn="just">
              <a:buFont typeface="Wingdings" pitchFamily="2" charset="2"/>
              <a:buNone/>
              <a:defRPr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Відповідно до частини другої статті 77 Закону України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Про судоустрій і статус суддів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програму, навчальний план та порядок проходження спеціальної підготовки кандидатами на посаду судді затверджує Вища кваліфікаційна комісія суддів України за рекомендацією Національної школи суддів України.</a:t>
            </a:r>
          </a:p>
          <a:p>
            <a:pPr marL="1588" indent="450850" algn="just">
              <a:buFont typeface="Wingdings" pitchFamily="2" charset="2"/>
              <a:buNone/>
              <a:defRPr/>
            </a:pPr>
            <a:r>
              <a:rPr 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Згідно із частиною другою статті 70 Закону України </a:t>
            </a:r>
            <a:r>
              <a:rPr lang="uk-UA" sz="25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судоустрій і статус </a:t>
            </a:r>
            <a:r>
              <a:rPr lang="uk-UA" sz="25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суддів”</a:t>
            </a:r>
            <a:r>
              <a:rPr 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добір кандидатів на посаду судді, які мають стаж роботи на посаді помічника судді щонайменше три роки, проводиться з особливостями, визначеними рішенням Вищої кваліфікаційної комісії суддів України.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66018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Програма спеціальної підготовки 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760368"/>
          </a:xfrm>
        </p:spPr>
        <p:txBody>
          <a:bodyPr/>
          <a:lstStyle/>
          <a:p>
            <a:pPr marL="1588" indent="541338" algn="just"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Метою вивчення блоку 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“Основи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організації суду та діяльності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судді”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Програми є отримання навичок роботи в суді для забезпечення надання якісних судових послуг, вироблення навичок взаємодії з іншими суддями, зокрема з присяжними, а також працівниками апарату суду для досягнення спільних цілей. Цей блок є базовим для опанування слухачами суддівської професії. </a:t>
            </a:r>
          </a:p>
          <a:p>
            <a:pPr marL="1588" indent="541338" algn="just"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Антикорупційне законодавство: європейські стандарти та національне законодавство, практика застосування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Міжнародні стандарти та національне антикорупційне законодавство.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Конфлікт інтересів</a:t>
            </a:r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Електронне декларування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Моніторінг</a:t>
            </a:r>
            <a:r>
              <a:rPr lang="uk-UA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способу життя</a:t>
            </a:r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Запобігання корупції в суддівському середовищі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Види відповідальності за корупційні правопорушення та правопорушення пов’язані з корупцією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>
              <a:defRPr/>
            </a:pPr>
            <a:r>
              <a:rPr 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Підготовка працівників апаратів 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760640"/>
          </a:xfrm>
        </p:spPr>
        <p:txBody>
          <a:bodyPr/>
          <a:lstStyle/>
          <a:p>
            <a:pPr algn="just">
              <a:buNone/>
              <a:defRPr/>
            </a:pP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Корупційні прояви: запобігання та відповідальність </a:t>
            </a:r>
          </a:p>
          <a:p>
            <a:pPr algn="just">
              <a:buNone/>
              <a:defRPr/>
            </a:pPr>
            <a:r>
              <a:rPr lang="uk-UA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Конфлікт інтересів </a:t>
            </a:r>
          </a:p>
          <a:p>
            <a:pPr algn="just">
              <a:buNone/>
              <a:defRPr/>
            </a:pPr>
            <a:r>
              <a:rPr lang="uk-UA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Фінансовий контроль</a:t>
            </a:r>
          </a:p>
          <a:p>
            <a:pPr algn="just"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Політика управління конфліктами інтересів у розумінні Закону України “Про запобігання корупції” </a:t>
            </a:r>
          </a:p>
          <a:p>
            <a:pPr algn="just">
              <a:buNone/>
              <a:defRPr/>
            </a:pPr>
            <a:r>
              <a:rPr lang="uk-UA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Корупційні прояви: запобігання та відповідальність 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Помічник судді, як суб’єкт корупційних діянь при здійсненні своїх обов’язків в рамках патронатної служби</a:t>
            </a:r>
            <a:endParaRPr lang="uk-UA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79"/>
          </a:xfrm>
        </p:spPr>
        <p:txBody>
          <a:bodyPr/>
          <a:lstStyle/>
          <a:p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 про співробітництво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 </a:t>
            </a:r>
            <a:r>
              <a:rPr lang="uk-UA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</a:t>
            </a:r>
            <a:r>
              <a:rPr lang="uk-UA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клали меморандум для консолідації зусиль, спрямованих на співпрацю у сфері запобігання корупції</a:t>
            </a:r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541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080120"/>
          </a:xfrm>
        </p:spPr>
        <p:txBody>
          <a:bodyPr/>
          <a:lstStyle/>
          <a:p>
            <a:r>
              <a:rPr lang="ru-RU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суддям</a:t>
            </a:r>
            <a:r>
              <a:rPr lang="ru-RU" sz="32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знати!</a:t>
            </a:r>
            <a:br>
              <a:rPr lang="ru-RU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 агентство з питань запобігання корупції у співпраці з українським громадським проектом масових відкритих онлайн–курсів “</a:t>
            </a:r>
            <a:r>
              <a:rPr lang="uk-UA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Прометеус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у межах інформаційної кампанії на основі нової редакції методичних рекомендацій щодо запобігання та врегулювання конфлікту інтересів створили безкоштовний навчальний онлайн–курс: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“Конфлікт інтересів: треба знати!”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 допоможе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 базові практичні інструменти для підвищення ефективності виявлення, запобігання та врегулювання конфлікту інтересів, дотримання встановлених заборон та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Он–лайн курс розпочнеться 9 грудня 2017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в цьому  безкоштовному навчальному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онлайн–курсі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 зареєструватись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Національної школи суддів України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6468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4800" dirty="0" err="1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Щиро</a:t>
            </a: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4800" dirty="0" err="1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подякував</a:t>
            </a: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uk-UA" sz="4800" dirty="0" err="1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1520" y="620688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3644900"/>
            <a:ext cx="4537075" cy="3330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Мазурок</a:t>
            </a:r>
            <a:endParaRPr lang="uk-UA" alt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alt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Міжнародна </a:t>
            </a:r>
            <a:endParaRPr lang="uk-UA" altLang="uk-UA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науково-практична конференція</a:t>
            </a:r>
          </a:p>
          <a:p>
            <a:pPr algn="ctr">
              <a:defRPr/>
            </a:pPr>
            <a:r>
              <a:rPr lang="uk-UA" alt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alt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Реалізація державної антикорупційної політики в міжнародному вимірі</a:t>
            </a:r>
            <a:r>
              <a:rPr lang="en-US" alt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altLang="uk-UA" sz="2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altLang="uk-UA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8 грудня 2017 року</a:t>
            </a:r>
          </a:p>
          <a:p>
            <a:pPr algn="ctr">
              <a:defRPr/>
            </a:pPr>
            <a:r>
              <a:rPr lang="uk-UA" altLang="uk-UA" b="1" i="1" dirty="0">
                <a:latin typeface="Times New Roman" pitchFamily="18" charset="0"/>
                <a:cs typeface="Times New Roman" pitchFamily="18" charset="0"/>
              </a:rPr>
              <a:t>місто Київ</a:t>
            </a:r>
          </a:p>
          <a:p>
            <a:pPr algn="ctr">
              <a:defRPr/>
            </a:pPr>
            <a:endParaRPr lang="uk-UA" altLang="uk-UA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248855" cy="4171200"/>
          </a:xfrm>
          <a:effectLst>
            <a:softEdge rad="112500"/>
          </a:effec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995738" y="333375"/>
            <a:ext cx="46815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uk-UA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Реалізація </a:t>
            </a:r>
            <a:endParaRPr lang="uk-UA" altLang="uk-UA" sz="3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altLang="uk-UA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антикорупційної політики в суддівській освіті</a:t>
            </a:r>
            <a:endParaRPr lang="uk-UA" altLang="uk-UA" sz="3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13809" y="3645024"/>
            <a:ext cx="4230191" cy="341865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4925"/>
          </a:xfrm>
        </p:spPr>
        <p:txBody>
          <a:bodyPr/>
          <a:lstStyle/>
          <a:p>
            <a:pPr>
              <a:defRPr/>
            </a:pPr>
            <a:r>
              <a:rPr lang="ru-RU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</a:t>
            </a:r>
            <a:br>
              <a:rPr lang="ru-RU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СУДДІВ УКРАЇНИ</a:t>
            </a:r>
            <a:endParaRPr lang="ru-RU" altLang="uk-UA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184775"/>
          </a:xfrm>
        </p:spPr>
        <p:txBody>
          <a:bodyPr/>
          <a:lstStyle/>
          <a:p>
            <a:pPr marL="85725" lvl="1" indent="0" algn="ctr">
              <a:buNone/>
              <a:tabLst>
                <a:tab pos="0" algn="l"/>
              </a:tabLst>
              <a:defRPr/>
            </a:pPr>
            <a:r>
              <a:rPr lang="uk-UA" altLang="uk-UA" sz="3200" smtClean="0">
                <a:latin typeface="Times New Roman" pitchFamily="18" charset="0"/>
                <a:cs typeface="Times New Roman" pitchFamily="18" charset="0"/>
              </a:rPr>
              <a:t>Державна </a:t>
            </a:r>
            <a:r>
              <a:rPr lang="uk-UA" altLang="uk-UA" sz="3200" dirty="0" smtClean="0">
                <a:latin typeface="Times New Roman" pitchFamily="18" charset="0"/>
                <a:cs typeface="Times New Roman" pitchFamily="18" charset="0"/>
              </a:rPr>
              <a:t>установа із спеціальним статусом у системі правосуддя, яка забезпечує підготовку висококваліфікованих кадрів для системи правосуддя та здійснює науково–дослідну діяльність </a:t>
            </a:r>
          </a:p>
        </p:txBody>
      </p:sp>
    </p:spTree>
    <p:extLst>
      <p:ext uri="{BB962C8B-B14F-4D97-AF65-F5344CB8AC3E}">
        <p14:creationId xmlns:p14="http://schemas.microsoft.com/office/powerpoint/2010/main" val="4243609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uk-UA" altLang="uk-UA" sz="36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Зміст суддівської освіти</a:t>
            </a:r>
            <a:endParaRPr lang="ru-RU" altLang="uk-UA" sz="36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uk-UA" altLang="uk-UA" sz="2100" dirty="0" smtClean="0">
                <a:latin typeface="Times New Roman" pitchFamily="18" charset="0"/>
                <a:cs typeface="Times New Roman" pitchFamily="18" charset="0"/>
              </a:rPr>
              <a:t>Кожна програма підготовки (перепідготовки) суддів є переліком взаємопов'язаних курсів, створених на основі інтерактивних методів навчання, що сприяють досягненню чітко визначених навчальних цілей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altLang="uk-UA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Розробка УСІХ навчальних курсів для суддів та кандидатів на посаду судді здійснюється із врахуванням трьох вимірів: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altLang="uk-UA" sz="2100" dirty="0" smtClean="0">
                <a:latin typeface="Times New Roman" pitchFamily="18" charset="0"/>
                <a:cs typeface="Times New Roman" pitchFamily="18" charset="0"/>
              </a:rPr>
              <a:t>	1)    знання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altLang="uk-UA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2)    навички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altLang="uk-UA" sz="2100" dirty="0" smtClean="0">
                <a:latin typeface="Times New Roman" pitchFamily="18" charset="0"/>
                <a:cs typeface="Times New Roman" pitchFamily="18" charset="0"/>
              </a:rPr>
              <a:t>	3) ставлення ( зокрема, розуміння соціального контексту відправлення правосуддя (розуміння суспільства та його потреб; недопущення дискримінації за різними ознаками (статтю, національністю, віком, місцем проживання, релігійною приналежністю, сексуальною орієнтацією, матеріальним станом тощо)</a:t>
            </a:r>
          </a:p>
          <a:p>
            <a:pPr algn="just">
              <a:buFont typeface="Wingdings" pitchFamily="2" charset="2"/>
              <a:buAutoNum type="arabicParenR"/>
              <a:defRPr/>
            </a:pPr>
            <a:endParaRPr lang="ru-RU" altLang="uk-UA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648072"/>
          </a:xfrm>
        </p:spPr>
        <p:txBody>
          <a:bodyPr/>
          <a:lstStyle/>
          <a:p>
            <a:pPr>
              <a:defRPr/>
            </a:pPr>
            <a:r>
              <a:rPr lang="ru-RU" altLang="uk-UA" sz="3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alt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ru-RU" altLang="uk-UA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3897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uk-UA" altLang="uk-UA" sz="1400" dirty="0" smtClean="0"/>
              <a:t>		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	Кожен </a:t>
            </a:r>
            <a:r>
              <a:rPr lang="uk-UA" altLang="uk-UA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уддя має проходити підготовку для підтримання кваліфікації в Національній школі суддів України не менше одного разу на три роки. Час такої підготовки не може бути меншим 40 академічних годин упродовж кожних трьох років перебування на посаді судді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України проводить підготовку суддів для підтримання кваліфікації відповідно до необхідності вдосконалення їхніх знань, вмінь і навичок залежно від досвіду роботи суддів, рівня і спеціалізації суду, де вони працюють, а також з урахуванням їхніх індивідуальних потреб</a:t>
            </a:r>
            <a:endParaRPr lang="ru-RU" altLang="uk-UA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altLang="uk-UA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200" dirty="0" smtClean="0">
                <a:latin typeface="Times New Roman" pitchFamily="18" charset="0"/>
                <a:cs typeface="Times New Roman" pitchFamily="18" charset="0"/>
              </a:rPr>
              <a:t>З цією метою Національна школа суддів України організовує тренінги, що є обов’язковими в межах підготовки, а також тренінги, які суддя має право обрати залежно від своїх потреб</a:t>
            </a:r>
            <a:endParaRPr lang="ru-RU" alt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Антикорупційне законодавс</a:t>
            </a:r>
            <a:r>
              <a:rPr lang="uk-UA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endParaRPr lang="uk-UA" sz="32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908720"/>
            <a:ext cx="8229600" cy="5544616"/>
          </a:xfrm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uk-UA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міжнародні стандарти та їх запровадження в Україні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акони України “Про запобігання корупції” та 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“Про національне антикорупційне бюро України”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тлумачення норм антикорупційного законодавства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запобігання та виявлення корупційних правопорушень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моніторинг способу життя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особливості декларування майна, доходів, витрат і зобов’язань фінансового характеру за рік</a:t>
            </a:r>
          </a:p>
          <a:p>
            <a:pPr marL="0" indent="0" algn="ctr"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заняття проводяться у формі інтерактивної лекції </a:t>
            </a:r>
          </a:p>
          <a:p>
            <a:pPr marL="0" indent="0" algn="ctr"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використанням презентації </a:t>
            </a:r>
            <a:r>
              <a:rPr lang="uk-UA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uk-UA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5"/>
          </a:xfrm>
        </p:spPr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Тренінг </a:t>
            </a:r>
            <a:b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щодо практики застосування</a:t>
            </a:r>
            <a:r>
              <a:rPr lang="uk-UA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антикорупційного законодавства</a:t>
            </a:r>
            <a:endParaRPr lang="uk-UA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3072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Експрес-опитування з демонстрацією відео та подальшим обговоренням і використанням </a:t>
            </a:r>
            <a:r>
              <a:rPr lang="uk-UA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фліп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-чарту:</a:t>
            </a:r>
          </a:p>
          <a:p>
            <a:pPr marL="0" indent="0" algn="ctr">
              <a:buNone/>
              <a:defRPr/>
            </a:pPr>
            <a:endParaRPr lang="uk-UA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- Чи є актуальними для сьогодення питання, які висвітлюються у відеоролику?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- Які проблеми щодо застосування антикорупційного законодавства виникають у судах?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sz="2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Чи допоможе, на Вашу думку, подолання цих проблем запобігти корупції?</a:t>
            </a:r>
          </a:p>
          <a:p>
            <a:pPr algn="just">
              <a:defRPr/>
            </a:pPr>
            <a:endParaRPr lang="ru-RU" sz="1500" dirty="0" smtClean="0"/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553200"/>
          </a:xfrm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Тема 1: Аналіз законодавства (міжнародні зобов’язання щодо запобігання корупції, чинне національне антикорупційне законодавство, статистика).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Аналіз законодавства щодо запобігання корупції: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Конвенційні положення щодо запобігання корупції</a:t>
            </a:r>
            <a:endParaRPr lang="uk-UA" sz="2200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 -   Конвенція ООН проти корупції;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   -    Кримінальна конвенція про боротьбу з корупцією Ради Європи;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     -     Цивільна конвенція про боротьбу з корупцією Ради Європи;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        -      Угода про асоціацію України з ЄС 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uk-UA" sz="22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Національне законодавство</a:t>
            </a:r>
            <a:endParaRPr lang="uk-UA" sz="2200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 - Закон про запобігання корупції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Закон про НАБУ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     - Закон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судоустрій і статус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суддів”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       - </a:t>
            </a:r>
            <a:r>
              <a:rPr 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Кримінальний кодекс України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         -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КУпАП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200" dirty="0"/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335712"/>
          </a:xfrm>
        </p:spPr>
        <p:txBody>
          <a:bodyPr/>
          <a:lstStyle/>
          <a:p>
            <a:pPr marL="85725" indent="0" algn="just">
              <a:buFont typeface="Wingdings" pitchFamily="2" charset="2"/>
              <a:buNone/>
              <a:defRPr/>
            </a:pPr>
            <a:r>
              <a:rPr lang="uk-UA" sz="23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2: Механізми запобігання корупційним правопорушенням та правопорушенням, пов’язаним з корупцією. Фінансова прозорість.</a:t>
            </a:r>
          </a:p>
          <a:p>
            <a:pPr marL="85725" indent="0">
              <a:buFont typeface="Wingdings" pitchFamily="2" charset="2"/>
              <a:buChar char="v"/>
              <a:defRPr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Окремі аспекти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запобігання корупції: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0">
              <a:buFont typeface="Wingdings" pitchFamily="2" charset="2"/>
              <a:buNone/>
              <a:defRPr/>
            </a:pPr>
            <a:r>
              <a:rPr lang="uk-UA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обов’язкова повна перевірка декларацій службових осіб;</a:t>
            </a:r>
          </a:p>
          <a:p>
            <a:pPr marL="85725" indent="0">
              <a:buFont typeface="Wingdings" pitchFamily="2" charset="2"/>
              <a:buNone/>
              <a:defRPr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- моніторинг способу життя</a:t>
            </a:r>
          </a:p>
          <a:p>
            <a:pPr marL="85725" indent="0">
              <a:buFont typeface="Wingdings" pitchFamily="2" charset="2"/>
              <a:buNone/>
              <a:defRPr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інститут викривачів</a:t>
            </a:r>
          </a:p>
          <a:p>
            <a:pPr marL="85725" indent="0">
              <a:buFont typeface="Wingdings" pitchFamily="2" charset="2"/>
              <a:buNone/>
              <a:tabLst>
                <a:tab pos="628650" algn="l"/>
              </a:tabLst>
              <a:defRPr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	 - особливості декларування (подарунки, кредити, позики, 		переуступка прав на цінні папери, нерухомість тощо)</a:t>
            </a:r>
          </a:p>
          <a:p>
            <a:pPr marL="85725" indent="0">
              <a:buFont typeface="Wingdings" pitchFamily="2" charset="2"/>
              <a:buNone/>
              <a:defRPr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uk-UA" sz="2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Міні-лекція з використанням презентації у </a:t>
            </a:r>
            <a:r>
              <a:rPr lang="uk-UA" sz="21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uk-UA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endParaRPr lang="uk-UA" sz="21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0" algn="just">
              <a:buFont typeface="Wingdings" pitchFamily="2" charset="2"/>
              <a:buNone/>
              <a:defRPr/>
            </a:pPr>
            <a:r>
              <a:rPr lang="uk-UA" sz="2300" dirty="0" smtClean="0">
                <a:effectLst/>
                <a:latin typeface="Times New Roman" pitchFamily="18" charset="0"/>
                <a:cs typeface="Times New Roman" pitchFamily="18" charset="0"/>
              </a:rPr>
              <a:t>Тема 4: Відповідальність (дисциплінарна, цивільно-правова, адміністративна та кримінальна)</a:t>
            </a:r>
          </a:p>
          <a:p>
            <a:pPr marL="85725" indent="0" algn="just">
              <a:buFont typeface="Wingdings" pitchFamily="2" charset="2"/>
              <a:buChar char="v"/>
              <a:defRPr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Демонстрація відеоролику про хабарництво </a:t>
            </a:r>
            <a:r>
              <a:rPr lang="uk-UA" sz="21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“Історія</a:t>
            </a:r>
            <a:r>
              <a:rPr lang="uk-UA" sz="2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uk-UA" sz="21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лісу”</a:t>
            </a:r>
            <a:endParaRPr lang="uk-UA" sz="21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0" algn="just">
              <a:buFont typeface="Wingdings" pitchFamily="2" charset="2"/>
              <a:buChar char="v"/>
              <a:defRPr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Рольова гра щодо визначення виду відповідальності (дисциплінарна, цивільно–правова, адміністративна та кримінальна відповідальність)</a:t>
            </a:r>
          </a:p>
          <a:p>
            <a:pPr>
              <a:buFont typeface="Wingdings" pitchFamily="2" charset="2"/>
              <a:buNone/>
              <a:defRPr/>
            </a:pPr>
            <a:endParaRPr lang="uk-UA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Равновесие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594</Words>
  <Application>Microsoft Office PowerPoint</Application>
  <PresentationFormat>Экран (4:3)</PresentationFormat>
  <Paragraphs>102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Равновесие</vt:lpstr>
      <vt:lpstr>Презентация PowerPoint</vt:lpstr>
      <vt:lpstr>Презентация PowerPoint</vt:lpstr>
      <vt:lpstr>НАЦІОНАЛЬНА ШКОЛА  СУДДІВ УКРАЇНИ</vt:lpstr>
      <vt:lpstr>Зміст суддівської освіти</vt:lpstr>
      <vt:lpstr>Підготовка суддів</vt:lpstr>
      <vt:lpstr> Антикорупційне законодавство  </vt:lpstr>
      <vt:lpstr>Тренінг  щодо практики застосування  антикорупційного законодавства</vt:lpstr>
      <vt:lpstr>Презентация PowerPoint</vt:lpstr>
      <vt:lpstr>Презентация PowerPoint</vt:lpstr>
      <vt:lpstr>Підготовка кандидатів на посаду судді</vt:lpstr>
      <vt:lpstr>Програма спеціальної підготовки </vt:lpstr>
      <vt:lpstr>Підготовка працівників апаратів </vt:lpstr>
      <vt:lpstr>Меморандум про співробітництво</vt:lpstr>
      <vt:lpstr>Конфлікт інтересів: суддям і працівникам апаратів судів треба знати! 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Sergei</dc:creator>
  <cp:lastModifiedBy>MazurokVA</cp:lastModifiedBy>
  <cp:revision>246</cp:revision>
  <dcterms:created xsi:type="dcterms:W3CDTF">2009-03-22T13:49:46Z</dcterms:created>
  <dcterms:modified xsi:type="dcterms:W3CDTF">2017-12-08T14:14:41Z</dcterms:modified>
</cp:coreProperties>
</file>