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84" d="100"/>
          <a:sy n="84" d="100"/>
        </p:scale>
        <p:origin x="-324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F4CB8-A228-4C94-A1DF-3FE0BDE5DF30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724EB-89B7-4FC9-9A00-518EB07F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79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54ACB-D469-4EBD-B5CA-88CC6F85305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BCCA-E455-4396-BDBC-03DB0197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09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верхнього колонтитула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5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0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948D7-BE1E-4FA5-9DBA-98500FA83808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1398-DF55-4A6A-A2F4-855B90788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Підтримка НШСУ Урядом Канади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Зустріч зі слухачами спеціальної підготовки кандидатів на посаду судді</a:t>
            </a:r>
          </a:p>
          <a:p>
            <a:r>
              <a:rPr lang="uk-UA" dirty="0" smtClean="0"/>
              <a:t>29 травня 2018 року</a:t>
            </a:r>
          </a:p>
          <a:p>
            <a:r>
              <a:rPr lang="uk-UA" dirty="0" smtClean="0"/>
              <a:t>м. КИЇВ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87" y="416520"/>
            <a:ext cx="5131825" cy="13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«Освіта суддів – для економічного розвитку» (2012-2017): </a:t>
            </a:r>
            <a:r>
              <a:rPr lang="uk-UA" dirty="0" smtClean="0">
                <a:solidFill>
                  <a:srgbClr val="C00000"/>
                </a:solidFill>
              </a:rPr>
              <a:t>шляхи досягнення результатів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Постійні консультації та гнучкість при впровадженні Проекту </a:t>
            </a:r>
          </a:p>
          <a:p>
            <a:r>
              <a:rPr lang="uk-UA" dirty="0" smtClean="0"/>
              <a:t>Проведення сесій зі стратегічного планування для керівництва НШСУ</a:t>
            </a:r>
          </a:p>
          <a:p>
            <a:r>
              <a:rPr lang="uk-UA" dirty="0" smtClean="0"/>
              <a:t>Навчальні візити, програми обміну та стажування</a:t>
            </a:r>
          </a:p>
          <a:p>
            <a:r>
              <a:rPr lang="uk-UA" dirty="0" smtClean="0"/>
              <a:t>Потужна експертна підтримка збоку Національного суддівського інституту Канади</a:t>
            </a:r>
          </a:p>
          <a:p>
            <a:r>
              <a:rPr lang="uk-UA" dirty="0" smtClean="0"/>
              <a:t>Участь в Міжнародній конференції закладів суддівської освіти</a:t>
            </a:r>
          </a:p>
          <a:p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2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«Проект підтримки судової реформи в Україні» (2016-2020)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Співпрацює з Верховним Судом, головами судів у пілотних областях, органами судового врядування і суддівського самоврядування</a:t>
            </a:r>
          </a:p>
          <a:p>
            <a:r>
              <a:rPr lang="uk-UA" dirty="0" smtClean="0"/>
              <a:t>Основні напрямки: 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забезпечення сталості та єдності судової практики;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забезпечення суддівської незалежності; 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 забезпечення належних процедур добору на суддівські 		посади та належних дисциплінарних процедур щодо суддів;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забезпечення належного судового адміністрування;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підвищення довіри до судової владу, у тому числі шляхом 	налагодження належної комунікації;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врахування гендерної рівності в діяльності органів судової влади 	та під час здійснення правосуддя.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3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«Проект підтримки судової реформи в Україні» (2016-2020</a:t>
            </a:r>
            <a:r>
              <a:rPr lang="uk-UA" dirty="0" smtClean="0">
                <a:solidFill>
                  <a:srgbClr val="C00000"/>
                </a:solidFill>
              </a:rPr>
              <a:t>) співпраця з НШСУ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26 тренінгів для біля 600 тренерів для спеціальної підготовки кандидатів на посаду судді</a:t>
            </a:r>
          </a:p>
          <a:p>
            <a:r>
              <a:rPr lang="uk-UA" dirty="0" smtClean="0"/>
              <a:t>Курс «Комунікаційна діяльність органів судової влади»</a:t>
            </a:r>
          </a:p>
          <a:p>
            <a:r>
              <a:rPr lang="uk-UA" dirty="0" smtClean="0"/>
              <a:t>Курс «Врегулювання спору за участі судді»</a:t>
            </a:r>
          </a:p>
          <a:p>
            <a:r>
              <a:rPr lang="uk-UA" dirty="0" smtClean="0"/>
              <a:t>Підтримка діяльності </a:t>
            </a:r>
            <a:r>
              <a:rPr lang="uk-UA" dirty="0" err="1" smtClean="0"/>
              <a:t>Тестологічного</a:t>
            </a:r>
            <a:r>
              <a:rPr lang="uk-UA" dirty="0" smtClean="0"/>
              <a:t> центру</a:t>
            </a:r>
          </a:p>
          <a:p>
            <a:r>
              <a:rPr lang="uk-UA" dirty="0" smtClean="0"/>
              <a:t>Участь керівництва НШСУ у міжнародних конференціях та форумах</a:t>
            </a:r>
          </a:p>
          <a:p>
            <a:r>
              <a:rPr lang="uk-UA" dirty="0" smtClean="0"/>
              <a:t>Спільне навчання голів судів у пілотних областях Проекту (Запорізька та Хмельницька)</a:t>
            </a:r>
          </a:p>
          <a:p>
            <a:r>
              <a:rPr lang="uk-UA" dirty="0"/>
              <a:t>Спільне </a:t>
            </a:r>
            <a:r>
              <a:rPr lang="uk-UA" dirty="0" smtClean="0"/>
              <a:t>навчання прес-секретарів та суддів-спікерів в пілотних областях Проекту (Одеська та Івано-Франківська)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2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Проекти підтримки судової системи України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Починаючи з 1996 року</a:t>
            </a:r>
          </a:p>
          <a:p>
            <a:r>
              <a:rPr lang="uk-UA" dirty="0" smtClean="0"/>
              <a:t>5 п’ятирічних проектів</a:t>
            </a:r>
          </a:p>
          <a:p>
            <a:r>
              <a:rPr lang="uk-UA" dirty="0" smtClean="0"/>
              <a:t>Посада керівника апарату</a:t>
            </a:r>
          </a:p>
          <a:p>
            <a:r>
              <a:rPr lang="uk-UA" dirty="0" smtClean="0"/>
              <a:t>Фіксація судового процесу технічними засобами</a:t>
            </a:r>
          </a:p>
          <a:p>
            <a:r>
              <a:rPr lang="uk-UA" dirty="0" smtClean="0"/>
              <a:t>Спрощення і оптимізація процедур діловодства</a:t>
            </a:r>
          </a:p>
          <a:p>
            <a:r>
              <a:rPr lang="uk-UA" dirty="0" smtClean="0"/>
              <a:t>Перші електронні інформаційні кіоски</a:t>
            </a:r>
          </a:p>
          <a:p>
            <a:r>
              <a:rPr lang="uk-UA" dirty="0" smtClean="0"/>
              <a:t>Докорінна зміна методики підготовки суддів</a:t>
            </a:r>
          </a:p>
          <a:p>
            <a:r>
              <a:rPr lang="uk-UA" dirty="0" smtClean="0"/>
              <a:t>Процедура врегулювання спору за участі судді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8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Канадські організації-партнери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Офіс Уповноваженого у справах федеральних суддів Канади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Національний суддівський інститут суддів Канади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6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Проекти співпраці із закладами суддівської освіти в Україні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Українсько-канадський проект судової співпраці» (2006-2011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Освіта суддів – для економічного розвитку» (2012-2017</a:t>
            </a:r>
            <a:r>
              <a:rPr lang="uk-UA" dirty="0" smtClean="0"/>
              <a:t>)</a:t>
            </a:r>
          </a:p>
          <a:p>
            <a:endParaRPr lang="uk-UA" dirty="0" smtClean="0"/>
          </a:p>
          <a:p>
            <a:r>
              <a:rPr lang="uk-UA" dirty="0" smtClean="0"/>
              <a:t>«Проект підтримки судової </a:t>
            </a:r>
            <a:r>
              <a:rPr lang="uk-UA" dirty="0"/>
              <a:t>реформи в Україні» (2016-2020</a:t>
            </a:r>
            <a:r>
              <a:rPr lang="uk-U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0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«Українсько-канадський проект судової співпраці» (2006-2011)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У співпраці з Академією суддів України</a:t>
            </a:r>
          </a:p>
          <a:p>
            <a:r>
              <a:rPr lang="uk-UA" dirty="0" smtClean="0"/>
              <a:t>Перші інтерактивні курси: «Докази і доказування» та «Управління залою судового засідання»</a:t>
            </a:r>
          </a:p>
          <a:p>
            <a:r>
              <a:rPr lang="uk-UA" dirty="0" smtClean="0"/>
              <a:t>Перші навчальні відео ролики</a:t>
            </a:r>
          </a:p>
          <a:p>
            <a:r>
              <a:rPr lang="uk-UA" dirty="0" smtClean="0"/>
              <a:t>Посібники для викладачів та слухачів щодо гендерних аспектів судочинства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1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«Освіта суддів – для економічного розвитку» (2012-2017)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Один з найбільш успішних проектів міжнародної технічної допомоги</a:t>
            </a:r>
          </a:p>
          <a:p>
            <a:r>
              <a:rPr lang="uk-UA" dirty="0" smtClean="0"/>
              <a:t>Партнерство між двома закладами суддівської освіти: Національним суддівським інститутом Канади і Національною школою суддів України</a:t>
            </a:r>
          </a:p>
          <a:p>
            <a:r>
              <a:rPr lang="uk-UA" dirty="0" smtClean="0"/>
              <a:t>Національний суддівський інститут Канади – визнаний світовий лідер суддівської освіти з 30-ти річним досвідом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«Освіта суддів – для економічного розвитку» (2012-2017</a:t>
            </a:r>
            <a:r>
              <a:rPr lang="uk-UA" dirty="0" smtClean="0">
                <a:solidFill>
                  <a:srgbClr val="C00000"/>
                </a:solidFill>
              </a:rPr>
              <a:t>): досягнення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49119"/>
            <a:ext cx="10774680" cy="4327843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Докорінна зміна у </a:t>
            </a:r>
            <a:r>
              <a:rPr lang="uk-UA" b="1" dirty="0" smtClean="0"/>
              <a:t>методиці </a:t>
            </a:r>
            <a:r>
              <a:rPr lang="uk-UA" dirty="0" smtClean="0"/>
              <a:t>підготовки суддів: від академічних лекцій до інтерактивних тренінгів, що ґрунтуються на навичках із застосуванням особливостей навчання дорослих</a:t>
            </a:r>
          </a:p>
          <a:p>
            <a:r>
              <a:rPr lang="uk-UA" dirty="0" smtClean="0"/>
              <a:t>Докорінна зміна у </a:t>
            </a:r>
            <a:r>
              <a:rPr lang="uk-UA" b="1" dirty="0" smtClean="0"/>
              <a:t>змісті </a:t>
            </a:r>
            <a:r>
              <a:rPr lang="uk-UA" dirty="0" smtClean="0"/>
              <a:t>суддівської освіти: додатково до суто правових питань - нові курси, спрямовані на розвиток власне суддівських навичок та врахування соціального контексту</a:t>
            </a:r>
          </a:p>
          <a:p>
            <a:r>
              <a:rPr lang="uk-UA" dirty="0" smtClean="0"/>
              <a:t>Набагато більш активне </a:t>
            </a:r>
            <a:r>
              <a:rPr lang="uk-UA" b="1" dirty="0" smtClean="0"/>
              <a:t>залучення суддівського корпусу </a:t>
            </a:r>
            <a:r>
              <a:rPr lang="uk-UA" dirty="0" smtClean="0"/>
              <a:t>до викладання</a:t>
            </a:r>
          </a:p>
          <a:p>
            <a:r>
              <a:rPr lang="uk-UA" dirty="0" smtClean="0"/>
              <a:t>Перший Стратегічний план розвитку</a:t>
            </a:r>
          </a:p>
          <a:p>
            <a:r>
              <a:rPr lang="uk-UA" dirty="0" smtClean="0"/>
              <a:t>Національні стандарти суддівської освіти</a:t>
            </a:r>
          </a:p>
          <a:p>
            <a:r>
              <a:rPr lang="uk-UA" dirty="0" smtClean="0"/>
              <a:t>Запровадження дистанційного онлайн навчання</a:t>
            </a:r>
          </a:p>
          <a:p>
            <a:r>
              <a:rPr lang="uk-UA" dirty="0"/>
              <a:t>С</a:t>
            </a:r>
            <a:r>
              <a:rPr lang="uk-UA" dirty="0" smtClean="0"/>
              <a:t>уттєві інституційні зміни НШСУ: створення відділу підготовки викладачів, «Електронна школа»</a:t>
            </a:r>
          </a:p>
          <a:p>
            <a:r>
              <a:rPr lang="uk-UA" dirty="0" smtClean="0"/>
              <a:t>Запровадження процедури врегулювання спору за допомогою судді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5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«Освіта суддів – для економічного розвитку» (2012-2017): </a:t>
            </a:r>
            <a:r>
              <a:rPr lang="uk-UA" dirty="0" smtClean="0">
                <a:solidFill>
                  <a:srgbClr val="C00000"/>
                </a:solidFill>
              </a:rPr>
              <a:t>результати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Розроблено більше  10 інтерактивних навчальних курсів для новопризначених  суддів, більшість яких лягла в основу спеціальної підготовки кандидатів на посаду судді</a:t>
            </a:r>
          </a:p>
          <a:p>
            <a:r>
              <a:rPr lang="uk-UA" dirty="0" smtClean="0"/>
              <a:t>Розроблено і впроваджено 2 дистанційних онлайн курси</a:t>
            </a:r>
          </a:p>
          <a:p>
            <a:r>
              <a:rPr lang="uk-UA" dirty="0" smtClean="0"/>
              <a:t>Знято 36 навчальних відео роликів</a:t>
            </a:r>
          </a:p>
          <a:p>
            <a:r>
              <a:rPr lang="uk-UA" dirty="0"/>
              <a:t>Проведені семінари з логістичного забезпечення </a:t>
            </a:r>
            <a:r>
              <a:rPr lang="uk-UA" dirty="0" smtClean="0"/>
              <a:t>тренінгів</a:t>
            </a:r>
            <a:endParaRPr lang="en-US" dirty="0"/>
          </a:p>
          <a:p>
            <a:r>
              <a:rPr lang="uk-UA" dirty="0" smtClean="0"/>
              <a:t>Проведено навчання біля 600 суддів-викладачів та співробітників НШСУ щодо методології навчання</a:t>
            </a:r>
          </a:p>
          <a:p>
            <a:r>
              <a:rPr lang="uk-UA" dirty="0" smtClean="0"/>
              <a:t>Передано навчальний курс з методології навчання</a:t>
            </a:r>
          </a:p>
          <a:p>
            <a:r>
              <a:rPr lang="uk-UA" dirty="0" smtClean="0"/>
              <a:t>Загалом біля 2700 суддів і співробітників НШСУ пройшли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397740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C00000"/>
                </a:solidFill>
              </a:rPr>
              <a:t>«Освіта суддів – для економічного розвитку» (2012-2017): результати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Впроваджено проект «Електронна школа»: надано апаратні та </a:t>
            </a:r>
            <a:r>
              <a:rPr lang="uk-UA"/>
              <a:t>програмні </a:t>
            </a:r>
            <a:r>
              <a:rPr lang="uk-UA" smtClean="0"/>
              <a:t>засоби</a:t>
            </a:r>
            <a:endParaRPr lang="uk-UA" dirty="0" smtClean="0"/>
          </a:p>
          <a:p>
            <a:r>
              <a:rPr lang="uk-UA" dirty="0" err="1" smtClean="0"/>
              <a:t>Інституціанолізовано</a:t>
            </a:r>
            <a:r>
              <a:rPr lang="uk-UA" dirty="0" smtClean="0"/>
              <a:t> систему онлайн навчання</a:t>
            </a:r>
          </a:p>
          <a:p>
            <a:r>
              <a:rPr lang="uk-UA" dirty="0" smtClean="0"/>
              <a:t>Розроблено на видано друком 4 посібника з методології навчання, включаючи онлайн дистанційне навчання і посібник з управління часом для суддів</a:t>
            </a:r>
            <a:endParaRPr lang="uk-UA" dirty="0"/>
          </a:p>
          <a:p>
            <a:r>
              <a:rPr lang="uk-UA" dirty="0"/>
              <a:t>Забезпечено технічними засобами навчання: системи анонімного голосування, аудіо системи тощо для всіх регіональних відділень НШСУ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98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</TotalTime>
  <Words>615</Words>
  <Application>Microsoft Office PowerPoint</Application>
  <PresentationFormat>Произвольный</PresentationFormat>
  <Paragraphs>82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Підтримка НШСУ Урядом Канади</vt:lpstr>
      <vt:lpstr>Проекти підтримки судової системи України</vt:lpstr>
      <vt:lpstr>Канадські організації-партнери</vt:lpstr>
      <vt:lpstr>Проекти співпраці із закладами суддівської освіти в Україні</vt:lpstr>
      <vt:lpstr>«Українсько-канадський проект судової співпраці» (2006-2011) </vt:lpstr>
      <vt:lpstr>«Освіта суддів – для економічного розвитку» (2012-2017) </vt:lpstr>
      <vt:lpstr>«Освіта суддів – для економічного розвитку» (2012-2017): досягнення</vt:lpstr>
      <vt:lpstr>«Освіта суддів – для економічного розвитку» (2012-2017): результати</vt:lpstr>
      <vt:lpstr>«Освіта суддів – для економічного розвитку» (2012-2017): результати</vt:lpstr>
      <vt:lpstr>«Освіта суддів – для економічного розвитку» (2012-2017): шляхи досягнення результатів</vt:lpstr>
      <vt:lpstr>«Проект підтримки судової реформи в Україні» (2016-2020)</vt:lpstr>
      <vt:lpstr>«Проект підтримки судової реформи в Україні» (2016-2020) співпраця з НШСУ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Igor Osyka</dc:creator>
  <cp:lastModifiedBy>Яцунський Георгій Олегович</cp:lastModifiedBy>
  <cp:revision>37</cp:revision>
  <dcterms:created xsi:type="dcterms:W3CDTF">2018-05-25T07:44:37Z</dcterms:created>
  <dcterms:modified xsi:type="dcterms:W3CDTF">2018-05-30T14:04:14Z</dcterms:modified>
</cp:coreProperties>
</file>