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5"/>
  </p:notesMasterIdLst>
  <p:sldIdLst>
    <p:sldId id="402" r:id="rId2"/>
    <p:sldId id="403" r:id="rId3"/>
    <p:sldId id="432" r:id="rId4"/>
    <p:sldId id="429" r:id="rId5"/>
    <p:sldId id="433" r:id="rId6"/>
    <p:sldId id="434" r:id="rId7"/>
    <p:sldId id="435" r:id="rId8"/>
    <p:sldId id="436" r:id="rId9"/>
    <p:sldId id="437" r:id="rId10"/>
    <p:sldId id="440" r:id="rId11"/>
    <p:sldId id="438" r:id="rId12"/>
    <p:sldId id="439" r:id="rId13"/>
    <p:sldId id="425"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E6924"/>
    <a:srgbClr val="F93B0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2" autoAdjust="0"/>
  </p:normalViewPr>
  <p:slideViewPr>
    <p:cSldViewPr>
      <p:cViewPr>
        <p:scale>
          <a:sx n="100" d="100"/>
          <a:sy n="100" d="100"/>
        </p:scale>
        <p:origin x="-2040" y="-23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8B2BB-EB72-4357-8E0A-FC5BF62BEEB8}" type="datetimeFigureOut">
              <a:rPr lang="ru-RU" smtClean="0"/>
              <a:pPr/>
              <a:t>18.05.2020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17E37-287C-4CA7-824D-D7D8473018BB}" type="slidenum">
              <a:rPr lang="ru-RU" smtClean="0"/>
              <a:pPr/>
              <a:t>‹#›</a:t>
            </a:fld>
            <a:endParaRPr lang="ru-RU"/>
          </a:p>
        </p:txBody>
      </p:sp>
    </p:spTree>
    <p:extLst>
      <p:ext uri="{BB962C8B-B14F-4D97-AF65-F5344CB8AC3E}">
        <p14:creationId xmlns:p14="http://schemas.microsoft.com/office/powerpoint/2010/main" val="228070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F2717E37-287C-4CA7-824D-D7D8473018BB}" type="slidenum">
              <a:rPr lang="ru-RU" smtClean="0"/>
              <a:pPr/>
              <a:t>1</a:t>
            </a:fld>
            <a:endParaRPr lang="ru-RU"/>
          </a:p>
        </p:txBody>
      </p:sp>
    </p:spTree>
    <p:extLst>
      <p:ext uri="{BB962C8B-B14F-4D97-AF65-F5344CB8AC3E}">
        <p14:creationId xmlns:p14="http://schemas.microsoft.com/office/powerpoint/2010/main" val="236056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dirty="0"/>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dirty="0"/>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grpSp>
      <p:sp>
        <p:nvSpPr>
          <p:cNvPr id="164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uk-UA" smtClean="0"/>
              <a:t>Зразок підзаголовка</a:t>
            </a:r>
            <a:endParaRPr lang="ru-RU"/>
          </a:p>
        </p:txBody>
      </p:sp>
      <p:sp>
        <p:nvSpPr>
          <p:cNvPr id="164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uk-UA" smtClean="0"/>
              <a:t>Зразок заголовка</a:t>
            </a:r>
            <a:endParaRPr lang="ru-RU"/>
          </a:p>
        </p:txBody>
      </p:sp>
      <p:sp>
        <p:nvSpPr>
          <p:cNvPr id="39" name="Rectangle 37"/>
          <p:cNvSpPr>
            <a:spLocks noGrp="1" noChangeArrowheads="1"/>
          </p:cNvSpPr>
          <p:nvPr>
            <p:ph type="dt" sz="half" idx="10"/>
          </p:nvPr>
        </p:nvSpPr>
        <p:spPr/>
        <p:txBody>
          <a:bodyPr/>
          <a:lstStyle>
            <a:lvl1pPr>
              <a:defRPr/>
            </a:lvl1pPr>
          </a:lstStyle>
          <a:p>
            <a:pPr>
              <a:defRPr/>
            </a:pPr>
            <a:endParaRPr lang="uk-UA" altLang="uk-UA"/>
          </a:p>
        </p:txBody>
      </p:sp>
      <p:sp>
        <p:nvSpPr>
          <p:cNvPr id="40" name="Rectangle 38"/>
          <p:cNvSpPr>
            <a:spLocks noGrp="1" noChangeArrowheads="1"/>
          </p:cNvSpPr>
          <p:nvPr>
            <p:ph type="ftr" sz="quarter" idx="11"/>
          </p:nvPr>
        </p:nvSpPr>
        <p:spPr/>
        <p:txBody>
          <a:bodyPr/>
          <a:lstStyle>
            <a:lvl1pPr>
              <a:defRPr/>
            </a:lvl1pPr>
          </a:lstStyle>
          <a:p>
            <a:pPr>
              <a:defRPr/>
            </a:pPr>
            <a:endParaRPr lang="uk-UA" altLang="uk-UA"/>
          </a:p>
        </p:txBody>
      </p:sp>
      <p:sp>
        <p:nvSpPr>
          <p:cNvPr id="41" name="Rectangle 41"/>
          <p:cNvSpPr>
            <a:spLocks noGrp="1" noChangeArrowheads="1"/>
          </p:cNvSpPr>
          <p:nvPr>
            <p:ph type="sldNum" sz="quarter" idx="12"/>
          </p:nvPr>
        </p:nvSpPr>
        <p:spPr/>
        <p:txBody>
          <a:bodyPr/>
          <a:lstStyle>
            <a:lvl1pPr>
              <a:defRPr/>
            </a:lvl1pPr>
          </a:lstStyle>
          <a:p>
            <a:pPr>
              <a:defRPr/>
            </a:pPr>
            <a:fld id="{49AA64DD-B714-4EE7-89A0-3B0945B1EAA9}" type="slidenum">
              <a:rPr lang="ru-RU" altLang="uk-UA"/>
              <a:pPr>
                <a:defRPr/>
              </a:pPr>
              <a:t>‹#›</a:t>
            </a:fld>
            <a:endParaRPr lang="ru-RU" altLang="uk-UA"/>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Вертикальный текст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51D3322E-117F-4C5F-8410-E487653B2661}" type="slidenum">
              <a:rPr lang="ru-RU" altLang="uk-UA"/>
              <a:pPr>
                <a:defRPr/>
              </a:pPr>
              <a:t>‹#›</a:t>
            </a:fld>
            <a:endParaRPr lang="ru-RU" altLang="uk-UA"/>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uk-UA" smtClean="0"/>
              <a:t>Зразок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0AFC26D7-633A-4D26-8DF8-A359A3EBF476}" type="slidenum">
              <a:rPr lang="ru-RU" altLang="uk-UA"/>
              <a:pPr>
                <a:defRPr/>
              </a:pPr>
              <a:t>‹#›</a:t>
            </a:fld>
            <a:endParaRPr lang="ru-RU" altLang="uk-UA"/>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69BBF052-6834-4380-B3E7-71D73401D5A5}" type="slidenum">
              <a:rPr lang="ru-RU" altLang="uk-UA"/>
              <a:pPr>
                <a:defRPr/>
              </a:pPr>
              <a:t>‹#›</a:t>
            </a:fld>
            <a:endParaRPr lang="ru-RU" altLang="uk-UA"/>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5"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6" name="Rectangle 41"/>
          <p:cNvSpPr>
            <a:spLocks noGrp="1" noChangeArrowheads="1"/>
          </p:cNvSpPr>
          <p:nvPr>
            <p:ph type="sldNum" sz="quarter" idx="12"/>
          </p:nvPr>
        </p:nvSpPr>
        <p:spPr>
          <a:ln/>
        </p:spPr>
        <p:txBody>
          <a:bodyPr/>
          <a:lstStyle>
            <a:lvl1pPr>
              <a:defRPr/>
            </a:lvl1pPr>
          </a:lstStyle>
          <a:p>
            <a:pPr>
              <a:defRPr/>
            </a:pPr>
            <a:fld id="{7CA382BF-9AF0-4507-8887-19BBD7401434}" type="slidenum">
              <a:rPr lang="ru-RU" altLang="uk-UA"/>
              <a:pPr>
                <a:defRPr/>
              </a:pPr>
              <a:t>‹#›</a:t>
            </a:fld>
            <a:endParaRPr lang="ru-RU" altLang="uk-UA"/>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A4FE0184-FCFA-4665-A04E-D44741C772A6}" type="slidenum">
              <a:rPr lang="ru-RU" altLang="uk-UA"/>
              <a:pPr>
                <a:defRPr/>
              </a:pPr>
              <a:t>‹#›</a:t>
            </a:fld>
            <a:endParaRPr lang="ru-RU" altLang="uk-UA"/>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8"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9" name="Rectangle 41"/>
          <p:cNvSpPr>
            <a:spLocks noGrp="1" noChangeArrowheads="1"/>
          </p:cNvSpPr>
          <p:nvPr>
            <p:ph type="sldNum" sz="quarter" idx="12"/>
          </p:nvPr>
        </p:nvSpPr>
        <p:spPr>
          <a:ln/>
        </p:spPr>
        <p:txBody>
          <a:bodyPr/>
          <a:lstStyle>
            <a:lvl1pPr>
              <a:defRPr/>
            </a:lvl1pPr>
          </a:lstStyle>
          <a:p>
            <a:pPr>
              <a:defRPr/>
            </a:pPr>
            <a:fld id="{4095D5B9-33A8-4665-8E75-60405E0FC6DC}" type="slidenum">
              <a:rPr lang="ru-RU" altLang="uk-UA"/>
              <a:pPr>
                <a:defRPr/>
              </a:pPr>
              <a:t>‹#›</a:t>
            </a:fld>
            <a:endParaRPr lang="ru-RU" altLang="uk-UA"/>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4"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5" name="Rectangle 41"/>
          <p:cNvSpPr>
            <a:spLocks noGrp="1" noChangeArrowheads="1"/>
          </p:cNvSpPr>
          <p:nvPr>
            <p:ph type="sldNum" sz="quarter" idx="12"/>
          </p:nvPr>
        </p:nvSpPr>
        <p:spPr>
          <a:ln/>
        </p:spPr>
        <p:txBody>
          <a:bodyPr/>
          <a:lstStyle>
            <a:lvl1pPr>
              <a:defRPr/>
            </a:lvl1pPr>
          </a:lstStyle>
          <a:p>
            <a:pPr>
              <a:defRPr/>
            </a:pPr>
            <a:fld id="{1371BB78-B9A4-4AF4-A4A3-406AA1DB3D0A}" type="slidenum">
              <a:rPr lang="ru-RU" altLang="uk-UA"/>
              <a:pPr>
                <a:defRPr/>
              </a:pPr>
              <a:t>‹#›</a:t>
            </a:fld>
            <a:endParaRPr lang="ru-RU" altLang="uk-UA"/>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3"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4" name="Rectangle 41"/>
          <p:cNvSpPr>
            <a:spLocks noGrp="1" noChangeArrowheads="1"/>
          </p:cNvSpPr>
          <p:nvPr>
            <p:ph type="sldNum" sz="quarter" idx="12"/>
          </p:nvPr>
        </p:nvSpPr>
        <p:spPr>
          <a:ln/>
        </p:spPr>
        <p:txBody>
          <a:bodyPr/>
          <a:lstStyle>
            <a:lvl1pPr>
              <a:defRPr/>
            </a:lvl1pPr>
          </a:lstStyle>
          <a:p>
            <a:pPr>
              <a:defRPr/>
            </a:pPr>
            <a:fld id="{4084FFA5-CD16-40E6-A9E3-E63D0307BDCF}" type="slidenum">
              <a:rPr lang="ru-RU" altLang="uk-UA"/>
              <a:pPr>
                <a:defRPr/>
              </a:pPr>
              <a:t>‹#›</a:t>
            </a:fld>
            <a:endParaRPr lang="ru-RU" altLang="uk-UA"/>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85785391-AEB8-44E6-8195-AC998837B2E0}" type="slidenum">
              <a:rPr lang="ru-RU" altLang="uk-UA"/>
              <a:pPr>
                <a:defRPr/>
              </a:pPr>
              <a:t>‹#›</a:t>
            </a:fld>
            <a:endParaRPr lang="ru-RU" altLang="uk-UA"/>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39"/>
          <p:cNvSpPr>
            <a:spLocks noGrp="1" noChangeArrowheads="1"/>
          </p:cNvSpPr>
          <p:nvPr>
            <p:ph type="dt" sz="half" idx="10"/>
          </p:nvPr>
        </p:nvSpPr>
        <p:spPr>
          <a:ln/>
        </p:spPr>
        <p:txBody>
          <a:bodyPr/>
          <a:lstStyle>
            <a:lvl1pPr>
              <a:defRPr/>
            </a:lvl1pPr>
          </a:lstStyle>
          <a:p>
            <a:pPr>
              <a:defRPr/>
            </a:pPr>
            <a:endParaRPr lang="uk-UA" altLang="uk-UA"/>
          </a:p>
        </p:txBody>
      </p:sp>
      <p:sp>
        <p:nvSpPr>
          <p:cNvPr id="6" name="Rectangle 40"/>
          <p:cNvSpPr>
            <a:spLocks noGrp="1" noChangeArrowheads="1"/>
          </p:cNvSpPr>
          <p:nvPr>
            <p:ph type="ftr" sz="quarter" idx="11"/>
          </p:nvPr>
        </p:nvSpPr>
        <p:spPr>
          <a:ln/>
        </p:spPr>
        <p:txBody>
          <a:bodyPr/>
          <a:lstStyle>
            <a:lvl1pPr>
              <a:defRPr/>
            </a:lvl1pPr>
          </a:lstStyle>
          <a:p>
            <a:pPr>
              <a:defRPr/>
            </a:pPr>
            <a:endParaRPr lang="uk-UA" altLang="uk-UA"/>
          </a:p>
        </p:txBody>
      </p:sp>
      <p:sp>
        <p:nvSpPr>
          <p:cNvPr id="7" name="Rectangle 41"/>
          <p:cNvSpPr>
            <a:spLocks noGrp="1" noChangeArrowheads="1"/>
          </p:cNvSpPr>
          <p:nvPr>
            <p:ph type="sldNum" sz="quarter" idx="12"/>
          </p:nvPr>
        </p:nvSpPr>
        <p:spPr>
          <a:ln/>
        </p:spPr>
        <p:txBody>
          <a:bodyPr/>
          <a:lstStyle>
            <a:lvl1pPr>
              <a:defRPr/>
            </a:lvl1pPr>
          </a:lstStyle>
          <a:p>
            <a:pPr>
              <a:defRPr/>
            </a:pPr>
            <a:fld id="{95F2538A-32ED-4EF4-AC96-69E003BCB0D9}" type="slidenum">
              <a:rPr lang="ru-RU" altLang="uk-UA"/>
              <a:pPr>
                <a:defRPr/>
              </a:pPr>
              <a:t>‹#›</a:t>
            </a:fld>
            <a:endParaRPr lang="ru-RU" altLang="uk-UA"/>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153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dirty="0"/>
            </a:p>
          </p:txBody>
        </p:sp>
        <p:sp>
          <p:nvSpPr>
            <p:cNvPr id="153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53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sp>
          <p:nvSpPr>
            <p:cNvPr id="153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dirty="0"/>
            </a:p>
          </p:txBody>
        </p:sp>
        <p:sp>
          <p:nvSpPr>
            <p:cNvPr id="153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uk-UA" altLang="uk-UA"/>
            </a:p>
          </p:txBody>
        </p:sp>
        <p:sp>
          <p:nvSpPr>
            <p:cNvPr id="153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dirty="0"/>
            </a:p>
          </p:txBody>
        </p:sp>
        <p:sp>
          <p:nvSpPr>
            <p:cNvPr id="153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dirty="0"/>
            </a:p>
          </p:txBody>
        </p:sp>
      </p:grpSp>
      <p:sp>
        <p:nvSpPr>
          <p:cNvPr id="153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53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53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ltLang="uk-UA"/>
          </a:p>
        </p:txBody>
      </p:sp>
      <p:sp>
        <p:nvSpPr>
          <p:cNvPr id="154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uk-UA" altLang="uk-UA"/>
          </a:p>
        </p:txBody>
      </p:sp>
      <p:sp>
        <p:nvSpPr>
          <p:cNvPr id="154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CE231F2-6A23-47B8-84FB-D3AF33D15BA8}" type="slidenum">
              <a:rPr lang="ru-RU" altLang="uk-UA"/>
              <a:pPr>
                <a:defRPr/>
              </a:pPr>
              <a:t>‹#›</a:t>
            </a:fld>
            <a:endParaRPr lang="ru-RU" altLang="uk-UA"/>
          </a:p>
        </p:txBody>
      </p:sp>
    </p:spTree>
  </p:cSld>
  <p:clrMap bg1="dk2" tx1="lt1" bg2="dk1" tx2="lt2" accent1="accent1" accent2="accent2" accent3="accent3" accent4="accent4" accent5="accent5" accent6="accent6" hlink="hlink" folHlink="folHlink"/>
  <p:sldLayoutIdLst>
    <p:sldLayoutId id="2147483934"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wheel spokes="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sj.gov.ua/ua/management/novini1/kultura-ta-bezpeka-dlya-distantsiynoi-pidgotovki-spivrobitnikiv-slujbi-sudovoi-ohoroni1/" TargetMode="External"/><Relationship Id="rId2" Type="http://schemas.openxmlformats.org/officeDocument/2006/relationships/hyperlink" Target="http://www.nsj.gov.ua/ua/management/novini1/1distantsiyna-pidgotovka-spivrobitnikiv-slujbi-sudovoi-ohoroni-/" TargetMode="External"/><Relationship Id="rId1" Type="http://schemas.openxmlformats.org/officeDocument/2006/relationships/slideLayout" Target="../slideLayouts/slideLayout2.xml"/><Relationship Id="rId4" Type="http://schemas.openxmlformats.org/officeDocument/2006/relationships/hyperlink" Target="http://www.nsj.gov.ua/ua/management/novini1/prodovjennya-onlayn-pidgotovki-spivrobitnikiv-slujbi-sudovoi-ohoron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4"/>
          <p:cNvPicPr>
            <a:picLocks noChangeAspect="1"/>
          </p:cNvPicPr>
          <p:nvPr/>
        </p:nvPicPr>
        <p:blipFill>
          <a:blip r:embed="rId3" cstate="print"/>
          <a:srcRect/>
          <a:stretch>
            <a:fillRect/>
          </a:stretch>
        </p:blipFill>
        <p:spPr bwMode="auto">
          <a:xfrm>
            <a:off x="184150" y="773113"/>
            <a:ext cx="8780463" cy="5680075"/>
          </a:xfrm>
          <a:prstGeom prst="rect">
            <a:avLst/>
          </a:prstGeom>
          <a:noFill/>
          <a:ln w="9525">
            <a:noFill/>
            <a:miter lim="800000"/>
            <a:headEnd/>
            <a:tailEnd/>
          </a:ln>
        </p:spPr>
      </p:pic>
    </p:spTree>
    <p:extLst>
      <p:ext uri="{BB962C8B-B14F-4D97-AF65-F5344CB8AC3E}">
        <p14:creationId xmlns:p14="http://schemas.microsoft.com/office/powerpoint/2010/main" val="89116336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8944" y="980728"/>
            <a:ext cx="8229600" cy="2520280"/>
          </a:xfrm>
        </p:spPr>
        <p:txBody>
          <a:bodyPr/>
          <a:lstStyle/>
          <a:p>
            <a:pPr marL="0" indent="0" algn="just">
              <a:buNone/>
            </a:pP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травня 2020 року Львівське регіональне відділення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із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використанням програми ZOOM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провело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нараду щодо організації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семінару для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співробітників Територіального управління Служби судової охорони у Львівській області “Судова система України, законодавство про судоустрій та статус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суддів”</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який</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було</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проведено</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травня 2020 року </a:t>
            </a:r>
            <a:r>
              <a:rPr lang="uk-UA"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режимі онлайн трансляції через програму </a:t>
            </a: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“ZOOM</a:t>
            </a:r>
            <a:r>
              <a:rPr lang="ru-R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09" y="3573016"/>
            <a:ext cx="5195881" cy="3168352"/>
          </a:xfrm>
          <a:prstGeom prst="rect">
            <a:avLst/>
          </a:prstGeom>
          <a:ln>
            <a:noFill/>
          </a:ln>
          <a:effectLst>
            <a:softEdge rad="112500"/>
          </a:effectLst>
        </p:spPr>
      </p:pic>
      <p:sp>
        <p:nvSpPr>
          <p:cNvPr id="5" name="Стрелка вниз 4"/>
          <p:cNvSpPr/>
          <p:nvPr/>
        </p:nvSpPr>
        <p:spPr>
          <a:xfrm>
            <a:off x="2627784" y="94953"/>
            <a:ext cx="388843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99933600"/>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3"/>
            <a:ext cx="8229600" cy="576063"/>
          </a:xfrm>
        </p:spPr>
        <p:txBody>
          <a:bodyPr/>
          <a:lstStyle/>
          <a:p>
            <a:r>
              <a:rPr lang="uk-UA" dirty="0" smtClean="0">
                <a:solidFill>
                  <a:srgbClr val="FFC000"/>
                </a:solidFill>
                <a:latin typeface="Times New Roman" panose="02020603050405020304" pitchFamily="18" charset="0"/>
                <a:cs typeface="Times New Roman" panose="02020603050405020304" pitchFamily="18" charset="0"/>
              </a:rPr>
              <a:t>Як відвідати </a:t>
            </a:r>
            <a:r>
              <a:rPr lang="uk-UA" dirty="0" err="1" smtClean="0">
                <a:solidFill>
                  <a:srgbClr val="FFC000"/>
                </a:solidFill>
                <a:latin typeface="Times New Roman" panose="02020603050405020304" pitchFamily="18" charset="0"/>
                <a:cs typeface="Times New Roman" panose="02020603050405020304" pitchFamily="18" charset="0"/>
              </a:rPr>
              <a:t>відеозаняття</a:t>
            </a:r>
            <a:endParaRPr lang="uk-UA"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836712"/>
            <a:ext cx="8229600" cy="5904656"/>
          </a:xfrm>
        </p:spPr>
        <p:txBody>
          <a:bodyPr/>
          <a:lstStyle/>
          <a:p>
            <a:pPr marL="0" indent="0" algn="just">
              <a:buNone/>
            </a:pPr>
            <a:r>
              <a:rPr lang="uk-UA" sz="2400" b="1" dirty="0" smtClean="0">
                <a:latin typeface="Times New Roman" panose="02020603050405020304" pitchFamily="18" charset="0"/>
                <a:cs typeface="Times New Roman" panose="02020603050405020304" pitchFamily="18" charset="0"/>
              </a:rPr>
              <a:t>	Інформація про проведення </a:t>
            </a:r>
            <a:r>
              <a:rPr lang="uk-UA" sz="2400" b="1" dirty="0" err="1" smtClean="0">
                <a:latin typeface="Times New Roman" panose="02020603050405020304" pitchFamily="18" charset="0"/>
                <a:cs typeface="Times New Roman" panose="02020603050405020304" pitchFamily="18" charset="0"/>
              </a:rPr>
              <a:t>відеозанять</a:t>
            </a:r>
            <a:r>
              <a:rPr lang="uk-UA" sz="2400" b="1" dirty="0" smtClean="0">
                <a:latin typeface="Times New Roman" panose="02020603050405020304" pitchFamily="18" charset="0"/>
                <a:cs typeface="Times New Roman" panose="02020603050405020304" pitchFamily="18" charset="0"/>
              </a:rPr>
              <a:t> із співробітниками  Служби судової охорони розміщується на офіційному веб–сайті Національної школи суддів України та на її сторінці у </a:t>
            </a:r>
            <a:r>
              <a:rPr lang="uk-UA" sz="2400" b="1" dirty="0" err="1" smtClean="0">
                <a:latin typeface="Times New Roman" panose="02020603050405020304" pitchFamily="18" charset="0"/>
                <a:cs typeface="Times New Roman" panose="02020603050405020304" pitchFamily="18" charset="0"/>
              </a:rPr>
              <a:t>Фейсбук</a:t>
            </a:r>
            <a:r>
              <a:rPr lang="uk-UA" sz="2400" b="1" dirty="0" smtClean="0">
                <a:latin typeface="Times New Roman" panose="02020603050405020304" pitchFamily="18" charset="0"/>
                <a:cs typeface="Times New Roman" panose="02020603050405020304" pitchFamily="18" charset="0"/>
              </a:rPr>
              <a:t> разом із презентацією викладачів, а також надсилається до центрального офісу Служби судової охорони  для доведення до відома її співробітників.</a:t>
            </a:r>
          </a:p>
          <a:p>
            <a:pPr algn="just">
              <a:buFont typeface="Wingdings" panose="05000000000000000000" pitchFamily="2" charset="2"/>
              <a:buChar char="v"/>
            </a:pPr>
            <a:r>
              <a:rPr lang="en-US" sz="1800" b="1" dirty="0">
                <a:solidFill>
                  <a:srgbClr val="FFC000"/>
                </a:solidFill>
                <a:latin typeface="Times New Roman" panose="02020603050405020304" pitchFamily="18" charset="0"/>
                <a:cs typeface="Times New Roman" panose="02020603050405020304" pitchFamily="18" charset="0"/>
                <a:hlinkClick r:id="rId2"/>
              </a:rPr>
              <a:t>http://</a:t>
            </a:r>
            <a:r>
              <a:rPr lang="en-US" sz="1800" b="1" dirty="0" smtClean="0">
                <a:solidFill>
                  <a:srgbClr val="FFC000"/>
                </a:solidFill>
                <a:latin typeface="Times New Roman" panose="02020603050405020304" pitchFamily="18" charset="0"/>
                <a:cs typeface="Times New Roman" panose="02020603050405020304" pitchFamily="18" charset="0"/>
                <a:hlinkClick r:id="rId2"/>
              </a:rPr>
              <a:t>www.nsj.gov.ua/ua/management/novini1/1distantsiyna-pidgotovka-spivrobitnikiv-slujbi-sudovoi-ohoroni-/</a:t>
            </a:r>
            <a:endParaRPr lang="uk-UA" sz="1800" b="1" dirty="0" smtClean="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b="1" dirty="0">
                <a:solidFill>
                  <a:srgbClr val="FFC000"/>
                </a:solidFill>
                <a:latin typeface="Times New Roman" panose="02020603050405020304" pitchFamily="18" charset="0"/>
                <a:cs typeface="Times New Roman" panose="02020603050405020304" pitchFamily="18" charset="0"/>
              </a:rPr>
              <a:t>http://www.nsj.gov.ua/ua/management/novini1/konstruktivna-reaktsiya-a-ne-panika-/</a:t>
            </a:r>
            <a:endParaRPr lang="uk-UA" sz="1800" b="1" dirty="0" smtClean="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b="1" dirty="0">
                <a:solidFill>
                  <a:srgbClr val="00B0F0"/>
                </a:solidFill>
                <a:latin typeface="Times New Roman" panose="02020603050405020304" pitchFamily="18" charset="0"/>
                <a:cs typeface="Times New Roman" panose="02020603050405020304" pitchFamily="18" charset="0"/>
                <a:hlinkClick r:id="rId3"/>
              </a:rPr>
              <a:t>http://www.nsj.gov.ua/ua/management/novini1/kultura-ta-bezpeka-dlya-distantsiynoi-pidgotovki-spivrobitnikiv-slujbi-sudovoi-ohoroni1</a:t>
            </a:r>
            <a:r>
              <a:rPr lang="en-US" sz="1800" b="1" dirty="0" smtClean="0">
                <a:solidFill>
                  <a:srgbClr val="00B0F0"/>
                </a:solidFill>
                <a:latin typeface="Times New Roman" panose="02020603050405020304" pitchFamily="18" charset="0"/>
                <a:cs typeface="Times New Roman" panose="02020603050405020304" pitchFamily="18" charset="0"/>
                <a:hlinkClick r:id="rId3"/>
              </a:rPr>
              <a:t>/</a:t>
            </a:r>
            <a:endParaRPr lang="uk-UA" sz="1800" b="1" dirty="0" smtClean="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b="1" dirty="0">
                <a:solidFill>
                  <a:srgbClr val="FFC000"/>
                </a:solidFill>
                <a:latin typeface="Times New Roman" panose="02020603050405020304" pitchFamily="18" charset="0"/>
                <a:cs typeface="Times New Roman" panose="02020603050405020304" pitchFamily="18" charset="0"/>
              </a:rPr>
              <a:t>http://www.nsj.gov.ua/ua/management/novini1/komunikatsiyna-skladova-videozanyattya-dlya-spivrobitnikiv-slujbi-sudovoi-ohoroni2/</a:t>
            </a:r>
            <a:endParaRPr lang="uk-UA" sz="1800" b="1" dirty="0">
              <a:solidFill>
                <a:srgbClr val="FFC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b="1" dirty="0" smtClean="0">
                <a:solidFill>
                  <a:srgbClr val="FFC000"/>
                </a:solidFill>
                <a:latin typeface="Times New Roman" panose="02020603050405020304" pitchFamily="18" charset="0"/>
                <a:cs typeface="Times New Roman" panose="02020603050405020304" pitchFamily="18" charset="0"/>
                <a:hlinkClick r:id="rId4"/>
              </a:rPr>
              <a:t>http</a:t>
            </a:r>
            <a:r>
              <a:rPr lang="en-US" sz="1800" b="1" dirty="0">
                <a:solidFill>
                  <a:srgbClr val="FFC000"/>
                </a:solidFill>
                <a:latin typeface="Times New Roman" panose="02020603050405020304" pitchFamily="18" charset="0"/>
                <a:cs typeface="Times New Roman" panose="02020603050405020304" pitchFamily="18" charset="0"/>
                <a:hlinkClick r:id="rId4"/>
              </a:rPr>
              <a:t>://www.nsj.gov.ua/ua/management/novini1/prodovjennya-onlayn-pidgotovki-spivrobitnikiv-slujbi-sudovoi-ohoroni-</a:t>
            </a:r>
            <a:r>
              <a:rPr lang="en-US" sz="1800" b="1" dirty="0" smtClean="0">
                <a:solidFill>
                  <a:srgbClr val="FFC000"/>
                </a:solidFill>
                <a:latin typeface="Times New Roman" panose="02020603050405020304" pitchFamily="18" charset="0"/>
                <a:cs typeface="Times New Roman" panose="02020603050405020304" pitchFamily="18" charset="0"/>
                <a:hlinkClick r:id="rId4"/>
              </a:rPr>
              <a:t>/</a:t>
            </a:r>
            <a:endParaRPr lang="uk-UA" sz="1800" b="1" dirty="0" smtClean="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579519"/>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764704"/>
          </a:xfrm>
        </p:spPr>
        <p:txBody>
          <a:bodyPr/>
          <a:lstStyle/>
          <a:p>
            <a:r>
              <a:rPr lang="ru-RU" sz="3600" b="1" dirty="0" err="1">
                <a:solidFill>
                  <a:srgbClr val="FFC000"/>
                </a:solidFill>
                <a:latin typeface="Times New Roman" panose="02020603050405020304" pitchFamily="18" charset="0"/>
                <a:cs typeface="Times New Roman" panose="02020603050405020304" pitchFamily="18" charset="0"/>
              </a:rPr>
              <a:t>Аналіз</a:t>
            </a:r>
            <a:r>
              <a:rPr lang="ru-RU" sz="3600" b="1" dirty="0">
                <a:solidFill>
                  <a:srgbClr val="FFC000"/>
                </a:solidFill>
                <a:latin typeface="Times New Roman" panose="02020603050405020304" pitchFamily="18" charset="0"/>
                <a:cs typeface="Times New Roman" panose="02020603050405020304" pitchFamily="18" charset="0"/>
              </a:rPr>
              <a:t> анкет </a:t>
            </a:r>
            <a:r>
              <a:rPr lang="ru-RU" sz="3600" b="1" dirty="0" err="1">
                <a:solidFill>
                  <a:srgbClr val="FFC000"/>
                </a:solidFill>
                <a:latin typeface="Times New Roman" panose="02020603050405020304" pitchFamily="18" charset="0"/>
                <a:cs typeface="Times New Roman" panose="02020603050405020304" pitchFamily="18" charset="0"/>
              </a:rPr>
              <a:t>зворотного</a:t>
            </a:r>
            <a:r>
              <a:rPr lang="ru-RU" sz="3600" b="1" dirty="0">
                <a:solidFill>
                  <a:srgbClr val="FFC000"/>
                </a:solidFill>
                <a:latin typeface="Times New Roman" panose="02020603050405020304" pitchFamily="18" charset="0"/>
                <a:cs typeface="Times New Roman" panose="02020603050405020304" pitchFamily="18" charset="0"/>
              </a:rPr>
              <a:t> </a:t>
            </a:r>
            <a:r>
              <a:rPr lang="ru-RU" sz="3600" b="1" dirty="0" err="1" smtClean="0">
                <a:solidFill>
                  <a:srgbClr val="FFC000"/>
                </a:solidFill>
                <a:latin typeface="Times New Roman" panose="02020603050405020304" pitchFamily="18" charset="0"/>
                <a:cs typeface="Times New Roman" panose="02020603050405020304" pitchFamily="18" charset="0"/>
              </a:rPr>
              <a:t>зв’язку</a:t>
            </a:r>
            <a:endParaRPr lang="uk-UA" sz="3600"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692696"/>
            <a:ext cx="8229600" cy="5832648"/>
          </a:xfrm>
        </p:spPr>
        <p:txBody>
          <a:bodyPr/>
          <a:lstStyle/>
          <a:p>
            <a:pPr marL="0" indent="0" algn="just">
              <a:buNone/>
            </a:pPr>
            <a:r>
              <a:rPr lang="ru-RU" sz="2000" dirty="0" smtClean="0">
                <a:effectLst/>
                <a:latin typeface="Times New Roman" panose="02020603050405020304" pitchFamily="18" charset="0"/>
                <a:cs typeface="Times New Roman" panose="02020603050405020304" pitchFamily="18" charset="0"/>
              </a:rPr>
              <a:t>	Для </a:t>
            </a:r>
            <a:r>
              <a:rPr lang="ru-RU" sz="2000" dirty="0">
                <a:effectLst/>
                <a:latin typeface="Times New Roman" panose="02020603050405020304" pitchFamily="18" charset="0"/>
                <a:cs typeface="Times New Roman" panose="02020603050405020304" pitchFamily="18" charset="0"/>
              </a:rPr>
              <a:t>занять, </a:t>
            </a:r>
            <a:r>
              <a:rPr lang="ru-RU" sz="2000" dirty="0" err="1">
                <a:effectLst/>
                <a:latin typeface="Times New Roman" panose="02020603050405020304" pitchFamily="18" charset="0"/>
                <a:cs typeface="Times New Roman" panose="02020603050405020304" pitchFamily="18" charset="0"/>
              </a:rPr>
              <a:t>що</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проводяться</a:t>
            </a:r>
            <a:r>
              <a:rPr lang="ru-RU" sz="2000" dirty="0">
                <a:effectLst/>
                <a:latin typeface="Times New Roman" panose="02020603050405020304" pitchFamily="18" charset="0"/>
                <a:cs typeface="Times New Roman" panose="02020603050405020304" pitchFamily="18" charset="0"/>
              </a:rPr>
              <a:t> у </a:t>
            </a:r>
            <a:r>
              <a:rPr lang="ru-RU" sz="2000" dirty="0" err="1">
                <a:effectLst/>
                <a:latin typeface="Times New Roman" panose="02020603050405020304" pitchFamily="18" charset="0"/>
                <a:cs typeface="Times New Roman" panose="02020603050405020304" pitchFamily="18" charset="0"/>
              </a:rPr>
              <a:t>режимі</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відеоконференцзв’язку</a:t>
            </a:r>
            <a:r>
              <a:rPr lang="ru-RU" sz="2000" dirty="0">
                <a:effectLst/>
                <a:latin typeface="Times New Roman" panose="02020603050405020304" pitchFamily="18" charset="0"/>
                <a:cs typeface="Times New Roman" panose="02020603050405020304" pitchFamily="18" charset="0"/>
              </a:rPr>
              <a:t> особливо </a:t>
            </a:r>
            <a:r>
              <a:rPr lang="ru-RU" sz="2000" dirty="0" err="1">
                <a:effectLst/>
                <a:latin typeface="Times New Roman" panose="02020603050405020304" pitchFamily="18" charset="0"/>
                <a:cs typeface="Times New Roman" panose="02020603050405020304" pitchFamily="18" charset="0"/>
              </a:rPr>
              <a:t>актуальним</a:t>
            </a:r>
            <a:r>
              <a:rPr lang="ru-RU" sz="2000" dirty="0">
                <a:effectLst/>
                <a:latin typeface="Times New Roman" panose="02020603050405020304" pitchFamily="18" charset="0"/>
                <a:cs typeface="Times New Roman" panose="02020603050405020304" pitchFamily="18" charset="0"/>
              </a:rPr>
              <a:t> і </a:t>
            </a:r>
            <a:r>
              <a:rPr lang="ru-RU" sz="2000" dirty="0" err="1">
                <a:effectLst/>
                <a:latin typeface="Times New Roman" panose="02020603050405020304" pitchFamily="18" charset="0"/>
                <a:cs typeface="Times New Roman" panose="02020603050405020304" pitchFamily="18" charset="0"/>
              </a:rPr>
              <a:t>важливим</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джерелом</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інформації</a:t>
            </a:r>
            <a:r>
              <a:rPr lang="ru-RU" sz="2000" dirty="0">
                <a:effectLst/>
                <a:latin typeface="Times New Roman" panose="02020603050405020304" pitchFamily="18" charset="0"/>
                <a:cs typeface="Times New Roman" panose="02020603050405020304" pitchFamily="18" charset="0"/>
              </a:rPr>
              <a:t> для </a:t>
            </a:r>
            <a:r>
              <a:rPr lang="ru-RU" sz="2000" dirty="0" err="1">
                <a:effectLst/>
                <a:latin typeface="Times New Roman" panose="02020603050405020304" pitchFamily="18" charset="0"/>
                <a:cs typeface="Times New Roman" panose="02020603050405020304" pitchFamily="18" charset="0"/>
              </a:rPr>
              <a:t>Національної</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школи</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суддів</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України</a:t>
            </a:r>
            <a:r>
              <a:rPr lang="ru-RU" sz="2000" dirty="0">
                <a:effectLst/>
                <a:latin typeface="Times New Roman" panose="02020603050405020304" pitchFamily="18" charset="0"/>
                <a:cs typeface="Times New Roman" panose="02020603050405020304" pitchFamily="18" charset="0"/>
              </a:rPr>
              <a:t> є </a:t>
            </a:r>
            <a:r>
              <a:rPr lang="ru-RU" sz="2000" dirty="0" err="1">
                <a:effectLst/>
                <a:latin typeface="Times New Roman" panose="02020603050405020304" pitchFamily="18" charset="0"/>
                <a:cs typeface="Times New Roman" panose="02020603050405020304" pitchFamily="18" charset="0"/>
              </a:rPr>
              <a:t>анонімне</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анкетування</a:t>
            </a:r>
            <a:r>
              <a:rPr lang="ru-RU" sz="2000" dirty="0">
                <a:effectLst/>
                <a:latin typeface="Times New Roman" panose="02020603050405020304" pitchFamily="18" charset="0"/>
                <a:cs typeface="Times New Roman" panose="02020603050405020304" pitchFamily="18" charset="0"/>
              </a:rPr>
              <a:t> за </a:t>
            </a:r>
            <a:r>
              <a:rPr lang="ru-RU" sz="2000" dirty="0" err="1">
                <a:effectLst/>
                <a:latin typeface="Times New Roman" panose="02020603050405020304" pitchFamily="18" charset="0"/>
                <a:cs typeface="Times New Roman" panose="02020603050405020304" pitchFamily="18" charset="0"/>
              </a:rPr>
              <a:t>п’ятибальною</a:t>
            </a:r>
            <a:r>
              <a:rPr lang="ru-RU" sz="2000" dirty="0">
                <a:effectLst/>
                <a:latin typeface="Times New Roman" panose="02020603050405020304" pitchFamily="18" charset="0"/>
                <a:cs typeface="Times New Roman" panose="02020603050405020304" pitchFamily="18" charset="0"/>
              </a:rPr>
              <a:t> шкалою, де 5 </a:t>
            </a:r>
            <a:r>
              <a:rPr lang="ru-RU" sz="2000" dirty="0" err="1">
                <a:effectLst/>
                <a:latin typeface="Times New Roman" panose="02020603050405020304" pitchFamily="18" charset="0"/>
                <a:cs typeface="Times New Roman" panose="02020603050405020304" pitchFamily="18" charset="0"/>
              </a:rPr>
              <a:t>балів</a:t>
            </a:r>
            <a:r>
              <a:rPr lang="ru-RU" sz="2000" dirty="0">
                <a:effectLst/>
                <a:latin typeface="Times New Roman" panose="02020603050405020304" pitchFamily="18" charset="0"/>
                <a:cs typeface="Times New Roman" panose="02020603050405020304" pitchFamily="18" charset="0"/>
              </a:rPr>
              <a:t> є </a:t>
            </a:r>
            <a:r>
              <a:rPr lang="ru-RU" sz="2000" dirty="0" err="1">
                <a:effectLst/>
                <a:latin typeface="Times New Roman" panose="02020603050405020304" pitchFamily="18" charset="0"/>
                <a:cs typeface="Times New Roman" panose="02020603050405020304" pitchFamily="18" charset="0"/>
              </a:rPr>
              <a:t>найвищою</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оцінкою</a:t>
            </a:r>
            <a:r>
              <a:rPr lang="ru-RU" sz="2000" dirty="0">
                <a:effectLst/>
                <a:latin typeface="Times New Roman" panose="02020603050405020304" pitchFamily="18" charset="0"/>
                <a:cs typeface="Times New Roman" panose="02020603050405020304" pitchFamily="18" charset="0"/>
              </a:rPr>
              <a:t>, а 1 бал – </a:t>
            </a:r>
            <a:r>
              <a:rPr lang="ru-RU" sz="2000" dirty="0" err="1">
                <a:effectLst/>
                <a:latin typeface="Times New Roman" panose="02020603050405020304" pitchFamily="18" charset="0"/>
                <a:cs typeface="Times New Roman" panose="02020603050405020304" pitchFamily="18" charset="0"/>
              </a:rPr>
              <a:t>найнижчою</a:t>
            </a:r>
            <a:r>
              <a:rPr lang="ru-RU" sz="2000" dirty="0">
                <a:effectLst/>
                <a:latin typeface="Times New Roman" panose="02020603050405020304" pitchFamily="18" charset="0"/>
                <a:cs typeface="Times New Roman" panose="02020603050405020304" pitchFamily="18" charset="0"/>
              </a:rPr>
              <a:t>.</a:t>
            </a:r>
          </a:p>
          <a:p>
            <a:pPr marL="0" indent="0" algn="just">
              <a:buNone/>
            </a:pPr>
            <a:r>
              <a:rPr lang="ru-RU" sz="2000" dirty="0" smtClean="0">
                <a:effectLst/>
                <a:latin typeface="Times New Roman" panose="02020603050405020304" pitchFamily="18" charset="0"/>
                <a:cs typeface="Times New Roman" panose="02020603050405020304" pitchFamily="18" charset="0"/>
              </a:rPr>
              <a:t>	</a:t>
            </a:r>
            <a:r>
              <a:rPr lang="ru-RU" sz="2000" dirty="0" smtClean="0">
                <a:solidFill>
                  <a:srgbClr val="FFC000"/>
                </a:solidFill>
                <a:effectLst/>
                <a:latin typeface="Times New Roman" panose="02020603050405020304" pitchFamily="18" charset="0"/>
                <a:cs typeface="Times New Roman" panose="02020603050405020304" pitchFamily="18" charset="0"/>
              </a:rPr>
              <a:t>За </a:t>
            </a:r>
            <a:r>
              <a:rPr lang="ru-RU" sz="2000" dirty="0">
                <a:solidFill>
                  <a:srgbClr val="FFC000"/>
                </a:solidFill>
                <a:effectLst/>
                <a:latin typeface="Times New Roman" panose="02020603050405020304" pitchFamily="18" charset="0"/>
                <a:cs typeface="Times New Roman" panose="02020603050405020304" pitchFamily="18" charset="0"/>
              </a:rPr>
              <a:t>результатами </a:t>
            </a:r>
            <a:r>
              <a:rPr lang="ru-RU" sz="2000" dirty="0" err="1">
                <a:solidFill>
                  <a:srgbClr val="FFC000"/>
                </a:solidFill>
                <a:effectLst/>
                <a:latin typeface="Times New Roman" panose="02020603050405020304" pitchFamily="18" charset="0"/>
                <a:cs typeface="Times New Roman" panose="02020603050405020304" pitchFamily="18" charset="0"/>
              </a:rPr>
              <a:t>аналізу</a:t>
            </a:r>
            <a:r>
              <a:rPr lang="ru-RU" sz="2000" dirty="0">
                <a:solidFill>
                  <a:srgbClr val="FFC000"/>
                </a:solidFill>
                <a:effectLst/>
                <a:latin typeface="Times New Roman" panose="02020603050405020304" pitchFamily="18" charset="0"/>
                <a:cs typeface="Times New Roman" panose="02020603050405020304" pitchFamily="18" charset="0"/>
              </a:rPr>
              <a:t> анкет </a:t>
            </a:r>
            <a:r>
              <a:rPr lang="ru-RU" sz="2000" dirty="0" err="1" smtClean="0">
                <a:solidFill>
                  <a:srgbClr val="FFC000"/>
                </a:solidFill>
                <a:effectLst/>
                <a:latin typeface="Times New Roman" panose="02020603050405020304" pitchFamily="18" charset="0"/>
                <a:cs typeface="Times New Roman" panose="02020603050405020304" pitchFamily="18" charset="0"/>
              </a:rPr>
              <a:t>отримується</a:t>
            </a:r>
            <a:r>
              <a:rPr lang="ru-RU" sz="2000" dirty="0" smtClean="0">
                <a:solidFill>
                  <a:srgbClr val="FFC000"/>
                </a:solidFill>
                <a:effectLst/>
                <a:latin typeface="Times New Roman" panose="02020603050405020304" pitchFamily="18" charset="0"/>
                <a:cs typeface="Times New Roman" panose="02020603050405020304" pitchFamily="18" charset="0"/>
              </a:rPr>
              <a:t> </a:t>
            </a:r>
            <a:r>
              <a:rPr lang="ru-RU" sz="2000" dirty="0" err="1" smtClean="0">
                <a:solidFill>
                  <a:srgbClr val="FFC000"/>
                </a:solidFill>
                <a:effectLst/>
                <a:latin typeface="Times New Roman" panose="02020603050405020304" pitchFamily="18" charset="0"/>
                <a:cs typeface="Times New Roman" panose="02020603050405020304" pitchFamily="18" charset="0"/>
              </a:rPr>
              <a:t>інформація</a:t>
            </a:r>
            <a:r>
              <a:rPr lang="ru-RU" sz="2000" dirty="0" smtClean="0">
                <a:solidFill>
                  <a:srgbClr val="FFC000"/>
                </a:solidFill>
                <a:effectLst/>
                <a:latin typeface="Times New Roman" panose="02020603050405020304" pitchFamily="18" charset="0"/>
                <a:cs typeface="Times New Roman" panose="02020603050405020304" pitchFamily="18" charset="0"/>
              </a:rPr>
              <a:t> </a:t>
            </a:r>
            <a:r>
              <a:rPr lang="ru-RU" sz="2000" dirty="0">
                <a:solidFill>
                  <a:srgbClr val="FFC000"/>
                </a:solidFill>
                <a:effectLst/>
                <a:latin typeface="Times New Roman" panose="02020603050405020304" pitchFamily="18" charset="0"/>
                <a:cs typeface="Times New Roman" panose="02020603050405020304" pitchFamily="18" charset="0"/>
              </a:rPr>
              <a:t>про </a:t>
            </a:r>
            <a:r>
              <a:rPr lang="ru-RU" sz="2000" dirty="0" err="1">
                <a:solidFill>
                  <a:srgbClr val="FFC000"/>
                </a:solidFill>
                <a:effectLst/>
                <a:latin typeface="Times New Roman" panose="02020603050405020304" pitchFamily="18" charset="0"/>
                <a:cs typeface="Times New Roman" panose="02020603050405020304" pitchFamily="18" charset="0"/>
              </a:rPr>
              <a:t>ефективність</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обраних</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методів</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проведення</a:t>
            </a:r>
            <a:r>
              <a:rPr lang="ru-RU" sz="2000" dirty="0">
                <a:solidFill>
                  <a:srgbClr val="FFC000"/>
                </a:solidFill>
                <a:effectLst/>
                <a:latin typeface="Times New Roman" panose="02020603050405020304" pitchFamily="18" charset="0"/>
                <a:cs typeface="Times New Roman" panose="02020603050405020304" pitchFamily="18" charset="0"/>
              </a:rPr>
              <a:t> круглого столу, </a:t>
            </a:r>
            <a:r>
              <a:rPr lang="ru-RU" sz="2000" dirty="0" err="1">
                <a:solidFill>
                  <a:srgbClr val="FFC000"/>
                </a:solidFill>
                <a:effectLst/>
                <a:latin typeface="Times New Roman" panose="02020603050405020304" pitchFamily="18" charset="0"/>
                <a:cs typeface="Times New Roman" panose="02020603050405020304" pitchFamily="18" charset="0"/>
              </a:rPr>
              <a:t>ступінь</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задоволеності</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його</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учасників</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процесом</a:t>
            </a:r>
            <a:r>
              <a:rPr lang="ru-RU" sz="2000" dirty="0">
                <a:solidFill>
                  <a:srgbClr val="FFC000"/>
                </a:solidFill>
                <a:effectLst/>
                <a:latin typeface="Times New Roman" panose="02020603050405020304" pitchFamily="18" charset="0"/>
                <a:cs typeface="Times New Roman" panose="02020603050405020304" pitchFamily="18" charset="0"/>
              </a:rPr>
              <a:t> і результатами </a:t>
            </a:r>
            <a:r>
              <a:rPr lang="ru-RU" sz="2000" dirty="0" err="1">
                <a:solidFill>
                  <a:srgbClr val="FFC000"/>
                </a:solidFill>
                <a:effectLst/>
                <a:latin typeface="Times New Roman" panose="02020603050405020304" pitchFamily="18" charset="0"/>
                <a:cs typeface="Times New Roman" panose="02020603050405020304" pitchFamily="18" charset="0"/>
              </a:rPr>
              <a:t>роботи</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протягом</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заняття</a:t>
            </a:r>
            <a:r>
              <a:rPr lang="ru-RU" sz="2000" dirty="0">
                <a:solidFill>
                  <a:srgbClr val="FFC000"/>
                </a:solidFill>
                <a:effectLst/>
                <a:latin typeface="Times New Roman" panose="02020603050405020304" pitchFamily="18" charset="0"/>
                <a:cs typeface="Times New Roman" panose="02020603050405020304" pitchFamily="18" charset="0"/>
              </a:rPr>
              <a:t>, а також </a:t>
            </a:r>
            <a:r>
              <a:rPr lang="ru-RU" sz="2000" dirty="0" err="1">
                <a:solidFill>
                  <a:srgbClr val="FFC000"/>
                </a:solidFill>
                <a:effectLst/>
                <a:latin typeface="Times New Roman" panose="02020603050405020304" pitchFamily="18" charset="0"/>
                <a:cs typeface="Times New Roman" panose="02020603050405020304" pitchFamily="18" charset="0"/>
              </a:rPr>
              <a:t>ступінь</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досягнення</a:t>
            </a:r>
            <a:r>
              <a:rPr lang="ru-RU" sz="2000" dirty="0">
                <a:solidFill>
                  <a:srgbClr val="FFC000"/>
                </a:solidFill>
                <a:effectLst/>
                <a:latin typeface="Times New Roman" panose="02020603050405020304" pitchFamily="18" charset="0"/>
                <a:cs typeface="Times New Roman" panose="02020603050405020304" pitchFamily="18" charset="0"/>
              </a:rPr>
              <a:t> </a:t>
            </a:r>
            <a:r>
              <a:rPr lang="ru-RU" sz="2000" dirty="0" err="1">
                <a:solidFill>
                  <a:srgbClr val="FFC000"/>
                </a:solidFill>
                <a:effectLst/>
                <a:latin typeface="Times New Roman" panose="02020603050405020304" pitchFamily="18" charset="0"/>
                <a:cs typeface="Times New Roman" panose="02020603050405020304" pitchFamily="18" charset="0"/>
              </a:rPr>
              <a:t>поставленої</a:t>
            </a:r>
            <a:r>
              <a:rPr lang="ru-RU" sz="2000" dirty="0">
                <a:solidFill>
                  <a:srgbClr val="FFC000"/>
                </a:solidFill>
                <a:effectLst/>
                <a:latin typeface="Times New Roman" panose="02020603050405020304" pitchFamily="18" charset="0"/>
                <a:cs typeface="Times New Roman" panose="02020603050405020304" pitchFamily="18" charset="0"/>
              </a:rPr>
              <a:t> мети.</a:t>
            </a:r>
          </a:p>
          <a:p>
            <a:pPr marL="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56992"/>
            <a:ext cx="6336704" cy="3429000"/>
          </a:xfrm>
          <a:prstGeom prst="rect">
            <a:avLst/>
          </a:prstGeom>
        </p:spPr>
      </p:pic>
    </p:spTree>
    <p:extLst>
      <p:ext uri="{BB962C8B-B14F-4D97-AF65-F5344CB8AC3E}">
        <p14:creationId xmlns:p14="http://schemas.microsoft.com/office/powerpoint/2010/main" val="559846519"/>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713"/>
            <a:ext cx="8229600" cy="5832475"/>
          </a:xfrm>
        </p:spPr>
        <p:txBody>
          <a:bodyPr/>
          <a:lstStyle/>
          <a:p>
            <a:pPr marL="0" indent="0" algn="ctr">
              <a:buFont typeface="Wingdings" pitchFamily="2" charset="2"/>
              <a:buNone/>
              <a:defRPr/>
            </a:pPr>
            <a:endParaRPr lang="ru-RU" altLang="uk-UA" sz="2800" dirty="0">
              <a:latin typeface="Times New Roman" pitchFamily="18" charset="0"/>
              <a:cs typeface="Times New Roman" pitchFamily="18" charset="0"/>
            </a:endParaRPr>
          </a:p>
          <a:p>
            <a:pPr marL="0" indent="0" algn="ctr">
              <a:buFont typeface="Wingdings" pitchFamily="2" charset="2"/>
              <a:buNone/>
              <a:defRPr/>
            </a:pPr>
            <a:r>
              <a:rPr lang="uk-UA" altLang="uk-UA" sz="4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Щиро подякував </a:t>
            </a:r>
          </a:p>
          <a:p>
            <a:pPr marL="0" indent="0" algn="ctr">
              <a:buFont typeface="Wingdings" pitchFamily="2" charset="2"/>
              <a:buNone/>
              <a:defRPr/>
            </a:pPr>
            <a:r>
              <a:rPr lang="uk-UA" altLang="uk-UA" sz="4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за увагу!</a:t>
            </a:r>
          </a:p>
          <a:p>
            <a:pPr marL="0" indent="0" algn="ctr">
              <a:buFont typeface="Wingdings" pitchFamily="2" charset="2"/>
              <a:buNone/>
              <a:defRPr/>
            </a:pPr>
            <a:endParaRPr lang="ru-RU" altLang="uk-UA" sz="4800" dirty="0" smtClean="0">
              <a:solidFill>
                <a:srgbClr val="FFC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335592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95536" y="404664"/>
            <a:ext cx="3550843" cy="2304256"/>
          </a:xfrm>
          <a:prstGeom prst="ellipse">
            <a:avLst/>
          </a:prstGeom>
          <a:blipFill>
            <a:blip r:embed="rId2" cstate="print"/>
            <a:srcRect/>
            <a:stretch>
              <a:fillRect l="-500" t="-853" r="-500" b="-853"/>
            </a:stretch>
          </a:blipFill>
          <a:ln>
            <a:noFill/>
          </a:ln>
          <a:effectLst>
            <a:glow rad="114300">
              <a:schemeClr val="accent5">
                <a:satMod val="175000"/>
                <a:alpha val="22000"/>
              </a:schemeClr>
            </a:glow>
            <a:reflection blurRad="6350" stA="50000" endA="300" endPos="38500" dist="508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dirty="0">
              <a:solidFill>
                <a:srgbClr val="9C3E18"/>
              </a:solidFill>
            </a:endParaRPr>
          </a:p>
        </p:txBody>
      </p:sp>
      <p:sp>
        <p:nvSpPr>
          <p:cNvPr id="2" name="Прямоугольник 1"/>
          <p:cNvSpPr/>
          <p:nvPr/>
        </p:nvSpPr>
        <p:spPr>
          <a:xfrm>
            <a:off x="3946379" y="404664"/>
            <a:ext cx="4572000" cy="1200329"/>
          </a:xfrm>
          <a:prstGeom prst="rect">
            <a:avLst/>
          </a:prstGeom>
        </p:spPr>
        <p:txBody>
          <a:bodyPr>
            <a:spAutoFit/>
          </a:bodyPr>
          <a:lstStyle/>
          <a:p>
            <a:pPr algn="ctr">
              <a:defRPr/>
            </a:pPr>
            <a:r>
              <a:rPr lang="uk-UA" altLang="uk-UA" sz="2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Організація підготовки </a:t>
            </a:r>
            <a:r>
              <a:rPr lang="uk-UA" sz="2400" b="1" dirty="0">
                <a:solidFill>
                  <a:srgbClr val="FFC000"/>
                </a:solidFill>
                <a:latin typeface="Times New Roman" panose="02020603050405020304" pitchFamily="18" charset="0"/>
                <a:cs typeface="Times New Roman" panose="02020603050405020304" pitchFamily="18" charset="0"/>
              </a:rPr>
              <a:t>співробітників Служби судової </a:t>
            </a:r>
            <a:r>
              <a:rPr lang="uk-UA" sz="2400" b="1" dirty="0" smtClean="0">
                <a:solidFill>
                  <a:srgbClr val="FFC000"/>
                </a:solidFill>
                <a:latin typeface="Times New Roman" panose="02020603050405020304" pitchFamily="18" charset="0"/>
                <a:cs typeface="Times New Roman" panose="02020603050405020304" pitchFamily="18" charset="0"/>
              </a:rPr>
              <a:t>охорони в умовах карантину </a:t>
            </a:r>
            <a:r>
              <a:rPr lang="uk-UA" altLang="uk-UA" sz="2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728" y="1844824"/>
            <a:ext cx="4680520" cy="4680520"/>
          </a:xfrm>
          <a:prstGeom prst="rect">
            <a:avLst/>
          </a:prstGeom>
          <a:ln>
            <a:noFill/>
          </a:ln>
          <a:effectLst>
            <a:softEdge rad="112500"/>
          </a:effectLst>
        </p:spPr>
      </p:pic>
      <p:sp>
        <p:nvSpPr>
          <p:cNvPr id="7" name="Прямоугольник 6"/>
          <p:cNvSpPr/>
          <p:nvPr/>
        </p:nvSpPr>
        <p:spPr>
          <a:xfrm>
            <a:off x="27473" y="3933056"/>
            <a:ext cx="4184487" cy="2665345"/>
          </a:xfrm>
          <a:prstGeom prst="rect">
            <a:avLst/>
          </a:prstGeom>
        </p:spPr>
        <p:txBody>
          <a:bodyPr wrap="square">
            <a:spAutoFit/>
          </a:bodyPr>
          <a:lstStyle/>
          <a:p>
            <a:pPr algn="ctr">
              <a:lnSpc>
                <a:spcPct val="80000"/>
              </a:lnSpc>
              <a:defRPr/>
            </a:pPr>
            <a:r>
              <a:rPr lang="uk-UA" altLang="uk-UA"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Володимир Мазурок</a:t>
            </a:r>
          </a:p>
          <a:p>
            <a:pPr algn="ctr">
              <a:defRPr/>
            </a:pPr>
            <a:r>
              <a:rPr lang="uk-UA" altLang="uk-UA" sz="2000" b="1" i="1" dirty="0">
                <a:effectLst>
                  <a:outerShdw blurRad="38100" dist="38100" dir="2700000" algn="tl">
                    <a:srgbClr val="000000">
                      <a:alpha val="43137"/>
                    </a:srgbClr>
                  </a:outerShdw>
                </a:effectLst>
                <a:latin typeface="Times New Roman" pitchFamily="18" charset="0"/>
                <a:cs typeface="Times New Roman" pitchFamily="18" charset="0"/>
              </a:rPr>
              <a:t>Проректор </a:t>
            </a:r>
          </a:p>
          <a:p>
            <a:pPr algn="ctr">
              <a:defRPr/>
            </a:pPr>
            <a:r>
              <a:rPr lang="uk-UA" altLang="uk-UA" sz="2000" b="1" i="1" dirty="0">
                <a:effectLst>
                  <a:outerShdw blurRad="38100" dist="38100" dir="2700000" algn="tl">
                    <a:srgbClr val="000000">
                      <a:alpha val="43137"/>
                    </a:srgbClr>
                  </a:outerShdw>
                </a:effectLst>
                <a:latin typeface="Times New Roman" pitchFamily="18" charset="0"/>
                <a:cs typeface="Times New Roman" pitchFamily="18" charset="0"/>
              </a:rPr>
              <a:t>Національної школи суддів України</a:t>
            </a:r>
          </a:p>
          <a:p>
            <a:pPr algn="ctr">
              <a:defRPr/>
            </a:pPr>
            <a:r>
              <a:rPr lang="uk-UA" b="1" dirty="0">
                <a:solidFill>
                  <a:srgbClr val="FFC000"/>
                </a:solidFill>
                <a:latin typeface="Times New Roman" panose="02020603050405020304" pitchFamily="18" charset="0"/>
                <a:cs typeface="Times New Roman" panose="02020603050405020304" pitchFamily="18" charset="0"/>
              </a:rPr>
              <a:t>Семінар для </a:t>
            </a:r>
            <a:r>
              <a:rPr lang="uk-UA" b="1" dirty="0" smtClean="0">
                <a:solidFill>
                  <a:srgbClr val="FFC000"/>
                </a:solidFill>
                <a:latin typeface="Times New Roman" panose="02020603050405020304" pitchFamily="18" charset="0"/>
                <a:cs typeface="Times New Roman" panose="02020603050405020304" pitchFamily="18" charset="0"/>
              </a:rPr>
              <a:t>співробітників Служби судової охорони: </a:t>
            </a:r>
            <a:r>
              <a:rPr lang="uk-UA" b="1" dirty="0">
                <a:solidFill>
                  <a:srgbClr val="FFC000"/>
                </a:solidFill>
                <a:latin typeface="Times New Roman" panose="02020603050405020304" pitchFamily="18" charset="0"/>
                <a:cs typeface="Times New Roman" panose="02020603050405020304" pitchFamily="18" charset="0"/>
              </a:rPr>
              <a:t>“Судова система України, законодавство про судоустрій та статус суддів”</a:t>
            </a:r>
            <a:endParaRPr lang="uk-UA" b="1" i="1" dirty="0" smtClean="0">
              <a:solidFill>
                <a:srgbClr val="FFC000"/>
              </a:solidFill>
              <a:latin typeface="Times New Roman" panose="02020603050405020304" pitchFamily="18" charset="0"/>
              <a:cs typeface="Times New Roman" panose="02020603050405020304" pitchFamily="18" charset="0"/>
            </a:endParaRPr>
          </a:p>
          <a:p>
            <a:pPr algn="ctr">
              <a:defRPr/>
            </a:pPr>
            <a:r>
              <a:rPr lang="uk-UA" b="1" dirty="0" smtClean="0">
                <a:effectLst>
                  <a:outerShdw blurRad="38100" dist="38100" dir="2700000" algn="tl">
                    <a:srgbClr val="000000">
                      <a:alpha val="43137"/>
                    </a:srgbClr>
                  </a:outerShdw>
                </a:effectLst>
                <a:latin typeface="Times New Roman" pitchFamily="18" charset="0"/>
                <a:cs typeface="Times New Roman" pitchFamily="18" charset="0"/>
              </a:rPr>
              <a:t>18 травня 2020 року</a:t>
            </a:r>
          </a:p>
          <a:p>
            <a:pPr algn="ctr">
              <a:defRPr/>
            </a:pPr>
            <a:r>
              <a:rPr lang="uk-UA" b="1" dirty="0" smtClean="0">
                <a:effectLst>
                  <a:outerShdw blurRad="38100" dist="38100" dir="2700000" algn="tl">
                    <a:srgbClr val="000000">
                      <a:alpha val="43137"/>
                    </a:srgbClr>
                  </a:outerShdw>
                </a:effectLst>
                <a:latin typeface="Times New Roman" pitchFamily="18" charset="0"/>
                <a:cs typeface="Times New Roman" pitchFamily="18" charset="0"/>
              </a:rPr>
              <a:t>місто Київ </a:t>
            </a:r>
          </a:p>
        </p:txBody>
      </p:sp>
    </p:spTree>
    <p:extLst>
      <p:ext uri="{BB962C8B-B14F-4D97-AF65-F5344CB8AC3E}">
        <p14:creationId xmlns:p14="http://schemas.microsoft.com/office/powerpoint/2010/main" val="357645949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76064"/>
          </a:xfrm>
        </p:spPr>
        <p:txBody>
          <a:bodyPr/>
          <a:lstStyle/>
          <a:p>
            <a:r>
              <a:rPr lang="uk-UA" sz="3500" dirty="0" smtClean="0">
                <a:solidFill>
                  <a:srgbClr val="FFC000"/>
                </a:solidFill>
                <a:latin typeface="Times New Roman" panose="02020603050405020304" pitchFamily="18" charset="0"/>
                <a:cs typeface="Times New Roman" panose="02020603050405020304" pitchFamily="18" charset="0"/>
              </a:rPr>
              <a:t>Використання інформаційних технологій</a:t>
            </a:r>
            <a:endParaRPr lang="uk-UA" sz="3500" dirty="0">
              <a:solidFill>
                <a:srgbClr val="FFC000"/>
              </a:solidFill>
              <a:latin typeface="Times New Roman" panose="02020603050405020304" pitchFamily="18" charset="0"/>
              <a:cs typeface="Times New Roman" panose="02020603050405020304" pitchFamily="18" charset="0"/>
            </a:endParaRPr>
          </a:p>
        </p:txBody>
      </p:sp>
      <p:pic>
        <p:nvPicPr>
          <p:cNvPr id="7"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372200" y="1268760"/>
            <a:ext cx="1981845" cy="1981845"/>
          </a:xfrm>
          <a:prstGeom prst="rect">
            <a:avLst/>
          </a:prstGeom>
          <a:noFill/>
          <a:ln w="9525">
            <a:noFill/>
            <a:miter lim="800000"/>
            <a:headEnd/>
            <a:tailEnd/>
          </a:ln>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19" y="4792749"/>
            <a:ext cx="2448272" cy="1224136"/>
          </a:xfrm>
          <a:prstGeom prst="rect">
            <a:avLst/>
          </a:prstGeom>
          <a:ln>
            <a:noFill/>
          </a:ln>
          <a:effectLst>
            <a:softEdge rad="112500"/>
          </a:effectLst>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152" y="4149080"/>
            <a:ext cx="5148064" cy="227801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55" y="1196752"/>
            <a:ext cx="5401919" cy="2880320"/>
          </a:xfrm>
          <a:prstGeom prst="rect">
            <a:avLst/>
          </a:prstGeom>
          <a:ln>
            <a:noFill/>
          </a:ln>
          <a:effectLst>
            <a:softEdge rad="112500"/>
          </a:effectLst>
        </p:spPr>
      </p:pic>
    </p:spTree>
    <p:extLst>
      <p:ext uri="{BB962C8B-B14F-4D97-AF65-F5344CB8AC3E}">
        <p14:creationId xmlns:p14="http://schemas.microsoft.com/office/powerpoint/2010/main" val="4090101332"/>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558899"/>
          </a:xfrm>
        </p:spPr>
        <p:txBody>
          <a:bodyPr/>
          <a:lstStyle/>
          <a:p>
            <a:r>
              <a:rPr lang="uk-UA" sz="3500" b="1" dirty="0" smtClean="0">
                <a:solidFill>
                  <a:srgbClr val="FFC000"/>
                </a:solidFill>
                <a:latin typeface="Times New Roman" panose="02020603050405020304" pitchFamily="18" charset="0"/>
                <a:cs typeface="Times New Roman" panose="02020603050405020304" pitchFamily="18" charset="0"/>
              </a:rPr>
              <a:t/>
            </a:r>
            <a:br>
              <a:rPr lang="uk-UA" sz="3500" b="1" dirty="0" smtClean="0">
                <a:solidFill>
                  <a:srgbClr val="FFC000"/>
                </a:solidFill>
                <a:latin typeface="Times New Roman" panose="02020603050405020304" pitchFamily="18" charset="0"/>
                <a:cs typeface="Times New Roman" panose="02020603050405020304" pitchFamily="18" charset="0"/>
              </a:rPr>
            </a:br>
            <a:r>
              <a:rPr lang="uk-UA" sz="3500" b="1" dirty="0">
                <a:solidFill>
                  <a:srgbClr val="FFC000"/>
                </a:solidFill>
                <a:latin typeface="Times New Roman" panose="02020603050405020304" pitchFamily="18" charset="0"/>
                <a:cs typeface="Times New Roman" panose="02020603050405020304" pitchFamily="18" charset="0"/>
              </a:rPr>
              <a:t/>
            </a:r>
            <a:br>
              <a:rPr lang="uk-UA" sz="3500" b="1" dirty="0">
                <a:solidFill>
                  <a:srgbClr val="FFC000"/>
                </a:solidFill>
                <a:latin typeface="Times New Roman" panose="02020603050405020304" pitchFamily="18" charset="0"/>
                <a:cs typeface="Times New Roman" panose="02020603050405020304" pitchFamily="18" charset="0"/>
              </a:rPr>
            </a:br>
            <a:r>
              <a:rPr lang="uk-UA" sz="3500" b="1" dirty="0" smtClean="0">
                <a:solidFill>
                  <a:srgbClr val="FFC000"/>
                </a:solidFill>
                <a:latin typeface="Times New Roman" panose="02020603050405020304" pitchFamily="18" charset="0"/>
                <a:cs typeface="Times New Roman" panose="02020603050405020304" pitchFamily="18" charset="0"/>
              </a:rPr>
              <a:t>Заняття он і </a:t>
            </a:r>
            <a:r>
              <a:rPr lang="uk-UA" sz="3500" b="1" dirty="0" err="1" smtClean="0">
                <a:solidFill>
                  <a:srgbClr val="FFC000"/>
                </a:solidFill>
                <a:latin typeface="Times New Roman" panose="02020603050405020304" pitchFamily="18" charset="0"/>
                <a:cs typeface="Times New Roman" panose="02020603050405020304" pitchFamily="18" charset="0"/>
              </a:rPr>
              <a:t>оф</a:t>
            </a:r>
            <a:r>
              <a:rPr lang="uk-UA" sz="3500" b="1" dirty="0" smtClean="0">
                <a:solidFill>
                  <a:srgbClr val="FFC000"/>
                </a:solidFill>
                <a:latin typeface="Times New Roman" panose="02020603050405020304" pitchFamily="18" charset="0"/>
                <a:cs typeface="Times New Roman" panose="02020603050405020304" pitchFamily="18" charset="0"/>
              </a:rPr>
              <a:t> – лайн</a:t>
            </a:r>
            <a:r>
              <a:rPr lang="ru-RU" sz="3500" b="1" dirty="0">
                <a:solidFill>
                  <a:srgbClr val="FFC000"/>
                </a:solidFill>
                <a:latin typeface="Times New Roman" panose="02020603050405020304" pitchFamily="18" charset="0"/>
                <a:cs typeface="Times New Roman" panose="02020603050405020304" pitchFamily="18" charset="0"/>
              </a:rPr>
              <a:t/>
            </a:r>
            <a:br>
              <a:rPr lang="ru-RU" sz="3500" b="1" dirty="0">
                <a:solidFill>
                  <a:srgbClr val="FFC000"/>
                </a:solidFill>
                <a:latin typeface="Times New Roman" panose="02020603050405020304" pitchFamily="18" charset="0"/>
                <a:cs typeface="Times New Roman" panose="02020603050405020304" pitchFamily="18" charset="0"/>
              </a:rPr>
            </a:br>
            <a:r>
              <a:rPr lang="ru-RU" sz="3500" b="1" dirty="0">
                <a:solidFill>
                  <a:srgbClr val="FFC000"/>
                </a:solidFill>
                <a:latin typeface="Times New Roman" panose="02020603050405020304" pitchFamily="18" charset="0"/>
                <a:cs typeface="Times New Roman" panose="02020603050405020304" pitchFamily="18" charset="0"/>
              </a:rPr>
              <a:t/>
            </a:r>
            <a:br>
              <a:rPr lang="ru-RU" sz="3500" b="1" dirty="0">
                <a:solidFill>
                  <a:srgbClr val="FFC000"/>
                </a:solidFill>
                <a:latin typeface="Times New Roman" panose="02020603050405020304" pitchFamily="18" charset="0"/>
                <a:cs typeface="Times New Roman" panose="02020603050405020304" pitchFamily="18" charset="0"/>
              </a:rPr>
            </a:br>
            <a:endParaRPr lang="ru-RU" sz="3500" b="1"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052736"/>
            <a:ext cx="8229600" cy="1512168"/>
          </a:xfrm>
        </p:spPr>
        <p:txBody>
          <a:bodyPr/>
          <a:lstStyle/>
          <a:p>
            <a:pPr marL="0" indent="0" algn="just">
              <a:buNone/>
            </a:pPr>
            <a:r>
              <a:rPr lang="uk-UA" sz="1800" b="1" dirty="0" smtClean="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Національна школа суддів України в </a:t>
            </a:r>
            <a:r>
              <a:rPr lang="uk-UA" sz="2400" b="1" dirty="0">
                <a:latin typeface="Times New Roman" panose="02020603050405020304" pitchFamily="18" charset="0"/>
                <a:cs typeface="Times New Roman" panose="02020603050405020304" pitchFamily="18" charset="0"/>
              </a:rPr>
              <a:t>період з </a:t>
            </a:r>
            <a:r>
              <a:rPr lang="uk-UA" sz="2400" b="1" dirty="0" smtClean="0">
                <a:latin typeface="Times New Roman" panose="02020603050405020304" pitchFamily="18" charset="0"/>
                <a:cs typeface="Times New Roman" panose="02020603050405020304" pitchFamily="18" charset="0"/>
              </a:rPr>
              <a:t>             12 </a:t>
            </a:r>
            <a:r>
              <a:rPr lang="uk-UA" sz="2400" b="1" dirty="0">
                <a:latin typeface="Times New Roman" panose="02020603050405020304" pitchFamily="18" charset="0"/>
                <a:cs typeface="Times New Roman" panose="02020603050405020304" pitchFamily="18" charset="0"/>
              </a:rPr>
              <a:t>березня 2020 року </a:t>
            </a:r>
            <a:r>
              <a:rPr lang="uk-UA" sz="2400" b="1" dirty="0" smtClean="0">
                <a:latin typeface="Times New Roman" panose="02020603050405020304" pitchFamily="18" charset="0"/>
                <a:cs typeface="Times New Roman" panose="02020603050405020304" pitchFamily="18" charset="0"/>
              </a:rPr>
              <a:t>до 8 </a:t>
            </a:r>
            <a:r>
              <a:rPr lang="uk-UA" sz="2400" b="1" dirty="0">
                <a:latin typeface="Times New Roman" panose="02020603050405020304" pitchFamily="18" charset="0"/>
                <a:cs typeface="Times New Roman" panose="02020603050405020304" pitchFamily="18" charset="0"/>
              </a:rPr>
              <a:t>травня 2020 року організувала </a:t>
            </a:r>
            <a:r>
              <a:rPr lang="uk-UA" sz="2400" b="1" dirty="0" smtClean="0">
                <a:latin typeface="Times New Roman" panose="02020603050405020304" pitchFamily="18" charset="0"/>
                <a:cs typeface="Times New Roman" panose="02020603050405020304" pitchFamily="18" charset="0"/>
              </a:rPr>
              <a:t>та провела 6 занять для </a:t>
            </a:r>
            <a:r>
              <a:rPr lang="uk-UA" sz="2400" b="1" dirty="0">
                <a:latin typeface="Times New Roman" panose="02020603050405020304" pitchFamily="18" charset="0"/>
                <a:cs typeface="Times New Roman" panose="02020603050405020304" pitchFamily="18" charset="0"/>
              </a:rPr>
              <a:t>співробітників Служби судової </a:t>
            </a:r>
            <a:r>
              <a:rPr lang="uk-UA" sz="2400" b="1" dirty="0" smtClean="0">
                <a:latin typeface="Times New Roman" panose="02020603050405020304" pitchFamily="18" charset="0"/>
                <a:cs typeface="Times New Roman" panose="02020603050405020304" pitchFamily="18" charset="0"/>
              </a:rPr>
              <a:t>охорони, надала їм змогу дистанційно підвищувати свій професійний рівень</a:t>
            </a:r>
            <a:endParaRPr lang="ru-RU" sz="2400" b="1" dirty="0" smtClean="0">
              <a:latin typeface="Times New Roman" panose="02020603050405020304" pitchFamily="18" charset="0"/>
              <a:cs typeface="Times New Roman" panose="02020603050405020304" pitchFamily="18" charset="0"/>
            </a:endParaRPr>
          </a:p>
          <a:p>
            <a:pPr marL="0" indent="0" algn="just">
              <a:buNone/>
            </a:pPr>
            <a:endParaRPr lang="uk-UA" sz="1700" dirty="0" smtClean="0">
              <a:latin typeface="Times New Roman" panose="02020603050405020304" pitchFamily="18" charset="0"/>
              <a:cs typeface="Times New Roman" panose="02020603050405020304" pitchFamily="18" charset="0"/>
            </a:endParaRPr>
          </a:p>
          <a:p>
            <a:pPr marL="0" indent="0" algn="just">
              <a:buNone/>
            </a:pPr>
            <a:endParaRPr lang="uk-UA" sz="1700" dirty="0" smtClean="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522" y="2708920"/>
            <a:ext cx="4254352" cy="3316724"/>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96" y="3035134"/>
            <a:ext cx="4736526" cy="2664296"/>
          </a:xfrm>
          <a:prstGeom prst="rect">
            <a:avLst/>
          </a:prstGeom>
          <a:ln>
            <a:noFill/>
          </a:ln>
          <a:effectLst>
            <a:softEdge rad="112500"/>
          </a:effectLst>
        </p:spPr>
      </p:pic>
    </p:spTree>
    <p:extLst>
      <p:ext uri="{BB962C8B-B14F-4D97-AF65-F5344CB8AC3E}">
        <p14:creationId xmlns:p14="http://schemas.microsoft.com/office/powerpoint/2010/main" val="2691656789"/>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192" y="620688"/>
            <a:ext cx="8229600" cy="2808312"/>
          </a:xfrm>
        </p:spPr>
        <p:txBody>
          <a:bodyPr/>
          <a:lstStyle/>
          <a:p>
            <a:pPr marL="0" indent="0" algn="just">
              <a:buNone/>
            </a:pPr>
            <a:r>
              <a:rPr lang="en-US"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березня 2020 року Національна школа суддів України у співпраці зі Службою судової охорони та Державною судовою адміністрацією України провели круглий стіл для співробітників Служби судової охорони “Функціонування Служби судової охорони в системі правосуддя України”.</a:t>
            </a:r>
          </a:p>
          <a:p>
            <a:pPr marL="0" indent="0" algn="just">
              <a:buNone/>
            </a:pPr>
            <a:r>
              <a:rPr lang="en-US"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ході заняття акцентувалася увага на значимість обізнаності співробітників Служби судової охорони із судовою системою, питання незалежності суддів і доступу до правосуддя, охорони приміщень органів та установ системи правосуддя, забезпечення безпеки усіх учасників судового процесу, практичних заходах для запобігання проявів неповаги до суду та їх припинення, психологічних аспектах взаємодії суду та Служби судової охорони.</a:t>
            </a:r>
            <a:endParaRPr lang="uk-UA"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511657"/>
            <a:ext cx="4392488" cy="292832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511656"/>
            <a:ext cx="4448015" cy="2965343"/>
          </a:xfrm>
          <a:prstGeom prst="rect">
            <a:avLst/>
          </a:prstGeom>
          <a:ln>
            <a:noFill/>
          </a:ln>
          <a:effectLst>
            <a:softEdge rad="112500"/>
          </a:effectLst>
        </p:spPr>
      </p:pic>
      <p:sp>
        <p:nvSpPr>
          <p:cNvPr id="6" name="Стрелка вниз 5"/>
          <p:cNvSpPr/>
          <p:nvPr/>
        </p:nvSpPr>
        <p:spPr>
          <a:xfrm>
            <a:off x="2699792" y="21366"/>
            <a:ext cx="3312368" cy="52573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24249687"/>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7033" y="815033"/>
            <a:ext cx="8229600" cy="2757983"/>
          </a:xfrm>
        </p:spPr>
        <p:txBody>
          <a:bodyPr/>
          <a:lstStyle/>
          <a:p>
            <a:pPr marL="0" indent="0" algn="just">
              <a:buNone/>
            </a:pPr>
            <a:r>
              <a:rPr lang="en-US"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березня 2020 року дистанційне заняття для співробітників Служби судової охорони проводив заступник начальника відділу науково–методичного супроводження психологічної підготовки суддів                             </a:t>
            </a:r>
            <a:r>
              <a:rPr lang="uk-UA" sz="1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Андрій Маслюк</a:t>
            </a:r>
            <a:r>
              <a:rPr lang="ru-RU"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своїй презентації</a:t>
            </a:r>
            <a:r>
              <a:rPr lang="ru-RU"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Power Point </a:t>
            </a:r>
            <a:r>
              <a:rPr lang="uk-UA" sz="1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Андрій</a:t>
            </a:r>
            <a:r>
              <a:rPr lang="ru-RU" sz="1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Маслюк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навів чимало прикладів конструктивної поведінки</a:t>
            </a:r>
            <a:r>
              <a:rPr lang="ru-RU"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період оголошеного карантину та надав рекомендації  щодо належної реакції співробітників Служби судової охорони в такий час як при виконанні службових обов’язків,  так і в повсякденному житті.</a:t>
            </a:r>
          </a:p>
          <a:p>
            <a:pPr algn="just"/>
            <a:endParaRPr lang="ru-RU" sz="15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005064"/>
            <a:ext cx="4170313" cy="2234216"/>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536599"/>
            <a:ext cx="4260088" cy="3171146"/>
          </a:xfrm>
          <a:prstGeom prst="rect">
            <a:avLst/>
          </a:prstGeom>
          <a:ln>
            <a:noFill/>
          </a:ln>
          <a:effectLst>
            <a:softEdge rad="112500"/>
          </a:effectLst>
        </p:spPr>
      </p:pic>
      <p:sp>
        <p:nvSpPr>
          <p:cNvPr id="6" name="Стрелка вниз 5"/>
          <p:cNvSpPr/>
          <p:nvPr/>
        </p:nvSpPr>
        <p:spPr>
          <a:xfrm>
            <a:off x="2627784" y="94953"/>
            <a:ext cx="388843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81179730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2520280"/>
          </a:xfrm>
        </p:spPr>
        <p:txBody>
          <a:bodyPr/>
          <a:lstStyle/>
          <a:p>
            <a:pPr marL="0" indent="0" algn="just">
              <a:buNone/>
            </a:pPr>
            <a:r>
              <a:rPr lang="en-US" sz="1400" b="1" dirty="0" smtClean="0">
                <a:effectLst/>
                <a:latin typeface="Times New Roman" panose="02020603050405020304" pitchFamily="18" charset="0"/>
                <a:cs typeface="Times New Roman" panose="02020603050405020304" pitchFamily="18" charset="0"/>
              </a:rPr>
              <a:t>        </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квітня 2020 року дистанційні заняття для співробітників Служби судової охорони провели суддя  </a:t>
            </a:r>
            <a:r>
              <a:rPr lang="uk-UA" sz="1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Маловисківського</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районного суду, відряджений для роботи в Національній школі суддів України, </a:t>
            </a:r>
            <a:r>
              <a:rPr lang="uk-UA" sz="1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Дмитро Кратко </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 головний науковий співробітник відділу підготовки викладачів (тренерів) </a:t>
            </a:r>
            <a:r>
              <a:rPr lang="uk-UA" sz="1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Оксана </a:t>
            </a:r>
            <a:r>
              <a:rPr lang="uk-UA" sz="1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Кабиш</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ході своєї презентації суддя </a:t>
            </a:r>
            <a:r>
              <a:rPr lang="uk-UA" sz="1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Дмитро Кратко </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висвітлив питання щодо  державного забезпечення особистої безпеки суддів і членів їхніх сімей, працівників апаратів судів та практичної реалізації прав та обов’язків учасниками судового процесу з підтримання громадського порядку в суді.</a:t>
            </a:r>
            <a:endPar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Оксана </a:t>
            </a:r>
            <a:r>
              <a:rPr lang="uk-UA" sz="14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Кабиш</a:t>
            </a:r>
            <a:r>
              <a:rPr lang="uk-UA" sz="1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навела чимало прикладів уживання </a:t>
            </a:r>
            <a:r>
              <a:rPr lang="uk-UA" sz="1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мовних</a:t>
            </a:r>
            <a:r>
              <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засобів в офіційно–діловому стилі сучасної української літературної мови, звернула увагу на правила скорочування слів у текстах документів та особливості оформлення ділових паперів</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uk-UA"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1400" b="1" dirty="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573016"/>
            <a:ext cx="5376597" cy="3024336"/>
          </a:xfrm>
          <a:prstGeom prst="rect">
            <a:avLst/>
          </a:prstGeom>
          <a:ln>
            <a:noFill/>
          </a:ln>
          <a:effectLst>
            <a:softEdge rad="112500"/>
          </a:effectLst>
        </p:spPr>
      </p:pic>
      <p:sp>
        <p:nvSpPr>
          <p:cNvPr id="5" name="Стрелка вниз 4"/>
          <p:cNvSpPr/>
          <p:nvPr/>
        </p:nvSpPr>
        <p:spPr>
          <a:xfrm>
            <a:off x="2627784" y="94953"/>
            <a:ext cx="388843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08602883"/>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0086"/>
            <a:ext cx="8229600" cy="1950842"/>
          </a:xfrm>
        </p:spPr>
        <p:txBody>
          <a:bodyPr/>
          <a:lstStyle/>
          <a:p>
            <a:pPr marL="0" indent="0" algn="just">
              <a:buNone/>
            </a:pPr>
            <a:r>
              <a:rPr lang="en-US"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квітня 2020 року дистанційне заняття для співробітників Служби судової охорони провів суддя  Жовтневого районного суду міста Дніпра </a:t>
            </a:r>
            <a:r>
              <a:rPr lang="uk-UA" sz="15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Максим </a:t>
            </a:r>
            <a:r>
              <a:rPr lang="uk-UA" sz="15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Ходаківський</a:t>
            </a:r>
            <a:r>
              <a:rPr lang="uk-UA"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який відряджений для роботи в Національній школі суддів України.</a:t>
            </a:r>
          </a:p>
          <a:p>
            <a:pPr marL="0" indent="0" algn="just">
              <a:buNone/>
            </a:pPr>
            <a:r>
              <a:rPr lang="en-US"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ході своєї презентації суддя </a:t>
            </a:r>
            <a:r>
              <a:rPr lang="uk-UA" sz="15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Максим </a:t>
            </a:r>
            <a:r>
              <a:rPr lang="uk-UA" sz="1500" b="1" dirty="0" err="1"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Ходаківський</a:t>
            </a:r>
            <a:r>
              <a:rPr lang="uk-UA" sz="15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висвітлив питання щодо  незалежності суддів і доступу до правосуддя, значимості обізнаності персоналу Служби із системою правосуддя,  судовими процесами, розподілом обов’язків і повноважень у суді.</a:t>
            </a:r>
          </a:p>
          <a:p>
            <a:pPr marL="0" indent="0">
              <a:buNone/>
            </a:pPr>
            <a:endParaRPr lang="ru-RU" sz="15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2669837"/>
            <a:ext cx="5289196" cy="4123497"/>
          </a:xfrm>
          <a:prstGeom prst="rect">
            <a:avLst/>
          </a:prstGeom>
          <a:ln>
            <a:noFill/>
          </a:ln>
          <a:effectLst>
            <a:softEdge rad="112500"/>
          </a:effectLst>
        </p:spPr>
      </p:pic>
      <p:sp>
        <p:nvSpPr>
          <p:cNvPr id="5" name="Стрелка вниз 4"/>
          <p:cNvSpPr/>
          <p:nvPr/>
        </p:nvSpPr>
        <p:spPr>
          <a:xfrm>
            <a:off x="2627784" y="94953"/>
            <a:ext cx="388843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5986234"/>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1180728"/>
          </a:xfrm>
        </p:spPr>
        <p:txBody>
          <a:bodyPr/>
          <a:lstStyle/>
          <a:p>
            <a:pPr marL="0" indent="0" algn="just">
              <a:buNone/>
            </a:pPr>
            <a:r>
              <a:rPr lang="en-US"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квітня 2020 року Національна школа суддів України провела </a:t>
            </a:r>
            <a:r>
              <a:rPr lang="uk-UA" sz="1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відеозаняття</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співробітників Служби судової охорони щодо ефективної комунікації у професійній діяльності.</a:t>
            </a:r>
            <a:endParaRPr lang="en-U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Викладачка – </a:t>
            </a:r>
            <a:r>
              <a:rPr lang="uk-UA" sz="1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очільниця</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управління інформації та забезпечення комунікаційної діяльності секретаріату Вищої ради правосуддя, керівниця прес–центру судової влади України </a:t>
            </a:r>
            <a:r>
              <a:rPr lang="uk-UA" sz="1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Оксана Лисенко </a:t>
            </a:r>
            <a:r>
              <a:rPr lang="uk-UA"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детально ознайомила слухачів і слухачок із тим,</a:t>
            </a:r>
          </a:p>
          <a:p>
            <a:pPr marL="0" indent="0">
              <a:buNone/>
            </a:pPr>
            <a:endParaRPr lang="uk-UA"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780928"/>
            <a:ext cx="3960440" cy="3960440"/>
          </a:xfrm>
          <a:prstGeom prst="rect">
            <a:avLst/>
          </a:prstGeom>
          <a:ln>
            <a:noFill/>
          </a:ln>
          <a:effectLst>
            <a:softEdge rad="112500"/>
          </a:effectLst>
        </p:spPr>
      </p:pic>
      <p:sp>
        <p:nvSpPr>
          <p:cNvPr id="5" name="Прямоугольник 4"/>
          <p:cNvSpPr/>
          <p:nvPr/>
        </p:nvSpPr>
        <p:spPr>
          <a:xfrm>
            <a:off x="341784" y="3329987"/>
            <a:ext cx="4572000" cy="2862322"/>
          </a:xfrm>
          <a:prstGeom prst="rect">
            <a:avLst/>
          </a:prstGeom>
        </p:spPr>
        <p:txBody>
          <a:bodyPr>
            <a:spAutoFit/>
          </a:bodyPr>
          <a:lstStyle/>
          <a:p>
            <a:pPr algn="ctr">
              <a:buFont typeface="Wingdings" panose="05000000000000000000" pitchFamily="2" charset="2"/>
              <a:buChar char="v"/>
            </a:pP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a:t>
            </a:r>
            <a:r>
              <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судова влада України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співпрацює </a:t>
            </a:r>
            <a:r>
              <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зі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ЗМІ</a:t>
            </a:r>
            <a:endPar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якими </a:t>
            </a:r>
            <a:r>
              <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 рівні відповідальності за комунікацію в судовій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владі</a:t>
            </a:r>
            <a:endParaRPr lang="uk-UA"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яким </a:t>
            </a:r>
            <a:r>
              <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 місце Служби судової охорони в системі комунікації судової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влади</a:t>
            </a:r>
            <a:endPar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buFont typeface="Wingdings" panose="05000000000000000000" pitchFamily="2" charset="2"/>
              <a:buChar char="v"/>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 ким </a:t>
            </a:r>
            <a:r>
              <a:rPr lang="uk-UA"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комунікує</a:t>
            </a:r>
            <a:r>
              <a:rPr lang="uk-UA"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суд                                              та якими є потреби відвідувачів</a:t>
            </a:r>
          </a:p>
          <a:p>
            <a:pPr algn="ctr">
              <a:buFont typeface="Wingdings" panose="05000000000000000000" pitchFamily="2" charset="2"/>
              <a:buChar char="v"/>
            </a:pP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якої інформації </a:t>
            </a:r>
          </a:p>
          <a:p>
            <a:pPr algn="ctr"/>
            <a:r>
              <a:rPr lang="uk-UA"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потребують журналісти в судах</a:t>
            </a:r>
            <a:endParaRPr lang="uk-UA"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2627784" y="94953"/>
            <a:ext cx="3888432" cy="72008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297496758"/>
      </p:ext>
    </p:extLst>
  </p:cSld>
  <p:clrMapOvr>
    <a:masterClrMapping/>
  </p:clrMapOvr>
  <p:transition spd="slow">
    <p:wheel spokes="1"/>
  </p:transition>
</p:sld>
</file>

<file path=ppt/theme/theme1.xml><?xml version="1.0" encoding="utf-8"?>
<a:theme xmlns:a="http://schemas.openxmlformats.org/drawingml/2006/main" name="22 власність">
  <a:themeElements>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 власність</Template>
  <TotalTime>7161</TotalTime>
  <Words>384</Words>
  <Application>Microsoft Office PowerPoint</Application>
  <PresentationFormat>Экран (4:3)</PresentationFormat>
  <Paragraphs>42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22 власність</vt:lpstr>
      <vt:lpstr>Презентация PowerPoint</vt:lpstr>
      <vt:lpstr>Презентация PowerPoint</vt:lpstr>
      <vt:lpstr>Використання інформаційних технологій</vt:lpstr>
      <vt:lpstr>  Заняття он і оф – лайн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 відвідати відеозаняття</vt:lpstr>
      <vt:lpstr>Аналіз анкет зворотного зв’язку</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Мазурок</dc:creator>
  <cp:lastModifiedBy>MazurokVA</cp:lastModifiedBy>
  <cp:revision>208</cp:revision>
  <dcterms:created xsi:type="dcterms:W3CDTF">2016-09-21T20:12:43Z</dcterms:created>
  <dcterms:modified xsi:type="dcterms:W3CDTF">2020-05-18T06:41:16Z</dcterms:modified>
</cp:coreProperties>
</file>