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0"/>
  </p:notesMasterIdLst>
  <p:sldIdLst>
    <p:sldId id="402" r:id="rId2"/>
    <p:sldId id="403" r:id="rId3"/>
    <p:sldId id="439" r:id="rId4"/>
    <p:sldId id="440" r:id="rId5"/>
    <p:sldId id="441" r:id="rId6"/>
    <p:sldId id="446" r:id="rId7"/>
    <p:sldId id="445" r:id="rId8"/>
    <p:sldId id="447" r:id="rId9"/>
    <p:sldId id="449" r:id="rId10"/>
    <p:sldId id="450" r:id="rId11"/>
    <p:sldId id="452" r:id="rId12"/>
    <p:sldId id="453" r:id="rId13"/>
    <p:sldId id="454" r:id="rId14"/>
    <p:sldId id="455" r:id="rId15"/>
    <p:sldId id="456" r:id="rId16"/>
    <p:sldId id="459" r:id="rId17"/>
    <p:sldId id="457" r:id="rId18"/>
    <p:sldId id="460"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E6924"/>
    <a:srgbClr val="F93B0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22" autoAdjust="0"/>
  </p:normalViewPr>
  <p:slideViewPr>
    <p:cSldViewPr>
      <p:cViewPr>
        <p:scale>
          <a:sx n="110" d="100"/>
          <a:sy n="110" d="100"/>
        </p:scale>
        <p:origin x="-132"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F020E-0418-4915-A931-D07DCADECB90}" type="doc">
      <dgm:prSet loTypeId="urn:microsoft.com/office/officeart/2008/layout/RadialCluster" loCatId="cycle" qsTypeId="urn:microsoft.com/office/officeart/2005/8/quickstyle/3d2" qsCatId="3D" csTypeId="urn:microsoft.com/office/officeart/2005/8/colors/accent1_2" csCatId="accent1" phldr="1"/>
      <dgm:spPr/>
      <dgm:t>
        <a:bodyPr/>
        <a:lstStyle/>
        <a:p>
          <a:endParaRPr lang="ru-RU"/>
        </a:p>
      </dgm:t>
    </dgm:pt>
    <dgm:pt modelId="{94D0C1D7-86DC-43D2-BFCE-8FFEA790FB12}">
      <dgm:prSet phldrT="[Текст]"/>
      <dgm:spPr/>
      <dgm:t>
        <a:bodyPr/>
        <a:lstStyle/>
        <a:p>
          <a:r>
            <a:rPr lang="uk-UA" b="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Цілі</a:t>
          </a:r>
          <a:endParaRPr lang="ru-RU" b="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68D2802-CC63-4EB3-B472-D1B4F32F4E5F}" type="parTrans" cxnId="{63EC4F90-0C65-4885-8F38-80C22B1C579E}">
      <dgm:prSet/>
      <dgm:spPr/>
      <dgm:t>
        <a:bodyPr/>
        <a:lstStyle/>
        <a:p>
          <a:endParaRPr lang="ru-RU"/>
        </a:p>
      </dgm:t>
    </dgm:pt>
    <dgm:pt modelId="{32EFA307-F6AE-4962-885F-3FEA7DA33076}" type="sibTrans" cxnId="{63EC4F90-0C65-4885-8F38-80C22B1C579E}">
      <dgm:prSet/>
      <dgm:spPr/>
      <dgm:t>
        <a:bodyPr/>
        <a:lstStyle/>
        <a:p>
          <a:endParaRPr lang="ru-RU"/>
        </a:p>
      </dgm:t>
    </dgm:pt>
    <dgm:pt modelId="{B4AB505D-1461-4571-8D8F-0213EBF88227}">
      <dgm:prSet phldrT="[Текст]" custT="1"/>
      <dgm:spPr/>
      <dgm:t>
        <a:bodyPr/>
        <a:lstStyle/>
        <a:p>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Розробка єдиних правил діяльності органів та установ системи правосуддя у сфері комунікацій</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A75A6E7-85AF-4555-AD76-39BBE312E92A}" type="parTrans" cxnId="{D2B13EA3-7AF6-4B9A-B551-91A644DEF987}">
      <dgm:prSet/>
      <dgm:spPr>
        <a:ln w="38100">
          <a:solidFill>
            <a:schemeClr val="tx1"/>
          </a:solidFill>
        </a:ln>
      </dgm:spPr>
      <dgm:t>
        <a:bodyPr/>
        <a:lstStyle/>
        <a:p>
          <a:endParaRPr lang="ru-RU"/>
        </a:p>
      </dgm:t>
    </dgm:pt>
    <dgm:pt modelId="{C7D6DE37-4F97-4264-8EDB-44ED0CBD5CFA}" type="sibTrans" cxnId="{D2B13EA3-7AF6-4B9A-B551-91A644DEF987}">
      <dgm:prSet/>
      <dgm:spPr/>
      <dgm:t>
        <a:bodyPr/>
        <a:lstStyle/>
        <a:p>
          <a:endParaRPr lang="ru-RU"/>
        </a:p>
      </dgm:t>
    </dgm:pt>
    <dgm:pt modelId="{7B0587C6-EC61-47B6-9897-E238EF30E627}">
      <dgm:prSet phldrT="[Текст]" custT="1"/>
      <dgm:spPr/>
      <dgm:t>
        <a:bodyPr/>
        <a:lstStyle/>
        <a:p>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Створення системи постійної просвітницької діяльності, спрямованої на ознайомлення з діяльністю судів і суддів, а також конституційними правами та обов’язками громадян</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8192677-985A-4E42-B014-2523EEB496AD}" type="parTrans" cxnId="{B7F01FF4-A1BE-4297-9B6F-E811141B84C2}">
      <dgm:prSet/>
      <dgm:spPr>
        <a:ln w="38100">
          <a:solidFill>
            <a:schemeClr val="tx1"/>
          </a:solidFill>
        </a:ln>
      </dgm:spPr>
      <dgm:t>
        <a:bodyPr/>
        <a:lstStyle/>
        <a:p>
          <a:endParaRPr lang="ru-RU"/>
        </a:p>
      </dgm:t>
    </dgm:pt>
    <dgm:pt modelId="{BD267C06-07B1-4A76-8407-1D60FD3DBCAB}" type="sibTrans" cxnId="{B7F01FF4-A1BE-4297-9B6F-E811141B84C2}">
      <dgm:prSet/>
      <dgm:spPr/>
      <dgm:t>
        <a:bodyPr/>
        <a:lstStyle/>
        <a:p>
          <a:endParaRPr lang="ru-RU"/>
        </a:p>
      </dgm:t>
    </dgm:pt>
    <dgm:pt modelId="{2860822A-8D5B-49A8-9760-917F2D7C8E29}">
      <dgm:prSet phldrT="[Текст]" custT="1"/>
      <dgm:spPr/>
      <dgm:t>
        <a:bodyPr/>
        <a:lstStyle/>
        <a:p>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Налагодження системної співпраці та взаємодії представників системи правосуддя України щодо забезпечення прозорої та відкритої діяльності системи правосуддя України</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46636BC-05A8-4081-BBE2-2179B0861E1E}" type="parTrans" cxnId="{0BA665BA-54D7-49CC-B332-70956356C215}">
      <dgm:prSet/>
      <dgm:spPr>
        <a:ln w="38100">
          <a:solidFill>
            <a:schemeClr val="tx1"/>
          </a:solidFill>
        </a:ln>
      </dgm:spPr>
      <dgm:t>
        <a:bodyPr/>
        <a:lstStyle/>
        <a:p>
          <a:endParaRPr lang="ru-RU"/>
        </a:p>
      </dgm:t>
    </dgm:pt>
    <dgm:pt modelId="{FE24F2C0-F833-415D-A4B6-3DE23ECA0625}" type="sibTrans" cxnId="{0BA665BA-54D7-49CC-B332-70956356C215}">
      <dgm:prSet/>
      <dgm:spPr/>
      <dgm:t>
        <a:bodyPr/>
        <a:lstStyle/>
        <a:p>
          <a:endParaRPr lang="ru-RU"/>
        </a:p>
      </dgm:t>
    </dgm:pt>
    <dgm:pt modelId="{D5577B36-78F9-4829-ABAA-75D084A77D00}">
      <dgm:prSet custT="1"/>
      <dgm:spPr/>
      <dgm:t>
        <a:bodyPr/>
        <a:lstStyle/>
        <a:p>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Забезпечення узгодженої і послідовної комунікації представників системи правосуддя із засобами масової інформації, громадськістю та громадянським суспільством; підвищення довіри суспільства до судової системи; удосконалення комунікації між судовими органами в Україні</a:t>
          </a:r>
          <a:endPar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F44468A-6375-4C9D-AED8-716740810267}" type="parTrans" cxnId="{D7809B1E-7C4E-4A36-A3DB-64A77AF37936}">
      <dgm:prSet/>
      <dgm:spPr>
        <a:ln w="38100">
          <a:solidFill>
            <a:schemeClr val="tx1"/>
          </a:solidFill>
        </a:ln>
      </dgm:spPr>
      <dgm:t>
        <a:bodyPr/>
        <a:lstStyle/>
        <a:p>
          <a:endParaRPr lang="ru-RU"/>
        </a:p>
      </dgm:t>
    </dgm:pt>
    <dgm:pt modelId="{37B40690-6DA2-4D41-B971-E702390EDC75}" type="sibTrans" cxnId="{D7809B1E-7C4E-4A36-A3DB-64A77AF37936}">
      <dgm:prSet/>
      <dgm:spPr/>
      <dgm:t>
        <a:bodyPr/>
        <a:lstStyle/>
        <a:p>
          <a:endParaRPr lang="ru-RU"/>
        </a:p>
      </dgm:t>
    </dgm:pt>
    <dgm:pt modelId="{1AC286CA-37CC-42F9-A708-6C3BD300AEA6}" type="pres">
      <dgm:prSet presAssocID="{9BCF020E-0418-4915-A931-D07DCADECB90}" presName="Name0" presStyleCnt="0">
        <dgm:presLayoutVars>
          <dgm:chMax val="1"/>
          <dgm:chPref val="1"/>
          <dgm:dir/>
          <dgm:animOne val="branch"/>
          <dgm:animLvl val="lvl"/>
        </dgm:presLayoutVars>
      </dgm:prSet>
      <dgm:spPr/>
      <dgm:t>
        <a:bodyPr/>
        <a:lstStyle/>
        <a:p>
          <a:endParaRPr lang="uk-UA"/>
        </a:p>
      </dgm:t>
    </dgm:pt>
    <dgm:pt modelId="{D4C60C2F-D2B7-4F07-82BA-1CA6B75BCFBC}" type="pres">
      <dgm:prSet presAssocID="{94D0C1D7-86DC-43D2-BFCE-8FFEA790FB12}" presName="singleCycle" presStyleCnt="0"/>
      <dgm:spPr/>
    </dgm:pt>
    <dgm:pt modelId="{29FD370F-7B62-4F16-8C7C-B1DAD11F20DC}" type="pres">
      <dgm:prSet presAssocID="{94D0C1D7-86DC-43D2-BFCE-8FFEA790FB12}" presName="singleCenter" presStyleLbl="node1" presStyleIdx="0" presStyleCnt="5" custLinFactNeighborX="-1661" custLinFactNeighborY="747">
        <dgm:presLayoutVars>
          <dgm:chMax val="7"/>
          <dgm:chPref val="7"/>
        </dgm:presLayoutVars>
      </dgm:prSet>
      <dgm:spPr/>
      <dgm:t>
        <a:bodyPr/>
        <a:lstStyle/>
        <a:p>
          <a:endParaRPr lang="uk-UA"/>
        </a:p>
      </dgm:t>
    </dgm:pt>
    <dgm:pt modelId="{93B31434-2E5F-4026-A8FC-359BCEB6DE68}" type="pres">
      <dgm:prSet presAssocID="{1A75A6E7-85AF-4555-AD76-39BBE312E92A}" presName="Name56" presStyleLbl="parChTrans1D2" presStyleIdx="0" presStyleCnt="4"/>
      <dgm:spPr/>
      <dgm:t>
        <a:bodyPr/>
        <a:lstStyle/>
        <a:p>
          <a:endParaRPr lang="uk-UA"/>
        </a:p>
      </dgm:t>
    </dgm:pt>
    <dgm:pt modelId="{9745706B-DDB7-4524-AE12-B43199462757}" type="pres">
      <dgm:prSet presAssocID="{B4AB505D-1461-4571-8D8F-0213EBF88227}" presName="text0" presStyleLbl="node1" presStyleIdx="1" presStyleCnt="5" custScaleX="306220" custScaleY="127434" custRadScaleRad="92390" custRadScaleInc="-4910">
        <dgm:presLayoutVars>
          <dgm:bulletEnabled val="1"/>
        </dgm:presLayoutVars>
      </dgm:prSet>
      <dgm:spPr/>
      <dgm:t>
        <a:bodyPr/>
        <a:lstStyle/>
        <a:p>
          <a:endParaRPr lang="ru-RU"/>
        </a:p>
      </dgm:t>
    </dgm:pt>
    <dgm:pt modelId="{788A79F0-E3CA-477F-B2BE-6EE08964BD2A}" type="pres">
      <dgm:prSet presAssocID="{3F44468A-6375-4C9D-AED8-716740810267}" presName="Name56" presStyleLbl="parChTrans1D2" presStyleIdx="1" presStyleCnt="4"/>
      <dgm:spPr/>
      <dgm:t>
        <a:bodyPr/>
        <a:lstStyle/>
        <a:p>
          <a:endParaRPr lang="uk-UA"/>
        </a:p>
      </dgm:t>
    </dgm:pt>
    <dgm:pt modelId="{478B851C-B0AB-4319-947C-25E2A0E7F7B0}" type="pres">
      <dgm:prSet presAssocID="{D5577B36-78F9-4829-ABAA-75D084A77D00}" presName="text0" presStyleLbl="node1" presStyleIdx="2" presStyleCnt="5" custScaleX="328932" custScaleY="215169" custRadScaleRad="147072" custRadScaleInc="898">
        <dgm:presLayoutVars>
          <dgm:bulletEnabled val="1"/>
        </dgm:presLayoutVars>
      </dgm:prSet>
      <dgm:spPr/>
      <dgm:t>
        <a:bodyPr/>
        <a:lstStyle/>
        <a:p>
          <a:endParaRPr lang="ru-RU"/>
        </a:p>
      </dgm:t>
    </dgm:pt>
    <dgm:pt modelId="{3E9AEAA1-F5D4-4BB5-8170-2FCBF0304E20}" type="pres">
      <dgm:prSet presAssocID="{C8192677-985A-4E42-B014-2523EEB496AD}" presName="Name56" presStyleLbl="parChTrans1D2" presStyleIdx="2" presStyleCnt="4"/>
      <dgm:spPr/>
      <dgm:t>
        <a:bodyPr/>
        <a:lstStyle/>
        <a:p>
          <a:endParaRPr lang="uk-UA"/>
        </a:p>
      </dgm:t>
    </dgm:pt>
    <dgm:pt modelId="{5AA6D6CF-A88C-42BD-B9EB-9060B4EC563B}" type="pres">
      <dgm:prSet presAssocID="{7B0587C6-EC61-47B6-9897-E238EF30E627}" presName="text0" presStyleLbl="node1" presStyleIdx="3" presStyleCnt="5" custScaleX="452861" custScaleY="102970" custRadScaleRad="89033" custRadScaleInc="3477">
        <dgm:presLayoutVars>
          <dgm:bulletEnabled val="1"/>
        </dgm:presLayoutVars>
      </dgm:prSet>
      <dgm:spPr/>
      <dgm:t>
        <a:bodyPr/>
        <a:lstStyle/>
        <a:p>
          <a:endParaRPr lang="ru-RU"/>
        </a:p>
      </dgm:t>
    </dgm:pt>
    <dgm:pt modelId="{C93F796F-FCED-4039-B981-B4384AC4D89B}" type="pres">
      <dgm:prSet presAssocID="{846636BC-05A8-4081-BBE2-2179B0861E1E}" presName="Name56" presStyleLbl="parChTrans1D2" presStyleIdx="3" presStyleCnt="4"/>
      <dgm:spPr/>
      <dgm:t>
        <a:bodyPr/>
        <a:lstStyle/>
        <a:p>
          <a:endParaRPr lang="uk-UA"/>
        </a:p>
      </dgm:t>
    </dgm:pt>
    <dgm:pt modelId="{52A8826A-7E66-447F-9BF5-847B97462174}" type="pres">
      <dgm:prSet presAssocID="{2860822A-8D5B-49A8-9760-917F2D7C8E29}" presName="text0" presStyleLbl="node1" presStyleIdx="4" presStyleCnt="5" custScaleX="301597" custScaleY="166422" custRadScaleRad="168732" custRadScaleInc="376">
        <dgm:presLayoutVars>
          <dgm:bulletEnabled val="1"/>
        </dgm:presLayoutVars>
      </dgm:prSet>
      <dgm:spPr/>
      <dgm:t>
        <a:bodyPr/>
        <a:lstStyle/>
        <a:p>
          <a:endParaRPr lang="ru-RU"/>
        </a:p>
      </dgm:t>
    </dgm:pt>
  </dgm:ptLst>
  <dgm:cxnLst>
    <dgm:cxn modelId="{B7F01FF4-A1BE-4297-9B6F-E811141B84C2}" srcId="{94D0C1D7-86DC-43D2-BFCE-8FFEA790FB12}" destId="{7B0587C6-EC61-47B6-9897-E238EF30E627}" srcOrd="2" destOrd="0" parTransId="{C8192677-985A-4E42-B014-2523EEB496AD}" sibTransId="{BD267C06-07B1-4A76-8407-1D60FD3DBCAB}"/>
    <dgm:cxn modelId="{9473E24A-6A67-4D9B-94E9-FBBB2168D726}" type="presOf" srcId="{3F44468A-6375-4C9D-AED8-716740810267}" destId="{788A79F0-E3CA-477F-B2BE-6EE08964BD2A}" srcOrd="0" destOrd="0" presId="urn:microsoft.com/office/officeart/2008/layout/RadialCluster"/>
    <dgm:cxn modelId="{18BBDA81-532D-4D11-877C-AECE82B3B54B}" type="presOf" srcId="{94D0C1D7-86DC-43D2-BFCE-8FFEA790FB12}" destId="{29FD370F-7B62-4F16-8C7C-B1DAD11F20DC}" srcOrd="0" destOrd="0" presId="urn:microsoft.com/office/officeart/2008/layout/RadialCluster"/>
    <dgm:cxn modelId="{DEDDE4C4-268E-4D9E-B3C7-61483C3AF425}" type="presOf" srcId="{1A75A6E7-85AF-4555-AD76-39BBE312E92A}" destId="{93B31434-2E5F-4026-A8FC-359BCEB6DE68}" srcOrd="0" destOrd="0" presId="urn:microsoft.com/office/officeart/2008/layout/RadialCluster"/>
    <dgm:cxn modelId="{52826941-F7CF-4F27-9B7E-B5B1D889AABE}" type="presOf" srcId="{2860822A-8D5B-49A8-9760-917F2D7C8E29}" destId="{52A8826A-7E66-447F-9BF5-847B97462174}" srcOrd="0" destOrd="0" presId="urn:microsoft.com/office/officeart/2008/layout/RadialCluster"/>
    <dgm:cxn modelId="{63EC4F90-0C65-4885-8F38-80C22B1C579E}" srcId="{9BCF020E-0418-4915-A931-D07DCADECB90}" destId="{94D0C1D7-86DC-43D2-BFCE-8FFEA790FB12}" srcOrd="0" destOrd="0" parTransId="{068D2802-CC63-4EB3-B472-D1B4F32F4E5F}" sibTransId="{32EFA307-F6AE-4962-885F-3FEA7DA33076}"/>
    <dgm:cxn modelId="{78BE73A4-A9AD-423A-9EAB-7FA63EC8D380}" type="presOf" srcId="{7B0587C6-EC61-47B6-9897-E238EF30E627}" destId="{5AA6D6CF-A88C-42BD-B9EB-9060B4EC563B}" srcOrd="0" destOrd="0" presId="urn:microsoft.com/office/officeart/2008/layout/RadialCluster"/>
    <dgm:cxn modelId="{AB36EB63-F72F-41B1-AD7A-DD7EFFF20593}" type="presOf" srcId="{846636BC-05A8-4081-BBE2-2179B0861E1E}" destId="{C93F796F-FCED-4039-B981-B4384AC4D89B}" srcOrd="0" destOrd="0" presId="urn:microsoft.com/office/officeart/2008/layout/RadialCluster"/>
    <dgm:cxn modelId="{6BADEEAA-DCC8-4F81-910C-17D99EA1C1A9}" type="presOf" srcId="{B4AB505D-1461-4571-8D8F-0213EBF88227}" destId="{9745706B-DDB7-4524-AE12-B43199462757}" srcOrd="0" destOrd="0" presId="urn:microsoft.com/office/officeart/2008/layout/RadialCluster"/>
    <dgm:cxn modelId="{D2B13EA3-7AF6-4B9A-B551-91A644DEF987}" srcId="{94D0C1D7-86DC-43D2-BFCE-8FFEA790FB12}" destId="{B4AB505D-1461-4571-8D8F-0213EBF88227}" srcOrd="0" destOrd="0" parTransId="{1A75A6E7-85AF-4555-AD76-39BBE312E92A}" sibTransId="{C7D6DE37-4F97-4264-8EDB-44ED0CBD5CFA}"/>
    <dgm:cxn modelId="{D7809B1E-7C4E-4A36-A3DB-64A77AF37936}" srcId="{94D0C1D7-86DC-43D2-BFCE-8FFEA790FB12}" destId="{D5577B36-78F9-4829-ABAA-75D084A77D00}" srcOrd="1" destOrd="0" parTransId="{3F44468A-6375-4C9D-AED8-716740810267}" sibTransId="{37B40690-6DA2-4D41-B971-E702390EDC75}"/>
    <dgm:cxn modelId="{707B1C6C-15ED-432E-9958-2C4C26BF79E0}" type="presOf" srcId="{D5577B36-78F9-4829-ABAA-75D084A77D00}" destId="{478B851C-B0AB-4319-947C-25E2A0E7F7B0}" srcOrd="0" destOrd="0" presId="urn:microsoft.com/office/officeart/2008/layout/RadialCluster"/>
    <dgm:cxn modelId="{0BA665BA-54D7-49CC-B332-70956356C215}" srcId="{94D0C1D7-86DC-43D2-BFCE-8FFEA790FB12}" destId="{2860822A-8D5B-49A8-9760-917F2D7C8E29}" srcOrd="3" destOrd="0" parTransId="{846636BC-05A8-4081-BBE2-2179B0861E1E}" sibTransId="{FE24F2C0-F833-415D-A4B6-3DE23ECA0625}"/>
    <dgm:cxn modelId="{BD96A9D0-0C62-47FB-98C7-F052D0913DC4}" type="presOf" srcId="{9BCF020E-0418-4915-A931-D07DCADECB90}" destId="{1AC286CA-37CC-42F9-A708-6C3BD300AEA6}" srcOrd="0" destOrd="0" presId="urn:microsoft.com/office/officeart/2008/layout/RadialCluster"/>
    <dgm:cxn modelId="{2B9BA33C-E85A-4C02-B884-539710CA6289}" type="presOf" srcId="{C8192677-985A-4E42-B014-2523EEB496AD}" destId="{3E9AEAA1-F5D4-4BB5-8170-2FCBF0304E20}" srcOrd="0" destOrd="0" presId="urn:microsoft.com/office/officeart/2008/layout/RadialCluster"/>
    <dgm:cxn modelId="{E69B65A1-2DD7-4EF9-B74A-CD7527973EE2}" type="presParOf" srcId="{1AC286CA-37CC-42F9-A708-6C3BD300AEA6}" destId="{D4C60C2F-D2B7-4F07-82BA-1CA6B75BCFBC}" srcOrd="0" destOrd="0" presId="urn:microsoft.com/office/officeart/2008/layout/RadialCluster"/>
    <dgm:cxn modelId="{AC010BEB-5889-4A56-82D5-3FC03D04A28C}" type="presParOf" srcId="{D4C60C2F-D2B7-4F07-82BA-1CA6B75BCFBC}" destId="{29FD370F-7B62-4F16-8C7C-B1DAD11F20DC}" srcOrd="0" destOrd="0" presId="urn:microsoft.com/office/officeart/2008/layout/RadialCluster"/>
    <dgm:cxn modelId="{0F1D750F-937B-4031-B5FA-355F09A6079D}" type="presParOf" srcId="{D4C60C2F-D2B7-4F07-82BA-1CA6B75BCFBC}" destId="{93B31434-2E5F-4026-A8FC-359BCEB6DE68}" srcOrd="1" destOrd="0" presId="urn:microsoft.com/office/officeart/2008/layout/RadialCluster"/>
    <dgm:cxn modelId="{5A27D673-F91E-42F3-BDB1-1AA8A6E38F06}" type="presParOf" srcId="{D4C60C2F-D2B7-4F07-82BA-1CA6B75BCFBC}" destId="{9745706B-DDB7-4524-AE12-B43199462757}" srcOrd="2" destOrd="0" presId="urn:microsoft.com/office/officeart/2008/layout/RadialCluster"/>
    <dgm:cxn modelId="{A267C984-B9E4-4308-BAD3-7D1E7773BE69}" type="presParOf" srcId="{D4C60C2F-D2B7-4F07-82BA-1CA6B75BCFBC}" destId="{788A79F0-E3CA-477F-B2BE-6EE08964BD2A}" srcOrd="3" destOrd="0" presId="urn:microsoft.com/office/officeart/2008/layout/RadialCluster"/>
    <dgm:cxn modelId="{57D4D201-5FB6-4D58-9E1B-24EA8365D366}" type="presParOf" srcId="{D4C60C2F-D2B7-4F07-82BA-1CA6B75BCFBC}" destId="{478B851C-B0AB-4319-947C-25E2A0E7F7B0}" srcOrd="4" destOrd="0" presId="urn:microsoft.com/office/officeart/2008/layout/RadialCluster"/>
    <dgm:cxn modelId="{1744096E-7AFA-49F7-8F43-DB9C966A6E05}" type="presParOf" srcId="{D4C60C2F-D2B7-4F07-82BA-1CA6B75BCFBC}" destId="{3E9AEAA1-F5D4-4BB5-8170-2FCBF0304E20}" srcOrd="5" destOrd="0" presId="urn:microsoft.com/office/officeart/2008/layout/RadialCluster"/>
    <dgm:cxn modelId="{F3E10517-E179-4FE9-92FB-CEBC6E0B5E5E}" type="presParOf" srcId="{D4C60C2F-D2B7-4F07-82BA-1CA6B75BCFBC}" destId="{5AA6D6CF-A88C-42BD-B9EB-9060B4EC563B}" srcOrd="6" destOrd="0" presId="urn:microsoft.com/office/officeart/2008/layout/RadialCluster"/>
    <dgm:cxn modelId="{CD99A57B-12BD-42AB-81E8-5574EA2BD28C}" type="presParOf" srcId="{D4C60C2F-D2B7-4F07-82BA-1CA6B75BCFBC}" destId="{C93F796F-FCED-4039-B981-B4384AC4D89B}" srcOrd="7" destOrd="0" presId="urn:microsoft.com/office/officeart/2008/layout/RadialCluster"/>
    <dgm:cxn modelId="{56DDB615-A2C6-428F-892B-71558434A952}" type="presParOf" srcId="{D4C60C2F-D2B7-4F07-82BA-1CA6B75BCFBC}" destId="{52A8826A-7E66-447F-9BF5-847B9746217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370F-7B62-4F16-8C7C-B1DAD11F20DC}">
      <dsp:nvSpPr>
        <dsp:cNvPr id="0" name=""/>
        <dsp:cNvSpPr/>
      </dsp:nvSpPr>
      <dsp:spPr>
        <a:xfrm>
          <a:off x="3536290" y="1856238"/>
          <a:ext cx="1512168" cy="151216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uk-UA" sz="3600" b="0" kern="120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Цілі</a:t>
          </a:r>
          <a:endParaRPr lang="ru-RU" sz="3600" b="0" kern="12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610108" y="1930056"/>
        <a:ext cx="1364532" cy="1364532"/>
      </dsp:txXfrm>
    </dsp:sp>
    <dsp:sp modelId="{93B31434-2E5F-4026-A8FC-359BCEB6DE68}">
      <dsp:nvSpPr>
        <dsp:cNvPr id="0" name=""/>
        <dsp:cNvSpPr/>
      </dsp:nvSpPr>
      <dsp:spPr>
        <a:xfrm rot="16191207">
          <a:off x="4046256" y="1612677"/>
          <a:ext cx="487123" cy="0"/>
        </a:xfrm>
        <a:custGeom>
          <a:avLst/>
          <a:gdLst/>
          <a:ahLst/>
          <a:cxnLst/>
          <a:rect l="0" t="0" r="0" b="0"/>
          <a:pathLst>
            <a:path>
              <a:moveTo>
                <a:pt x="0" y="0"/>
              </a:moveTo>
              <a:lnTo>
                <a:pt x="487123" y="0"/>
              </a:lnTo>
            </a:path>
          </a:pathLst>
        </a:custGeom>
        <a:noFill/>
        <a:ln w="381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45706B-DDB7-4524-AE12-B43199462757}">
      <dsp:nvSpPr>
        <dsp:cNvPr id="0" name=""/>
        <dsp:cNvSpPr/>
      </dsp:nvSpPr>
      <dsp:spPr>
        <a:xfrm>
          <a:off x="2736305" y="78016"/>
          <a:ext cx="3102475" cy="12911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Розробка єдиних правил діяльності органів та установ системи правосуддя у сфері комунікацій</a:t>
          </a:r>
          <a:endParaRPr lang="ru-RU" sz="1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799331" y="141042"/>
        <a:ext cx="2976423" cy="1165048"/>
      </dsp:txXfrm>
    </dsp:sp>
    <dsp:sp modelId="{788A79F0-E3CA-477F-B2BE-6EE08964BD2A}">
      <dsp:nvSpPr>
        <dsp:cNvPr id="0" name=""/>
        <dsp:cNvSpPr/>
      </dsp:nvSpPr>
      <dsp:spPr>
        <a:xfrm rot="21589093">
          <a:off x="5048457" y="2609168"/>
          <a:ext cx="475944" cy="0"/>
        </a:xfrm>
        <a:custGeom>
          <a:avLst/>
          <a:gdLst/>
          <a:ahLst/>
          <a:cxnLst/>
          <a:rect l="0" t="0" r="0" b="0"/>
          <a:pathLst>
            <a:path>
              <a:moveTo>
                <a:pt x="0" y="0"/>
              </a:moveTo>
              <a:lnTo>
                <a:pt x="475944" y="0"/>
              </a:lnTo>
            </a:path>
          </a:pathLst>
        </a:custGeom>
        <a:noFill/>
        <a:ln w="381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8B851C-B0AB-4319-947C-25E2A0E7F7B0}">
      <dsp:nvSpPr>
        <dsp:cNvPr id="0" name=""/>
        <dsp:cNvSpPr/>
      </dsp:nvSpPr>
      <dsp:spPr>
        <a:xfrm>
          <a:off x="5524401" y="1513132"/>
          <a:ext cx="3332582" cy="21799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Забезпечення узгодженої і послідовної комунікації представників системи правосуддя із засобами масової інформації, громадськістю та громадянським суспільством; підвищення довіри суспільства до судової системи; удосконалення комунікації між судовими органами в Україні</a:t>
          </a:r>
          <a:endParaRPr lang="ru-RU" sz="1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630819" y="1619550"/>
        <a:ext cx="3119746" cy="1967154"/>
      </dsp:txXfrm>
    </dsp:sp>
    <dsp:sp modelId="{3E9AEAA1-F5D4-4BB5-8170-2FCBF0304E20}">
      <dsp:nvSpPr>
        <dsp:cNvPr id="0" name=""/>
        <dsp:cNvSpPr/>
      </dsp:nvSpPr>
      <dsp:spPr>
        <a:xfrm rot="5364999">
          <a:off x="4060513" y="3610418"/>
          <a:ext cx="484048" cy="0"/>
        </a:xfrm>
        <a:custGeom>
          <a:avLst/>
          <a:gdLst/>
          <a:ahLst/>
          <a:cxnLst/>
          <a:rect l="0" t="0" r="0" b="0"/>
          <a:pathLst>
            <a:path>
              <a:moveTo>
                <a:pt x="0" y="0"/>
              </a:moveTo>
              <a:lnTo>
                <a:pt x="484048" y="0"/>
              </a:lnTo>
            </a:path>
          </a:pathLst>
        </a:custGeom>
        <a:noFill/>
        <a:ln w="381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AA6D6CF-A88C-42BD-B9EB-9060B4EC563B}">
      <dsp:nvSpPr>
        <dsp:cNvPr id="0" name=""/>
        <dsp:cNvSpPr/>
      </dsp:nvSpPr>
      <dsp:spPr>
        <a:xfrm>
          <a:off x="2016225" y="3852429"/>
          <a:ext cx="4588172" cy="10432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Створення системи постійної просвітницької діяльності, спрямованої на ознайомлення з діяльністю судів і суддів, а також конституційними правами та обов’язками громадян</a:t>
          </a:r>
          <a:endParaRPr lang="ru-RU" sz="1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067152" y="3903356"/>
        <a:ext cx="4486318" cy="941389"/>
      </dsp:txXfrm>
    </dsp:sp>
    <dsp:sp modelId="{C93F796F-FCED-4039-B981-B4384AC4D89B}">
      <dsp:nvSpPr>
        <dsp:cNvPr id="0" name=""/>
        <dsp:cNvSpPr/>
      </dsp:nvSpPr>
      <dsp:spPr>
        <a:xfrm rot="10849874">
          <a:off x="3055612" y="2597866"/>
          <a:ext cx="480703" cy="0"/>
        </a:xfrm>
        <a:custGeom>
          <a:avLst/>
          <a:gdLst/>
          <a:ahLst/>
          <a:cxnLst/>
          <a:rect l="0" t="0" r="0" b="0"/>
          <a:pathLst>
            <a:path>
              <a:moveTo>
                <a:pt x="0" y="0"/>
              </a:moveTo>
              <a:lnTo>
                <a:pt x="480703" y="0"/>
              </a:lnTo>
            </a:path>
          </a:pathLst>
        </a:custGeom>
        <a:noFill/>
        <a:ln w="38100" cap="flat" cmpd="sng" algn="ctr">
          <a:solidFill>
            <a:schemeClr val="tx1"/>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A8826A-7E66-447F-9BF5-847B97462174}">
      <dsp:nvSpPr>
        <dsp:cNvPr id="0" name=""/>
        <dsp:cNvSpPr/>
      </dsp:nvSpPr>
      <dsp:spPr>
        <a:xfrm>
          <a:off x="0" y="1729158"/>
          <a:ext cx="3055637" cy="16861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Налагодження системної співпраці та взаємодії представників системи правосуддя України щодо забезпечення прозорої та відкритої діяльності системи правосуддя України</a:t>
          </a:r>
          <a:endParaRPr lang="ru-RU" sz="14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2309" y="1811467"/>
        <a:ext cx="2891019" cy="1521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8B2BB-EB72-4357-8E0A-FC5BF62BEEB8}" type="datetimeFigureOut">
              <a:rPr lang="ru-RU" smtClean="0"/>
              <a:pPr/>
              <a:t>21.05.2020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17E37-287C-4CA7-824D-D7D8473018BB}" type="slidenum">
              <a:rPr lang="ru-RU" smtClean="0"/>
              <a:pPr/>
              <a:t>‹№›</a:t>
            </a:fld>
            <a:endParaRPr lang="ru-RU"/>
          </a:p>
        </p:txBody>
      </p:sp>
    </p:spTree>
    <p:extLst>
      <p:ext uri="{BB962C8B-B14F-4D97-AF65-F5344CB8AC3E}">
        <p14:creationId xmlns:p14="http://schemas.microsoft.com/office/powerpoint/2010/main" val="228070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dirty="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dirty="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grpSp>
      <p:sp>
        <p:nvSpPr>
          <p:cNvPr id="164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uk-UA" smtClean="0"/>
              <a:t>Зразок підзаголовка</a:t>
            </a:r>
            <a:endParaRPr lang="ru-RU"/>
          </a:p>
        </p:txBody>
      </p:sp>
      <p:sp>
        <p:nvSpPr>
          <p:cNvPr id="164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uk-UA" smtClean="0"/>
              <a:t>Зразок заголовка</a:t>
            </a:r>
            <a:endParaRPr lang="ru-RU"/>
          </a:p>
        </p:txBody>
      </p:sp>
      <p:sp>
        <p:nvSpPr>
          <p:cNvPr id="39" name="Rectangle 37"/>
          <p:cNvSpPr>
            <a:spLocks noGrp="1" noChangeArrowheads="1"/>
          </p:cNvSpPr>
          <p:nvPr>
            <p:ph type="dt" sz="half" idx="10"/>
          </p:nvPr>
        </p:nvSpPr>
        <p:spPr/>
        <p:txBody>
          <a:bodyPr/>
          <a:lstStyle>
            <a:lvl1pPr>
              <a:defRPr/>
            </a:lvl1pPr>
          </a:lstStyle>
          <a:p>
            <a:pPr>
              <a:defRPr/>
            </a:pPr>
            <a:endParaRPr lang="uk-UA" altLang="uk-UA"/>
          </a:p>
        </p:txBody>
      </p:sp>
      <p:sp>
        <p:nvSpPr>
          <p:cNvPr id="40" name="Rectangle 38"/>
          <p:cNvSpPr>
            <a:spLocks noGrp="1" noChangeArrowheads="1"/>
          </p:cNvSpPr>
          <p:nvPr>
            <p:ph type="ftr" sz="quarter" idx="11"/>
          </p:nvPr>
        </p:nvSpPr>
        <p:spPr/>
        <p:txBody>
          <a:bodyPr/>
          <a:lstStyle>
            <a:lvl1pPr>
              <a:defRPr/>
            </a:lvl1pPr>
          </a:lstStyle>
          <a:p>
            <a:pPr>
              <a:defRPr/>
            </a:pPr>
            <a:endParaRPr lang="uk-UA" altLang="uk-UA"/>
          </a:p>
        </p:txBody>
      </p:sp>
      <p:sp>
        <p:nvSpPr>
          <p:cNvPr id="41" name="Rectangle 41"/>
          <p:cNvSpPr>
            <a:spLocks noGrp="1" noChangeArrowheads="1"/>
          </p:cNvSpPr>
          <p:nvPr>
            <p:ph type="sldNum" sz="quarter" idx="12"/>
          </p:nvPr>
        </p:nvSpPr>
        <p:spPr/>
        <p:txBody>
          <a:bodyPr/>
          <a:lstStyle>
            <a:lvl1pPr>
              <a:defRPr/>
            </a:lvl1pPr>
          </a:lstStyle>
          <a:p>
            <a:pPr>
              <a:defRPr/>
            </a:pPr>
            <a:fld id="{49AA64DD-B714-4EE7-89A0-3B0945B1EAA9}" type="slidenum">
              <a:rPr lang="ru-RU" altLang="uk-UA"/>
              <a:pPr>
                <a:defRPr/>
              </a:pPr>
              <a:t>‹№›</a:t>
            </a:fld>
            <a:endParaRPr lang="ru-RU" altLang="uk-UA"/>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Вертикальный текст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51D3322E-117F-4C5F-8410-E487653B2661}" type="slidenum">
              <a:rPr lang="ru-RU" altLang="uk-UA"/>
              <a:pPr>
                <a:defRPr/>
              </a:pPr>
              <a:t>‹№›</a:t>
            </a:fld>
            <a:endParaRPr lang="ru-RU" altLang="uk-UA"/>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uk-UA" smtClean="0"/>
              <a:t>Зразок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0AFC26D7-633A-4D26-8DF8-A359A3EBF476}" type="slidenum">
              <a:rPr lang="ru-RU" altLang="uk-UA"/>
              <a:pPr>
                <a:defRPr/>
              </a:pPr>
              <a:t>‹№›</a:t>
            </a:fld>
            <a:endParaRPr lang="ru-RU" altLang="uk-UA"/>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Содержимое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69BBF052-6834-4380-B3E7-71D73401D5A5}" type="slidenum">
              <a:rPr lang="ru-RU" altLang="uk-UA"/>
              <a:pPr>
                <a:defRPr/>
              </a:pPr>
              <a:t>‹№›</a:t>
            </a:fld>
            <a:endParaRPr lang="ru-RU" altLang="uk-UA"/>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7CA382BF-9AF0-4507-8887-19BBD7401434}" type="slidenum">
              <a:rPr lang="ru-RU" altLang="uk-UA"/>
              <a:pPr>
                <a:defRPr/>
              </a:pPr>
              <a:t>‹№›</a:t>
            </a:fld>
            <a:endParaRPr lang="ru-RU" altLang="uk-UA"/>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41"/>
          <p:cNvSpPr>
            <a:spLocks noGrp="1" noChangeArrowheads="1"/>
          </p:cNvSpPr>
          <p:nvPr>
            <p:ph type="sldNum" sz="quarter" idx="12"/>
          </p:nvPr>
        </p:nvSpPr>
        <p:spPr>
          <a:ln/>
        </p:spPr>
        <p:txBody>
          <a:bodyPr/>
          <a:lstStyle>
            <a:lvl1pPr>
              <a:defRPr/>
            </a:lvl1pPr>
          </a:lstStyle>
          <a:p>
            <a:pPr>
              <a:defRPr/>
            </a:pPr>
            <a:fld id="{A4FE0184-FCFA-4665-A04E-D44741C772A6}" type="slidenum">
              <a:rPr lang="ru-RU" altLang="uk-UA"/>
              <a:pPr>
                <a:defRPr/>
              </a:pPr>
              <a:t>‹№›</a:t>
            </a:fld>
            <a:endParaRPr lang="ru-RU" altLang="uk-UA"/>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uk-UA" smtClean="0"/>
              <a:t>Зразок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8"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9" name="Rectangle 41"/>
          <p:cNvSpPr>
            <a:spLocks noGrp="1" noChangeArrowheads="1"/>
          </p:cNvSpPr>
          <p:nvPr>
            <p:ph type="sldNum" sz="quarter" idx="12"/>
          </p:nvPr>
        </p:nvSpPr>
        <p:spPr>
          <a:ln/>
        </p:spPr>
        <p:txBody>
          <a:bodyPr/>
          <a:lstStyle>
            <a:lvl1pPr>
              <a:defRPr/>
            </a:lvl1pPr>
          </a:lstStyle>
          <a:p>
            <a:pPr>
              <a:defRPr/>
            </a:pPr>
            <a:fld id="{4095D5B9-33A8-4665-8E75-60405E0FC6DC}" type="slidenum">
              <a:rPr lang="ru-RU" altLang="uk-UA"/>
              <a:pPr>
                <a:defRPr/>
              </a:pPr>
              <a:t>‹№›</a:t>
            </a:fld>
            <a:endParaRPr lang="ru-RU" altLang="uk-UA"/>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4"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5" name="Rectangle 41"/>
          <p:cNvSpPr>
            <a:spLocks noGrp="1" noChangeArrowheads="1"/>
          </p:cNvSpPr>
          <p:nvPr>
            <p:ph type="sldNum" sz="quarter" idx="12"/>
          </p:nvPr>
        </p:nvSpPr>
        <p:spPr>
          <a:ln/>
        </p:spPr>
        <p:txBody>
          <a:bodyPr/>
          <a:lstStyle>
            <a:lvl1pPr>
              <a:defRPr/>
            </a:lvl1pPr>
          </a:lstStyle>
          <a:p>
            <a:pPr>
              <a:defRPr/>
            </a:pPr>
            <a:fld id="{1371BB78-B9A4-4AF4-A4A3-406AA1DB3D0A}" type="slidenum">
              <a:rPr lang="ru-RU" altLang="uk-UA"/>
              <a:pPr>
                <a:defRPr/>
              </a:pPr>
              <a:t>‹№›</a:t>
            </a:fld>
            <a:endParaRPr lang="ru-RU" altLang="uk-UA"/>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3"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4" name="Rectangle 41"/>
          <p:cNvSpPr>
            <a:spLocks noGrp="1" noChangeArrowheads="1"/>
          </p:cNvSpPr>
          <p:nvPr>
            <p:ph type="sldNum" sz="quarter" idx="12"/>
          </p:nvPr>
        </p:nvSpPr>
        <p:spPr>
          <a:ln/>
        </p:spPr>
        <p:txBody>
          <a:bodyPr/>
          <a:lstStyle>
            <a:lvl1pPr>
              <a:defRPr/>
            </a:lvl1pPr>
          </a:lstStyle>
          <a:p>
            <a:pPr>
              <a:defRPr/>
            </a:pPr>
            <a:fld id="{4084FFA5-CD16-40E6-A9E3-E63D0307BDCF}" type="slidenum">
              <a:rPr lang="ru-RU" altLang="uk-UA"/>
              <a:pPr>
                <a:defRPr/>
              </a:pPr>
              <a:t>‹№›</a:t>
            </a:fld>
            <a:endParaRPr lang="ru-RU" altLang="uk-UA"/>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41"/>
          <p:cNvSpPr>
            <a:spLocks noGrp="1" noChangeArrowheads="1"/>
          </p:cNvSpPr>
          <p:nvPr>
            <p:ph type="sldNum" sz="quarter" idx="12"/>
          </p:nvPr>
        </p:nvSpPr>
        <p:spPr>
          <a:ln/>
        </p:spPr>
        <p:txBody>
          <a:bodyPr/>
          <a:lstStyle>
            <a:lvl1pPr>
              <a:defRPr/>
            </a:lvl1pPr>
          </a:lstStyle>
          <a:p>
            <a:pPr>
              <a:defRPr/>
            </a:pPr>
            <a:fld id="{85785391-AEB8-44E6-8195-AC998837B2E0}" type="slidenum">
              <a:rPr lang="ru-RU" altLang="uk-UA"/>
              <a:pPr>
                <a:defRPr/>
              </a:pPr>
              <a:t>‹№›</a:t>
            </a:fld>
            <a:endParaRPr lang="ru-RU" altLang="uk-UA"/>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smtClean="0"/>
              <a:t>Клацніть піктограму, щоб додати зображення</a:t>
            </a:r>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41"/>
          <p:cNvSpPr>
            <a:spLocks noGrp="1" noChangeArrowheads="1"/>
          </p:cNvSpPr>
          <p:nvPr>
            <p:ph type="sldNum" sz="quarter" idx="12"/>
          </p:nvPr>
        </p:nvSpPr>
        <p:spPr>
          <a:ln/>
        </p:spPr>
        <p:txBody>
          <a:bodyPr/>
          <a:lstStyle>
            <a:lvl1pPr>
              <a:defRPr/>
            </a:lvl1pPr>
          </a:lstStyle>
          <a:p>
            <a:pPr>
              <a:defRPr/>
            </a:pPr>
            <a:fld id="{95F2538A-32ED-4EF4-AC96-69E003BCB0D9}" type="slidenum">
              <a:rPr lang="ru-RU" altLang="uk-UA"/>
              <a:pPr>
                <a:defRPr/>
              </a:pPr>
              <a:t>‹№›</a:t>
            </a:fld>
            <a:endParaRPr lang="ru-RU" altLang="uk-UA"/>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153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dirty="0"/>
            </a:p>
          </p:txBody>
        </p:sp>
        <p:sp>
          <p:nvSpPr>
            <p:cNvPr id="153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153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153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dirty="0"/>
            </a:p>
          </p:txBody>
        </p:sp>
        <p:sp>
          <p:nvSpPr>
            <p:cNvPr id="153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grpSp>
      <p:sp>
        <p:nvSpPr>
          <p:cNvPr id="153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53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53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uk-UA" altLang="uk-UA"/>
          </a:p>
        </p:txBody>
      </p:sp>
      <p:sp>
        <p:nvSpPr>
          <p:cNvPr id="154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uk-UA" altLang="uk-UA"/>
          </a:p>
        </p:txBody>
      </p:sp>
      <p:sp>
        <p:nvSpPr>
          <p:cNvPr id="154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CE231F2-6A23-47B8-84FB-D3AF33D15BA8}" type="slidenum">
              <a:rPr lang="ru-RU" altLang="uk-UA"/>
              <a:pPr>
                <a:defRPr/>
              </a:pPr>
              <a:t>‹№›</a:t>
            </a:fld>
            <a:endParaRPr lang="ru-RU" altLang="uk-UA"/>
          </a:p>
        </p:txBody>
      </p:sp>
    </p:spTree>
  </p:cSld>
  <p:clrMap bg1="dk2" tx1="lt1" bg2="dk1" tx2="lt2" accent1="accent1" accent2="accent2" accent3="accent3" accent4="accent4" accent5="accent5" accent6="accent6" hlink="hlink" folHlink="folHlink"/>
  <p:sldLayoutIdLst>
    <p:sldLayoutId id="2147483934"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slow">
    <p:wheel spokes="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4"/>
          <p:cNvPicPr>
            <a:picLocks noChangeAspect="1"/>
          </p:cNvPicPr>
          <p:nvPr/>
        </p:nvPicPr>
        <p:blipFill>
          <a:blip r:embed="rId2" cstate="print"/>
          <a:srcRect/>
          <a:stretch>
            <a:fillRect/>
          </a:stretch>
        </p:blipFill>
        <p:spPr bwMode="auto">
          <a:xfrm>
            <a:off x="184150" y="773113"/>
            <a:ext cx="8780463" cy="5680075"/>
          </a:xfrm>
          <a:prstGeom prst="rect">
            <a:avLst/>
          </a:prstGeom>
          <a:noFill/>
          <a:ln w="9525">
            <a:noFill/>
            <a:miter lim="800000"/>
            <a:headEnd/>
            <a:tailEnd/>
          </a:ln>
        </p:spPr>
      </p:pic>
    </p:spTree>
    <p:extLst>
      <p:ext uri="{BB962C8B-B14F-4D97-AF65-F5344CB8AC3E}">
        <p14:creationId xmlns:p14="http://schemas.microsoft.com/office/powerpoint/2010/main" val="89116336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991" y="17724"/>
            <a:ext cx="8229600" cy="864096"/>
          </a:xfrm>
        </p:spPr>
        <p:txBody>
          <a:bodyPr/>
          <a:lstStyle/>
          <a:p>
            <a:r>
              <a:rPr lang="uk-UA" sz="3200" dirty="0" smtClean="0">
                <a:solidFill>
                  <a:srgbClr val="FFC000"/>
                </a:solidFill>
                <a:latin typeface="Times New Roman" panose="02020603050405020304" pitchFamily="18" charset="0"/>
                <a:cs typeface="Times New Roman" panose="02020603050405020304" pitchFamily="18" charset="0"/>
              </a:rPr>
              <a:t>Активне використання </a:t>
            </a:r>
            <a:r>
              <a:rPr lang="uk-UA" sz="3200" dirty="0">
                <a:solidFill>
                  <a:srgbClr val="FFC000"/>
                </a:solidFill>
                <a:latin typeface="Times New Roman" panose="02020603050405020304" pitchFamily="18" charset="0"/>
                <a:cs typeface="Times New Roman" panose="02020603050405020304" pitchFamily="18" charset="0"/>
              </a:rPr>
              <a:t>нових можливостей підготовки</a:t>
            </a:r>
            <a:endParaRPr lang="uk-UA" sz="32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84974" y="836712"/>
            <a:ext cx="1981845" cy="1981845"/>
          </a:xfrm>
          <a:prstGeom prst="rect">
            <a:avLst/>
          </a:prstGeom>
          <a:noFill/>
          <a:ln w="9525">
            <a:noFill/>
            <a:miter lim="800000"/>
            <a:headEnd/>
            <a:tailEnd/>
          </a:ln>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655" y="5488906"/>
            <a:ext cx="2448272" cy="1224136"/>
          </a:xfrm>
          <a:prstGeom prst="rect">
            <a:avLst/>
          </a:prstGeom>
          <a:ln>
            <a:noFill/>
          </a:ln>
          <a:effectLst>
            <a:softEdge rad="112500"/>
          </a:effectLst>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366" y="3631582"/>
            <a:ext cx="4174850" cy="1847371"/>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016731"/>
            <a:ext cx="2436069" cy="1298920"/>
          </a:xfrm>
          <a:prstGeom prst="rect">
            <a:avLst/>
          </a:prstGeom>
          <a:ln>
            <a:noFill/>
          </a:ln>
          <a:effectLst>
            <a:softEdge rad="112500"/>
          </a:effectLst>
        </p:spPr>
      </p:pic>
      <p:sp>
        <p:nvSpPr>
          <p:cNvPr id="3" name="Прямоугольник 2"/>
          <p:cNvSpPr/>
          <p:nvPr/>
        </p:nvSpPr>
        <p:spPr>
          <a:xfrm>
            <a:off x="997621" y="2836877"/>
            <a:ext cx="7246787" cy="923330"/>
          </a:xfrm>
          <a:prstGeom prst="rect">
            <a:avLst/>
          </a:prstGeom>
        </p:spPr>
        <p:txBody>
          <a:bodyPr wrap="square">
            <a:spAutoFit/>
          </a:bodyPr>
          <a:lstStyle/>
          <a:p>
            <a:pPr marL="285750" indent="-285750" algn="ctr">
              <a:buFont typeface="Wingdings" panose="05000000000000000000" pitchFamily="2" charset="2"/>
              <a:buChar char="v"/>
            </a:pP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Дистанційне </a:t>
            </a:r>
            <a:r>
              <a:rPr lang="ru-RU"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навчання</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(через </a:t>
            </a:r>
            <a:r>
              <a:rPr lang="ru-RU"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дистанційну</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платформу</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НШСУ)</a:t>
            </a:r>
          </a:p>
          <a:p>
            <a:pPr marL="285750" indent="-285750" algn="ctr">
              <a:buFont typeface="Wingdings" panose="05000000000000000000" pitchFamily="2" charset="2"/>
              <a:buChar char="v"/>
            </a:pPr>
            <a:r>
              <a:rPr lang="ru-RU"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Вебінари</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відеоконференції</a:t>
            </a: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відеолекції</a:t>
            </a:r>
            <a:endPar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v"/>
            </a:pP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Онлайн формат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Zoom, Skype)</a:t>
            </a:r>
            <a:r>
              <a:rPr lang="uk-UA" dirty="0"/>
              <a:t> </a:t>
            </a:r>
            <a:endParaRPr lang="ru-RU" dirty="0"/>
          </a:p>
        </p:txBody>
      </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6558" y="4771681"/>
            <a:ext cx="3098225" cy="2069518"/>
          </a:xfrm>
          <a:prstGeom prst="rect">
            <a:avLst/>
          </a:prstGeom>
          <a:effectLst>
            <a:softEdge rad="317500"/>
          </a:effectLst>
        </p:spPr>
      </p:pic>
    </p:spTree>
    <p:extLst>
      <p:ext uri="{BB962C8B-B14F-4D97-AF65-F5344CB8AC3E}">
        <p14:creationId xmlns:p14="http://schemas.microsoft.com/office/powerpoint/2010/main" val="2749640716"/>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116632"/>
            <a:ext cx="8229600" cy="656109"/>
          </a:xfrm>
        </p:spPr>
        <p:txBody>
          <a:bodyPr/>
          <a:lstStyle/>
          <a:p>
            <a:r>
              <a:rPr lang="uk-UA" sz="35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Об’єднання судів</a:t>
            </a:r>
            <a:endParaRPr lang="ru-RU" sz="35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bwMode="auto">
          <a:xfrm>
            <a:off x="312603" y="764704"/>
            <a:ext cx="8682132" cy="216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buFont typeface="Wingdings" pitchFamily="2" charset="2"/>
              <a:buChar char="v"/>
            </a:pPr>
            <a:r>
              <a:rPr lang="uk-UA"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використовувати ресурси більш ефективно</a:t>
            </a:r>
            <a:endParaRPr lang="ru-RU"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pitchFamily="2" charset="2"/>
              <a:buChar char="v"/>
            </a:pPr>
            <a:r>
              <a:rPr lang="uk-UA"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обладнати суди необхідними сучасними технічними засобами </a:t>
            </a:r>
            <a:endParaRPr lang="ru-RU"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pitchFamily="2" charset="2"/>
              <a:buChar char="v"/>
            </a:pPr>
            <a:r>
              <a:rPr lang="uk-UA"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забезпечити більшу ефективність і результативність судової влади</a:t>
            </a:r>
            <a:endParaRPr lang="ru-RU"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pitchFamily="2" charset="2"/>
              <a:buChar char="v"/>
            </a:pPr>
            <a:r>
              <a:rPr lang="uk-UA"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уникнення різних форм корупції в судах</a:t>
            </a:r>
            <a:endParaRPr lang="ru-RU"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pitchFamily="2" charset="2"/>
              <a:buChar char="v"/>
            </a:pPr>
            <a:r>
              <a:rPr lang="uk-UA"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кращий доступ </a:t>
            </a:r>
            <a:r>
              <a:rPr lang="uk-UA"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суду та правосуддя, можливість отримати якісне рішення в розумний строк </a:t>
            </a:r>
            <a:endParaRPr lang="ru-RU" sz="2000" b="1"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000" kern="0"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157" y="2756452"/>
            <a:ext cx="6147023" cy="4101548"/>
          </a:xfrm>
          <a:prstGeom prst="ellipse">
            <a:avLst/>
          </a:prstGeom>
          <a:ln>
            <a:noFill/>
          </a:ln>
          <a:effectLst>
            <a:softEdge rad="317500"/>
          </a:effectLst>
        </p:spPr>
      </p:pic>
    </p:spTree>
    <p:extLst>
      <p:ext uri="{BB962C8B-B14F-4D97-AF65-F5344CB8AC3E}">
        <p14:creationId xmlns:p14="http://schemas.microsoft.com/office/powerpoint/2010/main" val="866160044"/>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864096"/>
          </a:xfrm>
        </p:spPr>
        <p:txBody>
          <a:bodyPr/>
          <a:lstStyle/>
          <a:p>
            <a:r>
              <a:rPr lang="uk-UA" sz="3200" dirty="0" smtClean="0">
                <a:solidFill>
                  <a:srgbClr val="FFC000"/>
                </a:solidFill>
                <a:latin typeface="Times New Roman" panose="02020603050405020304" pitchFamily="18" charset="0"/>
                <a:cs typeface="Times New Roman" panose="02020603050405020304" pitchFamily="18" charset="0"/>
              </a:rPr>
              <a:t>Чому питання комунікації із ЗМІ та громадськістю є </a:t>
            </a:r>
            <a:r>
              <a:rPr lang="uk-UA" sz="3200" dirty="0" smtClean="0">
                <a:solidFill>
                  <a:srgbClr val="FFC000"/>
                </a:solidFill>
                <a:latin typeface="Times New Roman" panose="02020603050405020304" pitchFamily="18" charset="0"/>
                <a:cs typeface="Times New Roman" panose="02020603050405020304" pitchFamily="18" charset="0"/>
              </a:rPr>
              <a:t>важливими?</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24745"/>
            <a:ext cx="8229600" cy="2448272"/>
          </a:xfrm>
        </p:spPr>
        <p:txBody>
          <a:bodyPr/>
          <a:lstStyle/>
          <a:p>
            <a:pPr algn="ctr">
              <a:buFont typeface="Wingdings" panose="05000000000000000000" pitchFamily="2" charset="2"/>
              <a:buChar char="v"/>
            </a:pP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сприяє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налагодженню належних відносин судової влади та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суспільства</a:t>
            </a:r>
          </a:p>
          <a:p>
            <a:pPr algn="ctr">
              <a:buFont typeface="Wingdings" panose="05000000000000000000" pitchFamily="2" charset="2"/>
              <a:buChar char="v"/>
            </a:pP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забезпечує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зростання рівня довіри до судової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влади</a:t>
            </a:r>
          </a:p>
          <a:p>
            <a:pPr algn="ctr">
              <a:buFont typeface="Wingdings" panose="05000000000000000000" pitchFamily="2" charset="2"/>
              <a:buChar char="v"/>
            </a:pP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підвищує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авторитет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правосуддя</a:t>
            </a:r>
          </a:p>
          <a:p>
            <a:pPr algn="ctr">
              <a:buFont typeface="Wingdings" panose="05000000000000000000" pitchFamily="2" charset="2"/>
              <a:buChar char="v"/>
            </a:pP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гарантує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права громадян на інформацію шляхом широкого та системного висвітлення діяльності судової системи в засобах масової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інформації</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356992"/>
            <a:ext cx="5466184" cy="3641845"/>
          </a:xfrm>
          <a:prstGeom prst="rect">
            <a:avLst/>
          </a:prstGeom>
          <a:ln>
            <a:noFill/>
          </a:ln>
          <a:effectLst>
            <a:softEdge rad="317500"/>
          </a:effectLst>
        </p:spPr>
      </p:pic>
    </p:spTree>
    <p:extLst>
      <p:ext uri="{BB962C8B-B14F-4D97-AF65-F5344CB8AC3E}">
        <p14:creationId xmlns:p14="http://schemas.microsoft.com/office/powerpoint/2010/main" val="3266720908"/>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585" y="116632"/>
            <a:ext cx="8229600" cy="728117"/>
          </a:xfrm>
        </p:spPr>
        <p:txBody>
          <a:bodyPr/>
          <a:lstStyle/>
          <a:p>
            <a:r>
              <a:rPr lang="uk-UA" sz="3500" dirty="0" smtClean="0">
                <a:solidFill>
                  <a:srgbClr val="FFC000"/>
                </a:solidFill>
                <a:latin typeface="Times New Roman" panose="02020603050405020304" pitchFamily="18" charset="0"/>
                <a:cs typeface="Times New Roman" panose="02020603050405020304" pitchFamily="18" charset="0"/>
              </a:rPr>
              <a:t>Внутрішня комунікація суду</a:t>
            </a:r>
            <a:endParaRPr lang="ru-RU" sz="3500" dirty="0">
              <a:solidFill>
                <a:srgbClr val="FFC000"/>
              </a:solidFill>
              <a:latin typeface="Times New Roman" panose="02020603050405020304" pitchFamily="18" charset="0"/>
              <a:cs typeface="Times New Roman" panose="02020603050405020304" pitchFamily="18" charset="0"/>
            </a:endParaRPr>
          </a:p>
        </p:txBody>
      </p:sp>
      <p:sp>
        <p:nvSpPr>
          <p:cNvPr id="4" name="Кольцо 3"/>
          <p:cNvSpPr/>
          <p:nvPr/>
        </p:nvSpPr>
        <p:spPr>
          <a:xfrm>
            <a:off x="3416253" y="1362959"/>
            <a:ext cx="2376264" cy="1872208"/>
          </a:xfrm>
          <a:prstGeom prst="donut">
            <a:avLst>
              <a:gd name="adj" fmla="val 838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Суддівський корпус </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Кольцо 4"/>
          <p:cNvSpPr/>
          <p:nvPr/>
        </p:nvSpPr>
        <p:spPr>
          <a:xfrm>
            <a:off x="6568094" y="4733886"/>
            <a:ext cx="2520280" cy="1969319"/>
          </a:xfrm>
          <a:prstGeom prst="donut">
            <a:avLst>
              <a:gd name="adj" fmla="val 838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Структурні підрозділи суду</a:t>
            </a:r>
            <a:endParaRPr lang="ru-RU"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Кольцо 5"/>
          <p:cNvSpPr/>
          <p:nvPr/>
        </p:nvSpPr>
        <p:spPr>
          <a:xfrm>
            <a:off x="251520" y="4686981"/>
            <a:ext cx="2536788" cy="2016224"/>
          </a:xfrm>
          <a:prstGeom prst="donut">
            <a:avLst>
              <a:gd name="adj" fmla="val 8384"/>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Працівники </a:t>
            </a:r>
            <a:r>
              <a:rPr lang="uk-UA"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апарату суду</a:t>
            </a:r>
            <a:endParaRPr lang="ru-RU"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Кольцо 6"/>
          <p:cNvSpPr/>
          <p:nvPr/>
        </p:nvSpPr>
        <p:spPr>
          <a:xfrm>
            <a:off x="3621739" y="3869790"/>
            <a:ext cx="2143732" cy="1728192"/>
          </a:xfrm>
          <a:prstGeom prst="donut">
            <a:avLst>
              <a:gd name="adj" fmla="val 838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a:t>
            </a:r>
            <a:r>
              <a:rPr lang="uk-UA"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овіра </a:t>
            </a:r>
            <a:r>
              <a:rPr lang="uk-UA"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суду</a:t>
            </a:r>
            <a:endParaRPr lang="ru-RU"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Двойная стрелка вверх/вниз 9"/>
          <p:cNvSpPr/>
          <p:nvPr/>
        </p:nvSpPr>
        <p:spPr>
          <a:xfrm rot="2105113">
            <a:off x="2707544" y="2781399"/>
            <a:ext cx="496287" cy="2106670"/>
          </a:xfrm>
          <a:prstGeom prst="upDownArrow">
            <a:avLst>
              <a:gd name="adj1" fmla="val 50550"/>
              <a:gd name="adj2" fmla="val 576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Двойная стрелка вверх/вниз 11"/>
          <p:cNvSpPr/>
          <p:nvPr/>
        </p:nvSpPr>
        <p:spPr>
          <a:xfrm rot="5400000">
            <a:off x="4487807" y="4155034"/>
            <a:ext cx="496287" cy="3560528"/>
          </a:xfrm>
          <a:prstGeom prst="upDownArrow">
            <a:avLst>
              <a:gd name="adj1" fmla="val 50550"/>
              <a:gd name="adj2" fmla="val 576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верх/вниз 12"/>
          <p:cNvSpPr/>
          <p:nvPr/>
        </p:nvSpPr>
        <p:spPr>
          <a:xfrm rot="19256054">
            <a:off x="6215984" y="2619796"/>
            <a:ext cx="496287" cy="2305834"/>
          </a:xfrm>
          <a:prstGeom prst="upDownArrow">
            <a:avLst>
              <a:gd name="adj1" fmla="val 50550"/>
              <a:gd name="adj2" fmla="val 576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Двойная стрелка вверх/вниз 13"/>
          <p:cNvSpPr/>
          <p:nvPr/>
        </p:nvSpPr>
        <p:spPr>
          <a:xfrm rot="3868580">
            <a:off x="2992681" y="4673695"/>
            <a:ext cx="399396" cy="823183"/>
          </a:xfrm>
          <a:prstGeom prst="upDownArrow">
            <a:avLst>
              <a:gd name="adj1" fmla="val 59769"/>
              <a:gd name="adj2" fmla="val 576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Двойная стрелка вверх/вниз 14"/>
          <p:cNvSpPr/>
          <p:nvPr/>
        </p:nvSpPr>
        <p:spPr>
          <a:xfrm rot="18045094">
            <a:off x="6066563" y="4657462"/>
            <a:ext cx="399396" cy="823183"/>
          </a:xfrm>
          <a:prstGeom prst="upDownArrow">
            <a:avLst>
              <a:gd name="adj1" fmla="val 59769"/>
              <a:gd name="adj2" fmla="val 576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войная стрелка вверх/вниз 15"/>
          <p:cNvSpPr/>
          <p:nvPr/>
        </p:nvSpPr>
        <p:spPr>
          <a:xfrm>
            <a:off x="4404687" y="3214499"/>
            <a:ext cx="399396" cy="563992"/>
          </a:xfrm>
          <a:prstGeom prst="upDownArrow">
            <a:avLst>
              <a:gd name="adj1" fmla="val 59769"/>
              <a:gd name="adj2" fmla="val 5760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05849119"/>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584101"/>
          </a:xfrm>
        </p:spPr>
        <p:txBody>
          <a:bodyPr/>
          <a:lstStyle/>
          <a:p>
            <a:r>
              <a:rPr lang="uk-UA" sz="3200" dirty="0" smtClean="0">
                <a:solidFill>
                  <a:srgbClr val="FFC000"/>
                </a:solidFill>
                <a:latin typeface="Times New Roman" panose="02020603050405020304" pitchFamily="18" charset="0"/>
                <a:cs typeface="Times New Roman" panose="02020603050405020304" pitchFamily="18" charset="0"/>
              </a:rPr>
              <a:t>Взаємодія із головними дійовими особами</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4" name="Овал 3"/>
          <p:cNvSpPr/>
          <p:nvPr/>
        </p:nvSpPr>
        <p:spPr>
          <a:xfrm>
            <a:off x="3203848" y="908720"/>
            <a:ext cx="2520280" cy="1152128"/>
          </a:xfrm>
          <a:prstGeom prst="ellipse">
            <a:avLst/>
          </a:prstGeom>
          <a:solidFill>
            <a:schemeClr val="tx2">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Голова суду</a:t>
            </a:r>
            <a:endPar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вал 4"/>
          <p:cNvSpPr/>
          <p:nvPr/>
        </p:nvSpPr>
        <p:spPr>
          <a:xfrm>
            <a:off x="530327" y="3146212"/>
            <a:ext cx="2520280" cy="1152128"/>
          </a:xfrm>
          <a:prstGeom prst="ellipse">
            <a:avLst/>
          </a:prstGeom>
          <a:solidFill>
            <a:schemeClr val="tx2">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Суддя-спікер</a:t>
            </a:r>
            <a:endPar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Овал 5"/>
          <p:cNvSpPr/>
          <p:nvPr/>
        </p:nvSpPr>
        <p:spPr>
          <a:xfrm>
            <a:off x="3239852" y="5227180"/>
            <a:ext cx="2520280" cy="1152128"/>
          </a:xfrm>
          <a:prstGeom prst="ellipse">
            <a:avLst/>
          </a:prstGeom>
          <a:solidFill>
            <a:schemeClr val="tx2">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Прес-секретар</a:t>
            </a:r>
            <a:endPar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Овал 6"/>
          <p:cNvSpPr/>
          <p:nvPr/>
        </p:nvSpPr>
        <p:spPr>
          <a:xfrm>
            <a:off x="6249250" y="3140968"/>
            <a:ext cx="2520280" cy="1152128"/>
          </a:xfrm>
          <a:prstGeom prst="ellipse">
            <a:avLst/>
          </a:prstGeom>
          <a:solidFill>
            <a:schemeClr val="tx2">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Керівник апарату</a:t>
            </a:r>
            <a:endParaRPr lang="ru-RU"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Двойная стрелка вверх/вниз 7"/>
          <p:cNvSpPr/>
          <p:nvPr/>
        </p:nvSpPr>
        <p:spPr>
          <a:xfrm rot="2151756">
            <a:off x="2738589" y="1852012"/>
            <a:ext cx="399396" cy="1472232"/>
          </a:xfrm>
          <a:prstGeom prst="upDownArrow">
            <a:avLst>
              <a:gd name="adj1" fmla="val 59769"/>
              <a:gd name="adj2" fmla="val 5760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войная стрелка вверх/вниз 8"/>
          <p:cNvSpPr/>
          <p:nvPr/>
        </p:nvSpPr>
        <p:spPr>
          <a:xfrm rot="19129096">
            <a:off x="5958326" y="1649342"/>
            <a:ext cx="399396" cy="1735515"/>
          </a:xfrm>
          <a:prstGeom prst="upDownArrow">
            <a:avLst>
              <a:gd name="adj1" fmla="val 59769"/>
              <a:gd name="adj2" fmla="val 5760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Двойная стрелка вверх/вниз 9"/>
          <p:cNvSpPr/>
          <p:nvPr/>
        </p:nvSpPr>
        <p:spPr>
          <a:xfrm rot="19129463">
            <a:off x="2805848" y="4088968"/>
            <a:ext cx="399396" cy="1549393"/>
          </a:xfrm>
          <a:prstGeom prst="upDownArrow">
            <a:avLst>
              <a:gd name="adj1" fmla="val 59769"/>
              <a:gd name="adj2" fmla="val 5760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войная стрелка вверх/вниз 10"/>
          <p:cNvSpPr/>
          <p:nvPr/>
        </p:nvSpPr>
        <p:spPr>
          <a:xfrm rot="2403353">
            <a:off x="6008478" y="4079252"/>
            <a:ext cx="399396" cy="1611932"/>
          </a:xfrm>
          <a:prstGeom prst="upDownArrow">
            <a:avLst>
              <a:gd name="adj1" fmla="val 59769"/>
              <a:gd name="adj2" fmla="val 5760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Выноска с четырьмя стрелками 14"/>
          <p:cNvSpPr/>
          <p:nvPr/>
        </p:nvSpPr>
        <p:spPr>
          <a:xfrm>
            <a:off x="3131840" y="2348880"/>
            <a:ext cx="2736304" cy="2736304"/>
          </a:xfrm>
          <a:prstGeom prst="quadArrowCallout">
            <a:avLst>
              <a:gd name="adj1" fmla="val 11418"/>
              <a:gd name="adj2" fmla="val 15080"/>
              <a:gd name="adj3" fmla="val 14459"/>
              <a:gd name="adj4" fmla="val 6623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Комунікація</a:t>
            </a:r>
            <a:endParaRPr lang="ru-RU"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774233"/>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923" y="116632"/>
            <a:ext cx="8229600" cy="800125"/>
          </a:xfrm>
        </p:spPr>
        <p:txBody>
          <a:bodyPr/>
          <a:lstStyle/>
          <a:p>
            <a:r>
              <a:rPr lang="uk-UA"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Прес-секретар </a:t>
            </a:r>
            <a:r>
              <a:rPr lang="uk-UA"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суду</a:t>
            </a:r>
            <a:r>
              <a:rPr lang="uk-UA"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Содержимое 3" descr="D:\foto\зйомка\DSC_8051.JPG"/>
          <p:cNvPicPr>
            <a:picLocks noGrp="1"/>
          </p:cNvPicPr>
          <p:nvPr/>
        </p:nvPicPr>
        <p:blipFill>
          <a:blip r:embed="rId2" cstate="print"/>
          <a:srcRect r="18671" b="10309"/>
          <a:stretch>
            <a:fillRect/>
          </a:stretch>
        </p:blipFill>
        <p:spPr bwMode="auto">
          <a:xfrm>
            <a:off x="1979712" y="3084145"/>
            <a:ext cx="5292588" cy="3600400"/>
          </a:xfrm>
          <a:prstGeom prst="rect">
            <a:avLst/>
          </a:prstGeom>
          <a:noFill/>
          <a:ln w="9525">
            <a:noFill/>
            <a:miter lim="800000"/>
            <a:headEnd/>
            <a:tailEnd/>
          </a:ln>
          <a:effectLst>
            <a:softEdge rad="112500"/>
          </a:effectLst>
        </p:spPr>
      </p:pic>
      <p:sp>
        <p:nvSpPr>
          <p:cNvPr id="5" name="Прямоугольник 4"/>
          <p:cNvSpPr/>
          <p:nvPr/>
        </p:nvSpPr>
        <p:spPr>
          <a:xfrm>
            <a:off x="332803" y="878496"/>
            <a:ext cx="8352928" cy="2031325"/>
          </a:xfrm>
          <a:prstGeom prst="rect">
            <a:avLst/>
          </a:prstGeom>
        </p:spPr>
        <p:txBody>
          <a:bodyPr wrap="square">
            <a:spAutoFit/>
          </a:bodyPr>
          <a:lstStyle/>
          <a:p>
            <a:pPr algn="just"/>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Важлива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роль у реалізації комунікаційної політики суду відведена прес-секретарю суду. На нього покладено здійснення комплексу заходів для забезпечення </a:t>
            </a:r>
            <a:r>
              <a:rPr lang="uk-UA"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зв’язків</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із засобами масової інформації, а також участь у налагодженні внутрішньої комунікації в суді, для того щоб колектив суду працював як єдине ціле</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Рішення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 запровадження в судах посади прес-секретаря було ухвалене ще у 2013 році. </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932353"/>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56109"/>
          </a:xfrm>
        </p:spPr>
        <p:txBody>
          <a:bodyPr/>
          <a:lstStyle/>
          <a:p>
            <a:r>
              <a:rPr lang="uk-UA" sz="360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Комунікаційна тематика </a:t>
            </a:r>
            <a:r>
              <a:rPr lang="uk-UA" sz="36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підготовці </a:t>
            </a:r>
            <a:endParaRPr lang="ru-RU" sz="36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980728"/>
            <a:ext cx="8229600" cy="5544616"/>
          </a:xfrm>
        </p:spPr>
        <p:txBody>
          <a:bodyPr/>
          <a:lstStyle/>
          <a:p>
            <a:pPr marL="0" indent="0" algn="ctr">
              <a:buNone/>
            </a:pPr>
            <a:r>
              <a:rPr lang="uk-UA"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Національна школа суддів України </a:t>
            </a: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розробила курси: </a:t>
            </a:r>
          </a:p>
          <a:p>
            <a:pPr marL="0" indent="0" algn="ctr">
              <a:buNone/>
            </a:pPr>
            <a:r>
              <a:rPr lang="uk-UA" sz="22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a:t>
            </a:r>
            <a:r>
              <a:rPr lang="uk-UA" sz="22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прес-секретарів</a:t>
            </a:r>
            <a:r>
              <a:rPr lang="uk-UA"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дистанційний </a:t>
            </a:r>
            <a:r>
              <a:rPr lang="uk-UA" sz="2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курс “Комунікації в судовій діяльності</a:t>
            </a:r>
            <a:r>
              <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a:buNone/>
            </a:pPr>
            <a:r>
              <a:rPr lang="uk-UA" sz="22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2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тренінги для суддів </a:t>
            </a:r>
            <a:endParaRPr lang="uk-UA" sz="22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Комунікації в діяльності судді” </a:t>
            </a:r>
            <a:endPar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uk-UA" sz="22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кандидатів </a:t>
            </a:r>
            <a:r>
              <a:rPr lang="uk-UA" sz="22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посаду судді </a:t>
            </a:r>
            <a:endParaRPr lang="uk-UA" sz="22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Основи комунікативної діяльності судової влади</a:t>
            </a:r>
            <a:r>
              <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a:buNone/>
            </a:pPr>
            <a:r>
              <a:rPr lang="uk-UA" sz="22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суддів-спікерів </a:t>
            </a:r>
          </a:p>
          <a:p>
            <a:pPr marL="0" indent="0" algn="ctr">
              <a:buNone/>
            </a:pPr>
            <a:r>
              <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Забезпечення комунікаційної політики суду </a:t>
            </a:r>
            <a:r>
              <a:rPr lang="uk-UA" sz="22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суддею-спікером”</a:t>
            </a:r>
          </a:p>
          <a:p>
            <a:pPr marL="0" indent="0" algn="just">
              <a:buNone/>
            </a:pP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r>
              <a:rPr lang="uk-UA"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Комунікаційний </a:t>
            </a:r>
            <a:r>
              <a:rPr lang="uk-UA"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компонент увійшов окремим модулем до навчального курсу для </a:t>
            </a:r>
            <a:r>
              <a:rPr lang="uk-UA" sz="1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голів судів </a:t>
            </a:r>
            <a:r>
              <a:rPr lang="ru-RU"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Роль та повноваження голів судів</a:t>
            </a:r>
            <a:r>
              <a:rPr lang="ru-RU"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Наразі триває робота над тренінгом для </a:t>
            </a:r>
            <a:r>
              <a:rPr lang="uk-UA" sz="1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прес-секретарів</a:t>
            </a:r>
            <a:r>
              <a:rPr lang="uk-UA"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Новина як ефективний засіб судової комунікації</a:t>
            </a:r>
            <a:r>
              <a:rPr lang="ru-RU"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ініційованим Вищою радою правосуддя. </a:t>
            </a:r>
            <a:endPar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528596"/>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Меморандуму про взаємодію і співпрацю представників системи правосуддя України</a:t>
            </a:r>
            <a:endParaRPr lang="ru-RU" sz="3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7972229"/>
              </p:ext>
            </p:extLst>
          </p:nvPr>
        </p:nvGraphicFramePr>
        <p:xfrm>
          <a:off x="179512" y="170080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985046"/>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123728" y="332656"/>
            <a:ext cx="4968552" cy="3168352"/>
          </a:xfrm>
          <a:prstGeom prst="ellipse">
            <a:avLst/>
          </a:prstGeom>
          <a:blipFill>
            <a:blip r:embed="rId2" cstate="print"/>
            <a:srcRect/>
            <a:stretch>
              <a:fillRect l="-500" t="-853" r="-500" b="-853"/>
            </a:stretch>
          </a:blip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dirty="0">
              <a:solidFill>
                <a:srgbClr val="9C3E18"/>
              </a:solidFill>
            </a:endParaRPr>
          </a:p>
        </p:txBody>
      </p:sp>
      <p:sp>
        <p:nvSpPr>
          <p:cNvPr id="5" name="Прямоугольник 4"/>
          <p:cNvSpPr/>
          <p:nvPr/>
        </p:nvSpPr>
        <p:spPr>
          <a:xfrm>
            <a:off x="1763688" y="4005064"/>
            <a:ext cx="5851282" cy="769441"/>
          </a:xfrm>
          <a:prstGeom prst="rect">
            <a:avLst/>
          </a:prstGeom>
        </p:spPr>
        <p:txBody>
          <a:bodyPr wrap="none">
            <a:spAutoFit/>
          </a:bodyPr>
          <a:lstStyle/>
          <a:p>
            <a:r>
              <a:rPr lang="uk-UA" sz="4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Дякую за Вашу увагу!</a:t>
            </a:r>
            <a:endParaRPr lang="ru-RU" sz="4400" dirty="0"/>
          </a:p>
        </p:txBody>
      </p:sp>
    </p:spTree>
    <p:extLst>
      <p:ext uri="{BB962C8B-B14F-4D97-AF65-F5344CB8AC3E}">
        <p14:creationId xmlns:p14="http://schemas.microsoft.com/office/powerpoint/2010/main" val="315454943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95536" y="404664"/>
            <a:ext cx="3550843" cy="2304256"/>
          </a:xfrm>
          <a:prstGeom prst="ellipse">
            <a:avLst/>
          </a:prstGeom>
          <a:blipFill>
            <a:blip r:embed="rId2" cstate="print"/>
            <a:srcRect/>
            <a:stretch>
              <a:fillRect l="-500" t="-853" r="-500" b="-853"/>
            </a:stretch>
          </a:blipFill>
          <a:ln>
            <a:noFill/>
          </a:ln>
          <a:effectLst>
            <a:glow rad="114300">
              <a:schemeClr val="accent5">
                <a:satMod val="175000"/>
                <a:alpha val="22000"/>
              </a:schemeClr>
            </a:glow>
            <a:reflection blurRad="6350" stA="50000" endA="300" endPos="38500" dist="508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dirty="0">
              <a:solidFill>
                <a:srgbClr val="9C3E18"/>
              </a:solidFill>
            </a:endParaRPr>
          </a:p>
        </p:txBody>
      </p:sp>
      <p:sp>
        <p:nvSpPr>
          <p:cNvPr id="5" name="Прямоугольник 4"/>
          <p:cNvSpPr/>
          <p:nvPr/>
        </p:nvSpPr>
        <p:spPr>
          <a:xfrm>
            <a:off x="27473" y="3933056"/>
            <a:ext cx="4400511" cy="2548390"/>
          </a:xfrm>
          <a:prstGeom prst="rect">
            <a:avLst/>
          </a:prstGeom>
        </p:spPr>
        <p:txBody>
          <a:bodyPr wrap="square">
            <a:spAutoFit/>
          </a:bodyPr>
          <a:lstStyle/>
          <a:p>
            <a:pPr algn="ctr">
              <a:lnSpc>
                <a:spcPct val="80000"/>
              </a:lnSpc>
              <a:defRPr/>
            </a:pPr>
            <a:r>
              <a:rPr lang="uk-UA" altLang="uk-UA" sz="2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Микола Оніщук</a:t>
            </a:r>
            <a:endParaRPr lang="uk-UA" altLang="uk-UA" sz="2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uk-UA" altLang="uk-UA" sz="2200" b="1" dirty="0" smtClean="0">
                <a:effectLst>
                  <a:outerShdw blurRad="38100" dist="38100" dir="2700000" algn="tl">
                    <a:srgbClr val="000000">
                      <a:alpha val="43137"/>
                    </a:srgbClr>
                  </a:outerShdw>
                </a:effectLst>
                <a:latin typeface="Times New Roman" pitchFamily="18" charset="0"/>
                <a:cs typeface="Times New Roman" pitchFamily="18" charset="0"/>
              </a:rPr>
              <a:t>Ректор </a:t>
            </a:r>
            <a:endParaRPr lang="uk-UA" altLang="uk-UA" sz="2200" b="1"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uk-UA" altLang="uk-UA" sz="2200" b="1" dirty="0">
                <a:effectLst>
                  <a:outerShdw blurRad="38100" dist="38100" dir="2700000" algn="tl">
                    <a:srgbClr val="000000">
                      <a:alpha val="43137"/>
                    </a:srgbClr>
                  </a:outerShdw>
                </a:effectLst>
                <a:latin typeface="Times New Roman" pitchFamily="18" charset="0"/>
                <a:cs typeface="Times New Roman" pitchFamily="18" charset="0"/>
              </a:rPr>
              <a:t>Національної школи суддів України</a:t>
            </a:r>
          </a:p>
          <a:p>
            <a:pPr algn="ct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Круглий стіл з обговорення реформи оптимізації судів</a:t>
            </a:r>
          </a:p>
          <a:p>
            <a:pPr algn="ctr"/>
            <a:endParaRPr lang="uk-UA"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uk-UA" sz="2000" b="1" dirty="0" smtClean="0">
                <a:effectLst>
                  <a:outerShdw blurRad="38100" dist="38100" dir="2700000" algn="tl">
                    <a:srgbClr val="000000">
                      <a:alpha val="43137"/>
                    </a:srgbClr>
                  </a:outerShdw>
                </a:effectLst>
                <a:latin typeface="Times New Roman" pitchFamily="18" charset="0"/>
                <a:cs typeface="Times New Roman" pitchFamily="18" charset="0"/>
              </a:rPr>
              <a:t>22 травня 2020 року</a:t>
            </a:r>
            <a:endParaRPr lang="uk-UA"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Прямоугольник 1"/>
          <p:cNvSpPr/>
          <p:nvPr/>
        </p:nvSpPr>
        <p:spPr>
          <a:xfrm>
            <a:off x="3947496" y="332656"/>
            <a:ext cx="4572000" cy="954107"/>
          </a:xfrm>
          <a:prstGeom prst="rect">
            <a:avLst/>
          </a:prstGeom>
        </p:spPr>
        <p:txBody>
          <a:bodyPr>
            <a:spAutoFit/>
          </a:bodyPr>
          <a:lstStyle/>
          <a:p>
            <a:pPr algn="ctr">
              <a:defRPr/>
            </a:pPr>
            <a:r>
              <a:rPr lang="uk-UA"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Обговорення реформи оптимізації судів</a:t>
            </a:r>
            <a:endParaRPr lang="uk-UA" altLang="uk-UA" sz="28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916832"/>
            <a:ext cx="3660152" cy="4732455"/>
          </a:xfrm>
          <a:prstGeom prst="rect">
            <a:avLst/>
          </a:prstGeom>
          <a:ln>
            <a:noFill/>
          </a:ln>
          <a:effectLst>
            <a:softEdge rad="112500"/>
          </a:effectLst>
        </p:spPr>
      </p:pic>
    </p:spTree>
    <p:extLst>
      <p:ext uri="{BB962C8B-B14F-4D97-AF65-F5344CB8AC3E}">
        <p14:creationId xmlns:p14="http://schemas.microsoft.com/office/powerpoint/2010/main" val="3576459499"/>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Результат пошуку зображень за запитом &quot;національна школа суддів&quot;"/>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364088" y="4594599"/>
            <a:ext cx="3655510" cy="2278258"/>
          </a:xfrm>
          <a:prstGeom prst="rect">
            <a:avLst/>
          </a:prstGeom>
          <a:ln>
            <a:noFill/>
          </a:ln>
          <a:effectLst>
            <a:softEdge rad="635000"/>
          </a:effectLst>
        </p:spPr>
      </p:pic>
      <p:sp>
        <p:nvSpPr>
          <p:cNvPr id="2" name="Заголовок 1"/>
          <p:cNvSpPr>
            <a:spLocks noGrp="1"/>
          </p:cNvSpPr>
          <p:nvPr>
            <p:ph type="title"/>
          </p:nvPr>
        </p:nvSpPr>
        <p:spPr>
          <a:xfrm>
            <a:off x="457200" y="277813"/>
            <a:ext cx="8229600" cy="1279525"/>
          </a:xfrm>
        </p:spPr>
        <p:txBody>
          <a:bodyPr/>
          <a:lstStyle/>
          <a:p>
            <a:pPr>
              <a:defRPr/>
            </a:pPr>
            <a:r>
              <a:rPr lang="ru-RU" sz="4000" b="1" dirty="0" smtClean="0">
                <a:solidFill>
                  <a:srgbClr val="FFC000"/>
                </a:solidFill>
                <a:latin typeface="Times New Roman" pitchFamily="18" charset="0"/>
                <a:cs typeface="Times New Roman" pitchFamily="18" charset="0"/>
              </a:rPr>
              <a:t>НАЦІОНАЛЬНА ШКОЛА СУДДІВ УКРАЇНИ</a:t>
            </a:r>
            <a:endParaRPr lang="ru-RU" altLang="uk-UA" sz="4000" dirty="0" smtClean="0">
              <a:solidFill>
                <a:srgbClr val="FFC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773238"/>
            <a:ext cx="8229600" cy="3888010"/>
          </a:xfrm>
        </p:spPr>
        <p:txBody>
          <a:bodyPr/>
          <a:lstStyle/>
          <a:p>
            <a:pPr marL="0" indent="0" algn="ctr">
              <a:buNone/>
            </a:pPr>
            <a:r>
              <a:rPr lang="uk-UA"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 державною установою із спеціальним статусом у системі правосуддя, яка забезпечує підготовку висококваліфікованих кадрів для системи правосуддя та здійснює науково-дослідну діяльність </a:t>
            </a:r>
            <a:endPar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uk-UA" sz="3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3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 104 ЗУ </a:t>
            </a:r>
            <a:r>
              <a:rPr lang="en-US" sz="3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3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 </a:t>
            </a:r>
            <a:r>
              <a:rPr lang="uk-UA" sz="3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судоустрій і статус </a:t>
            </a:r>
            <a:r>
              <a:rPr lang="uk-UA" sz="3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суддів</a:t>
            </a:r>
            <a:r>
              <a:rPr lang="en-US" sz="3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3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166619"/>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4624"/>
            <a:ext cx="8291512" cy="647725"/>
          </a:xfrm>
        </p:spPr>
        <p:txBody>
          <a:bodyPr/>
          <a:lstStyle/>
          <a:p>
            <a:pPr>
              <a:defRPr/>
            </a:pPr>
            <a:r>
              <a:rPr lang="uk-UA"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Завдання </a:t>
            </a:r>
          </a:p>
        </p:txBody>
      </p:sp>
      <p:sp>
        <p:nvSpPr>
          <p:cNvPr id="3" name="Місце для вмісту 2"/>
          <p:cNvSpPr>
            <a:spLocks noGrp="1"/>
          </p:cNvSpPr>
          <p:nvPr>
            <p:ph idx="1"/>
          </p:nvPr>
        </p:nvSpPr>
        <p:spPr>
          <a:xfrm>
            <a:off x="467544" y="692696"/>
            <a:ext cx="8147050" cy="5976664"/>
          </a:xfrm>
        </p:spPr>
        <p:txBody>
          <a:bodyPr/>
          <a:lstStyle/>
          <a:p>
            <a:pPr algn="ctr">
              <a:buFont typeface="Wingdings" pitchFamily="2" charset="2"/>
              <a:buChar char="v"/>
            </a:pPr>
            <a:r>
              <a:rPr lang="uk-UA" sz="2800" dirty="0" smtClean="0">
                <a:latin typeface="Times New Roman" pitchFamily="18" charset="0"/>
                <a:cs typeface="Times New Roman" pitchFamily="18" charset="0"/>
              </a:rPr>
              <a:t>спеціальну підготовку кандидатів на посаду судді</a:t>
            </a:r>
          </a:p>
          <a:p>
            <a:pPr algn="ctr">
              <a:buFont typeface="Wingdings" pitchFamily="2" charset="2"/>
              <a:buChar char="v"/>
            </a:pPr>
            <a:r>
              <a:rPr lang="uk-UA" sz="2800" dirty="0" smtClean="0">
                <a:solidFill>
                  <a:srgbClr val="FFC000"/>
                </a:solidFill>
                <a:latin typeface="Times New Roman" pitchFamily="18" charset="0"/>
                <a:cs typeface="Times New Roman" pitchFamily="18" charset="0"/>
              </a:rPr>
              <a:t>підготовку суддів, зокрема, </a:t>
            </a:r>
          </a:p>
          <a:p>
            <a:pPr marL="0" indent="0" algn="ctr">
              <a:buNone/>
            </a:pPr>
            <a:r>
              <a:rPr lang="uk-UA" sz="2800" dirty="0" smtClean="0">
                <a:solidFill>
                  <a:srgbClr val="FFC000"/>
                </a:solidFill>
                <a:latin typeface="Times New Roman" pitchFamily="18" charset="0"/>
                <a:cs typeface="Times New Roman" pitchFamily="18" charset="0"/>
              </a:rPr>
              <a:t>обраних на адміністративні посади в судах</a:t>
            </a:r>
          </a:p>
          <a:p>
            <a:pPr algn="ctr">
              <a:buFont typeface="Wingdings" pitchFamily="2" charset="2"/>
              <a:buChar char="v"/>
            </a:pPr>
            <a:r>
              <a:rPr lang="uk-UA" sz="2800" dirty="0" smtClean="0">
                <a:latin typeface="Times New Roman" pitchFamily="18" charset="0"/>
                <a:cs typeface="Times New Roman" pitchFamily="18" charset="0"/>
              </a:rPr>
              <a:t>періодичне навчання суддів </a:t>
            </a:r>
          </a:p>
          <a:p>
            <a:pPr marL="0" indent="0" algn="ctr">
              <a:buNone/>
            </a:pPr>
            <a:r>
              <a:rPr lang="uk-UA" sz="2800" dirty="0" smtClean="0">
                <a:latin typeface="Times New Roman" pitchFamily="18" charset="0"/>
                <a:cs typeface="Times New Roman" pitchFamily="18" charset="0"/>
              </a:rPr>
              <a:t>з метою підвищення рівня їхньої кваліфікації</a:t>
            </a:r>
          </a:p>
          <a:p>
            <a:pPr algn="ctr">
              <a:buFont typeface="Wingdings" pitchFamily="2" charset="2"/>
              <a:buChar char="v"/>
            </a:pPr>
            <a:r>
              <a:rPr lang="uk-UA" sz="2800" dirty="0" smtClean="0">
                <a:solidFill>
                  <a:srgbClr val="FFC000"/>
                </a:solidFill>
                <a:latin typeface="Times New Roman" pitchFamily="18" charset="0"/>
                <a:cs typeface="Times New Roman" pitchFamily="18" charset="0"/>
              </a:rPr>
              <a:t>проведення курсів навчання, визначених кваліфікаційним або дисциплінарним органом, для підвищення кваліфікації суддів, які тимчасово відсторонені від здійснення правосуддя</a:t>
            </a:r>
          </a:p>
          <a:p>
            <a:pPr algn="ctr">
              <a:buFont typeface="Wingdings" pitchFamily="2" charset="2"/>
              <a:buChar char="v"/>
            </a:pPr>
            <a:r>
              <a:rPr lang="uk-UA" sz="2800" dirty="0" smtClean="0">
                <a:latin typeface="Times New Roman" pitchFamily="18" charset="0"/>
                <a:cs typeface="Times New Roman" pitchFamily="18" charset="0"/>
              </a:rPr>
              <a:t>підготовку працівників апаратів судів </a:t>
            </a:r>
          </a:p>
          <a:p>
            <a:pPr marL="0" indent="0" algn="ctr">
              <a:buNone/>
            </a:pPr>
            <a:r>
              <a:rPr lang="uk-UA" sz="2800" dirty="0" smtClean="0">
                <a:latin typeface="Times New Roman" pitchFamily="18" charset="0"/>
                <a:cs typeface="Times New Roman" pitchFamily="18" charset="0"/>
              </a:rPr>
              <a:t>та підвищення рівня їхньої кваліфікації</a:t>
            </a:r>
          </a:p>
          <a:p>
            <a:pPr algn="ctr">
              <a:buFont typeface="Wingdings" pitchFamily="2" charset="2"/>
              <a:buChar char="v"/>
              <a:defRPr/>
            </a:pPr>
            <a:endParaRPr lang="uk-UA" sz="2000" dirty="0" smtClean="0">
              <a:latin typeface="Times New Roman" pitchFamily="18" charset="0"/>
              <a:cs typeface="Times New Roman" pitchFamily="18" charset="0"/>
            </a:endParaRPr>
          </a:p>
          <a:p>
            <a:pPr algn="ctr">
              <a:buFont typeface="Wingdings" pitchFamily="2" charset="2"/>
              <a:buChar char="v"/>
              <a:defRPr/>
            </a:pPr>
            <a:endParaRPr lang="uk-UA" sz="2000" spc="-100" dirty="0" smtClean="0">
              <a:latin typeface="Times New Roman" pitchFamily="18" charset="0"/>
              <a:cs typeface="Times New Roman" pitchFamily="18" charset="0"/>
            </a:endParaRPr>
          </a:p>
          <a:p>
            <a:pPr algn="ctr">
              <a:buFont typeface="Wingdings" pitchFamily="2" charset="2"/>
              <a:buChar char="v"/>
              <a:defRPr/>
            </a:pPr>
            <a:endParaRPr lang="en-US" sz="2000" spc="-100" dirty="0" smtClean="0">
              <a:latin typeface="Times New Roman" pitchFamily="18" charset="0"/>
              <a:cs typeface="Times New Roman" pitchFamily="18" charset="0"/>
            </a:endParaRPr>
          </a:p>
          <a:p>
            <a:pPr algn="ctr">
              <a:buFont typeface="Wingdings" pitchFamily="2" charset="2"/>
              <a:buChar char="v"/>
              <a:defRPr/>
            </a:pPr>
            <a:endParaRPr lang="uk-UA" sz="2000" dirty="0" smtClean="0">
              <a:effectLst/>
              <a:latin typeface="Times New Roman" pitchFamily="18" charset="0"/>
              <a:cs typeface="Times New Roman" pitchFamily="18" charset="0"/>
            </a:endParaRPr>
          </a:p>
          <a:p>
            <a:pPr algn="ctr">
              <a:buFont typeface="Wingdings" pitchFamily="2" charset="2"/>
              <a:buChar char="v"/>
              <a:defRPr/>
            </a:pPr>
            <a:endParaRPr lang="uk-UA" sz="2000" dirty="0" smtClean="0">
              <a:solidFill>
                <a:srgbClr val="FFC000"/>
              </a:solidFill>
              <a:effectLst/>
              <a:latin typeface="Times New Roman" pitchFamily="18" charset="0"/>
              <a:cs typeface="Times New Roman" pitchFamily="18" charset="0"/>
            </a:endParaRPr>
          </a:p>
          <a:p>
            <a:pPr algn="ctr">
              <a:buFont typeface="Wingdings" pitchFamily="2" charset="2"/>
              <a:buNone/>
              <a:defRPr/>
            </a:pPr>
            <a:endParaRPr lang="uk-UA"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08725785"/>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268760"/>
            <a:ext cx="8229600" cy="4530725"/>
          </a:xfrm>
        </p:spPr>
        <p:txBody>
          <a:bodyPr/>
          <a:lstStyle/>
          <a:p>
            <a:pPr algn="ctr">
              <a:buFont typeface="Wingdings" pitchFamily="2" charset="2"/>
              <a:buChar char="v"/>
            </a:pPr>
            <a:r>
              <a:rPr lang="uk-UA" dirty="0">
                <a:solidFill>
                  <a:srgbClr val="FFC000"/>
                </a:solidFill>
                <a:latin typeface="Times New Roman" pitchFamily="18" charset="0"/>
                <a:cs typeface="Times New Roman" pitchFamily="18" charset="0"/>
              </a:rPr>
              <a:t>проведення наукових досліджень з питань удосконалення судового устрою, статусу суддів і судочинства</a:t>
            </a:r>
          </a:p>
          <a:p>
            <a:pPr algn="ctr">
              <a:buFont typeface="Wingdings" pitchFamily="2" charset="2"/>
              <a:buChar char="v"/>
            </a:pPr>
            <a:r>
              <a:rPr lang="uk-UA" dirty="0">
                <a:latin typeface="Times New Roman" pitchFamily="18" charset="0"/>
                <a:cs typeface="Times New Roman" pitchFamily="18" charset="0"/>
              </a:rPr>
              <a:t>вивчення міжнародного досвіду організації та діяльності судів</a:t>
            </a:r>
          </a:p>
          <a:p>
            <a:pPr algn="ctr">
              <a:buFont typeface="Wingdings" pitchFamily="2" charset="2"/>
              <a:buChar char="v"/>
            </a:pPr>
            <a:r>
              <a:rPr lang="uk-UA" dirty="0">
                <a:solidFill>
                  <a:srgbClr val="FFC000"/>
                </a:solidFill>
                <a:latin typeface="Times New Roman" pitchFamily="18" charset="0"/>
                <a:cs typeface="Times New Roman" pitchFamily="18" charset="0"/>
              </a:rPr>
              <a:t>науково–методичне забезпечення діяльності судів, Вищої кваліфікаційної комісії суддів України та Вищої ради правосуддя</a:t>
            </a:r>
            <a:endParaRPr lang="ru-RU" dirty="0">
              <a:solidFill>
                <a:srgbClr val="FFC000"/>
              </a:solidFill>
              <a:latin typeface="Times New Roman" pitchFamily="18" charset="0"/>
              <a:cs typeface="Times New Roman" pitchFamily="18" charset="0"/>
            </a:endParaRPr>
          </a:p>
          <a:p>
            <a:endParaRPr lang="uk-UA" dirty="0"/>
          </a:p>
        </p:txBody>
      </p:sp>
      <p:sp>
        <p:nvSpPr>
          <p:cNvPr id="4" name="Стрелка вниз 3"/>
          <p:cNvSpPr/>
          <p:nvPr/>
        </p:nvSpPr>
        <p:spPr>
          <a:xfrm>
            <a:off x="2627784" y="94953"/>
            <a:ext cx="3888432" cy="720080"/>
          </a:xfrm>
          <a:prstGeom prst="downArrow">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31410324"/>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12093"/>
          </a:xfrm>
        </p:spPr>
        <p:txBody>
          <a:bodyPr/>
          <a:lstStyle/>
          <a:p>
            <a:r>
              <a:rPr lang="uk-UA" sz="3500" b="1" dirty="0" smtClean="0">
                <a:solidFill>
                  <a:srgbClr val="FFC000"/>
                </a:solidFill>
                <a:latin typeface="Times New Roman" panose="02020603050405020304" pitchFamily="18" charset="0"/>
                <a:cs typeface="Times New Roman" panose="02020603050405020304" pitchFamily="18" charset="0"/>
              </a:rPr>
              <a:t>Підготовка суддів</a:t>
            </a:r>
            <a:endParaRPr lang="ru-RU" sz="3500" b="1" dirty="0">
              <a:solidFill>
                <a:srgbClr val="FFC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548" y="2356380"/>
            <a:ext cx="7406936" cy="4420268"/>
          </a:xfrm>
          <a:effectLst>
            <a:softEdge rad="317500"/>
          </a:effectLst>
        </p:spPr>
      </p:pic>
      <p:sp>
        <p:nvSpPr>
          <p:cNvPr id="5" name="Прямоугольник 4"/>
          <p:cNvSpPr/>
          <p:nvPr/>
        </p:nvSpPr>
        <p:spPr>
          <a:xfrm>
            <a:off x="683568" y="908720"/>
            <a:ext cx="8064896" cy="1477328"/>
          </a:xfrm>
          <a:prstGeom prst="rect">
            <a:avLst/>
          </a:prstGeom>
        </p:spPr>
        <p:txBody>
          <a:bodyPr wrap="square">
            <a:spAutoFit/>
          </a:bodyPr>
          <a:lstStyle/>
          <a:p>
            <a:pPr algn="just"/>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Чинним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законодавством передбачено обов’язок судді проходити в Національній школі суддів України не менше ніж раз на три роки як мінімум 40–годинну підготовку для підтримання кваліфікації (частина восьма статті 56 та частина друга статті 89 Закону України “Про судоустрій і статус суддів”).</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053079"/>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341" y="116633"/>
            <a:ext cx="8229600" cy="432048"/>
          </a:xfrm>
        </p:spPr>
        <p:txBody>
          <a:bodyPr/>
          <a:lstStyle/>
          <a:p>
            <a:r>
              <a:rPr lang="uk-UA" dirty="0" smtClean="0">
                <a:solidFill>
                  <a:srgbClr val="FFC000"/>
                </a:solidFill>
                <a:latin typeface="Times New Roman" panose="02020603050405020304" pitchFamily="18" charset="0"/>
                <a:cs typeface="Times New Roman" panose="02020603050405020304" pitchFamily="18" charset="0"/>
              </a:rPr>
              <a:t>Кадровий дефіцит</a:t>
            </a:r>
            <a:endParaRPr lang="ru-RU" dirty="0">
              <a:solidFill>
                <a:srgbClr val="FFC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574" y="548680"/>
            <a:ext cx="4720724" cy="2596398"/>
          </a:xfrm>
          <a:prstGeom prst="ellipse">
            <a:avLst/>
          </a:prstGeom>
          <a:ln>
            <a:noFill/>
          </a:ln>
          <a:effectLst>
            <a:softEdge rad="317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717032"/>
            <a:ext cx="5184576" cy="3272232"/>
          </a:xfrm>
          <a:prstGeom prst="rect">
            <a:avLst/>
          </a:prstGeom>
          <a:effectLst>
            <a:softEdge rad="317500"/>
          </a:effectLst>
        </p:spPr>
      </p:pic>
      <p:sp>
        <p:nvSpPr>
          <p:cNvPr id="8" name="Прямоугольник 7"/>
          <p:cNvSpPr/>
          <p:nvPr/>
        </p:nvSpPr>
        <p:spPr>
          <a:xfrm>
            <a:off x="420341" y="2588711"/>
            <a:ext cx="8352928" cy="1200329"/>
          </a:xfrm>
          <a:prstGeom prst="rect">
            <a:avLst/>
          </a:prstGeom>
        </p:spPr>
        <p:txBody>
          <a:bodyPr wrap="square">
            <a:spAutoFit/>
          </a:bodyPr>
          <a:lstStyle/>
          <a:p>
            <a:pPr algn="just"/>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Реалії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сьогодення підтверджують: процес підготовки судді з відрядженням на декілька днів до Національної школи суддів України наразі ускладнюється, особливо в судах з малою чисельністю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суддів через їхнє значне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авантаження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відсутність призначення нових суддів</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629821"/>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4964061" y="4195149"/>
            <a:ext cx="4357694" cy="1576150"/>
          </a:xfrm>
          <a:prstGeom prst="ellipse">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періодичного оновлення навчальних програм і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курсів</a:t>
            </a:r>
            <a:endParaRPr lang="ru-RU" dirty="0"/>
          </a:p>
        </p:txBody>
      </p:sp>
      <p:sp>
        <p:nvSpPr>
          <p:cNvPr id="2" name="Заголовок 1"/>
          <p:cNvSpPr>
            <a:spLocks noGrp="1"/>
          </p:cNvSpPr>
          <p:nvPr>
            <p:ph type="title"/>
          </p:nvPr>
        </p:nvSpPr>
        <p:spPr>
          <a:xfrm>
            <a:off x="467544" y="116632"/>
            <a:ext cx="8229600" cy="728117"/>
          </a:xfrm>
        </p:spPr>
        <p:txBody>
          <a:bodyPr/>
          <a:lstStyle/>
          <a:p>
            <a:r>
              <a:rPr lang="uk-UA" sz="3500" b="1" dirty="0" smtClean="0">
                <a:solidFill>
                  <a:srgbClr val="FFC000"/>
                </a:solidFill>
                <a:latin typeface="Times New Roman" panose="02020603050405020304" pitchFamily="18" charset="0"/>
                <a:cs typeface="Times New Roman" panose="02020603050405020304" pitchFamily="18" charset="0"/>
              </a:rPr>
              <a:t>Успішність освітніх заходів</a:t>
            </a:r>
            <a:endParaRPr lang="ru-RU" sz="3500" b="1" dirty="0">
              <a:solidFill>
                <a:srgbClr val="FFC000"/>
              </a:solidFill>
              <a:latin typeface="Times New Roman" panose="02020603050405020304" pitchFamily="18" charset="0"/>
              <a:cs typeface="Times New Roman" panose="02020603050405020304" pitchFamily="18" charset="0"/>
            </a:endParaRPr>
          </a:p>
        </p:txBody>
      </p:sp>
      <p:sp>
        <p:nvSpPr>
          <p:cNvPr id="9" name="Овал 8"/>
          <p:cNvSpPr/>
          <p:nvPr/>
        </p:nvSpPr>
        <p:spPr>
          <a:xfrm>
            <a:off x="2232129" y="980728"/>
            <a:ext cx="4464495" cy="1296144"/>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Методологію оцінювання підготовки кадрів для системи правосуддя</a:t>
            </a:r>
            <a:endPar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4219485" y="2634590"/>
            <a:ext cx="576064" cy="648072"/>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4391006" y="3351078"/>
            <a:ext cx="233022" cy="18061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19418849">
            <a:off x="5108254" y="3089149"/>
            <a:ext cx="239946" cy="164858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813453" y="2967064"/>
            <a:ext cx="3508302" cy="1412800"/>
          </a:xfrm>
          <a:prstGeom prst="ellipse">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удосконалення методики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підготовки</a:t>
            </a:r>
            <a:endParaRPr lang="ru-RU" dirty="0"/>
          </a:p>
        </p:txBody>
      </p:sp>
      <p:sp>
        <p:nvSpPr>
          <p:cNvPr id="22" name="Овал 21"/>
          <p:cNvSpPr/>
          <p:nvPr/>
        </p:nvSpPr>
        <p:spPr>
          <a:xfrm>
            <a:off x="-165653" y="2967064"/>
            <a:ext cx="3581675" cy="1177898"/>
          </a:xfrm>
          <a:prstGeom prst="ellipse">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визначення рівня   якості підготовки кадрів для судової </a:t>
            </a:r>
            <a:r>
              <a:rPr lang="uk-UA"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системи</a:t>
            </a:r>
            <a:endParaRPr lang="ru-RU"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Овал 22"/>
          <p:cNvSpPr/>
          <p:nvPr/>
        </p:nvSpPr>
        <p:spPr>
          <a:xfrm>
            <a:off x="1539283" y="5013176"/>
            <a:ext cx="5850185" cy="1971313"/>
          </a:xfrm>
          <a:prstGeom prst="ellipse">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забезпечення наукової обґрунтованості суддівської освіти, сучасності її змісту та випереджувального характеру</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dirty="0"/>
          </a:p>
        </p:txBody>
      </p:sp>
      <p:sp>
        <p:nvSpPr>
          <p:cNvPr id="25" name="Овал 24"/>
          <p:cNvSpPr/>
          <p:nvPr/>
        </p:nvSpPr>
        <p:spPr>
          <a:xfrm>
            <a:off x="-108520" y="4098002"/>
            <a:ext cx="3524542" cy="1294867"/>
          </a:xfrm>
          <a:prstGeom prst="ellipse">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удосконалення методики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підготовки</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трелка вниз 10"/>
          <p:cNvSpPr/>
          <p:nvPr/>
        </p:nvSpPr>
        <p:spPr>
          <a:xfrm rot="3647682">
            <a:off x="3323096" y="2578973"/>
            <a:ext cx="226448" cy="108012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rot="2858831">
            <a:off x="3512161" y="3006493"/>
            <a:ext cx="219935" cy="17314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17949443">
            <a:off x="5456522" y="2501631"/>
            <a:ext cx="225983" cy="13796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100141" y="2265258"/>
            <a:ext cx="854465" cy="430887"/>
          </a:xfrm>
          <a:prstGeom prst="rect">
            <a:avLst/>
          </a:prstGeom>
        </p:spPr>
        <p:txBody>
          <a:bodyPr wrap="none">
            <a:spAutoFit/>
          </a:bodyPr>
          <a:lstStyle/>
          <a:p>
            <a:r>
              <a:rPr lang="uk-UA" sz="22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Мета</a:t>
            </a:r>
            <a:endParaRPr lang="ru-RU" sz="2200" dirty="0">
              <a:solidFill>
                <a:srgbClr val="FFC000"/>
              </a:solidFill>
            </a:endParaRPr>
          </a:p>
        </p:txBody>
      </p:sp>
    </p:spTree>
    <p:extLst>
      <p:ext uri="{BB962C8B-B14F-4D97-AF65-F5344CB8AC3E}">
        <p14:creationId xmlns:p14="http://schemas.microsoft.com/office/powerpoint/2010/main" val="533643723"/>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436" y="188640"/>
            <a:ext cx="8229600" cy="512093"/>
          </a:xfrm>
        </p:spPr>
        <p:txBody>
          <a:bodyPr/>
          <a:lstStyle/>
          <a:p>
            <a:r>
              <a:rPr lang="uk-UA" sz="3600" dirty="0" smtClean="0">
                <a:solidFill>
                  <a:srgbClr val="FFC000"/>
                </a:solidFill>
                <a:latin typeface="Times New Roman" panose="02020603050405020304" pitchFamily="18" charset="0"/>
                <a:cs typeface="Times New Roman" panose="02020603050405020304" pitchFamily="18" charset="0"/>
              </a:rPr>
              <a:t>Підготовка співробітників</a:t>
            </a:r>
            <a:r>
              <a:rPr lang="en-US" sz="3600" dirty="0" smtClean="0">
                <a:solidFill>
                  <a:srgbClr val="FFC000"/>
                </a:solidFill>
                <a:latin typeface="Times New Roman" panose="02020603050405020304" pitchFamily="18" charset="0"/>
                <a:cs typeface="Times New Roman" panose="02020603050405020304" pitchFamily="18" charset="0"/>
              </a:rPr>
              <a:t> </a:t>
            </a:r>
            <a:r>
              <a:rPr lang="ru-RU" sz="3600" dirty="0" smtClean="0">
                <a:solidFill>
                  <a:srgbClr val="FFC000"/>
                </a:solidFill>
                <a:latin typeface="Times New Roman" panose="02020603050405020304" pitchFamily="18" charset="0"/>
                <a:cs typeface="Times New Roman" panose="02020603050405020304" pitchFamily="18" charset="0"/>
              </a:rPr>
              <a:t>ССО</a:t>
            </a:r>
            <a:endParaRPr lang="ru-RU" sz="3600" dirty="0">
              <a:solidFill>
                <a:srgbClr val="FFC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95536" y="803015"/>
            <a:ext cx="8532748" cy="2308324"/>
          </a:xfrm>
          <a:prstGeom prst="rect">
            <a:avLst/>
          </a:prstGeom>
        </p:spPr>
        <p:txBody>
          <a:bodyPr wrap="square">
            <a:spAutoFit/>
          </a:bodyPr>
          <a:lstStyle/>
          <a:p>
            <a:pPr algn="just"/>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Необхідно зазначити про здійснення Школою спеціалізованої освітньої підготовки працівників новоствореної Служби судової охорони. </a:t>
            </a:r>
            <a:endPar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Об’єднання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судів дає можливість запровадити більш високі стандарти робочих умов і безпеки.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Школа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розпочала активну підготовку командирів і заступників командирів підрозділів територіальних управлінь Служби судової охорони, проводить спільні заняття керівників структурних підрозділів цієї Служби із суддями та працівниками апаратів судів (у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підготовці вже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взяли участь 237 співробітників ССО).</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3573016"/>
            <a:ext cx="4720608" cy="3147073"/>
          </a:xfrm>
          <a:prstGeom prst="rect">
            <a:avLst/>
          </a:prstGeom>
          <a:ln>
            <a:noFill/>
          </a:ln>
          <a:effectLst>
            <a:softEdge rad="317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34" y="3717032"/>
            <a:ext cx="4355976" cy="2903984"/>
          </a:xfrm>
          <a:prstGeom prst="rect">
            <a:avLst/>
          </a:prstGeom>
          <a:effectLst>
            <a:softEdge rad="317500"/>
          </a:effectLst>
        </p:spPr>
      </p:pic>
    </p:spTree>
    <p:extLst>
      <p:ext uri="{BB962C8B-B14F-4D97-AF65-F5344CB8AC3E}">
        <p14:creationId xmlns:p14="http://schemas.microsoft.com/office/powerpoint/2010/main" val="1703286989"/>
      </p:ext>
    </p:extLst>
  </p:cSld>
  <p:clrMapOvr>
    <a:masterClrMapping/>
  </p:clrMapOvr>
  <p:transition spd="slow">
    <p:wheel spokes="1"/>
  </p:transition>
</p:sld>
</file>

<file path=ppt/theme/theme1.xml><?xml version="1.0" encoding="utf-8"?>
<a:theme xmlns:a="http://schemas.openxmlformats.org/drawingml/2006/main" name="22 власність">
  <a:themeElements>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 власність</Template>
  <TotalTime>7457</TotalTime>
  <Words>688</Words>
  <Application>Microsoft Office PowerPoint</Application>
  <PresentationFormat>Екран (4:3)</PresentationFormat>
  <Paragraphs>89</Paragraphs>
  <Slides>18</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18</vt:i4>
      </vt:variant>
    </vt:vector>
  </HeadingPairs>
  <TitlesOfParts>
    <vt:vector size="19" baseType="lpstr">
      <vt:lpstr>22 власність</vt:lpstr>
      <vt:lpstr>Презентація PowerPoint</vt:lpstr>
      <vt:lpstr>Презентація PowerPoint</vt:lpstr>
      <vt:lpstr>НАЦІОНАЛЬНА ШКОЛА СУДДІВ УКРАЇНИ</vt:lpstr>
      <vt:lpstr>Завдання </vt:lpstr>
      <vt:lpstr>Презентація PowerPoint</vt:lpstr>
      <vt:lpstr>Підготовка суддів</vt:lpstr>
      <vt:lpstr>Кадровий дефіцит</vt:lpstr>
      <vt:lpstr>Успішність освітніх заходів</vt:lpstr>
      <vt:lpstr>Підготовка співробітників ССО</vt:lpstr>
      <vt:lpstr>Активне використання нових можливостей підготовки</vt:lpstr>
      <vt:lpstr>Об’єднання судів</vt:lpstr>
      <vt:lpstr>Чому питання комунікації із ЗМІ та громадськістю є важливими?</vt:lpstr>
      <vt:lpstr>Внутрішня комунікація суду</vt:lpstr>
      <vt:lpstr>Взаємодія із головними дійовими особами</vt:lpstr>
      <vt:lpstr>Прес-секретар суду </vt:lpstr>
      <vt:lpstr>Комунікаційна тематика в підготовці </vt:lpstr>
      <vt:lpstr>Меморандуму про взаємодію і співпрацю представників системи правосуддя України</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Мазурок</dc:creator>
  <cp:lastModifiedBy>Мазурок</cp:lastModifiedBy>
  <cp:revision>208</cp:revision>
  <dcterms:created xsi:type="dcterms:W3CDTF">2016-09-21T20:12:43Z</dcterms:created>
  <dcterms:modified xsi:type="dcterms:W3CDTF">2020-05-21T11:00:28Z</dcterms:modified>
</cp:coreProperties>
</file>