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8" r:id="rId3"/>
    <p:sldId id="310" r:id="rId4"/>
    <p:sldId id="311" r:id="rId5"/>
    <p:sldId id="323" r:id="rId6"/>
    <p:sldId id="304" r:id="rId7"/>
    <p:sldId id="314" r:id="rId8"/>
    <p:sldId id="305" r:id="rId9"/>
    <p:sldId id="315" r:id="rId10"/>
    <p:sldId id="316" r:id="rId11"/>
    <p:sldId id="322" r:id="rId12"/>
    <p:sldId id="319" r:id="rId13"/>
    <p:sldId id="320" r:id="rId14"/>
    <p:sldId id="324" r:id="rId15"/>
    <p:sldId id="301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lobodyan" initials="Roma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3C6F"/>
    <a:srgbClr val="A40000"/>
    <a:srgbClr val="008E40"/>
    <a:srgbClr val="007635"/>
    <a:srgbClr val="F4DEDC"/>
    <a:srgbClr val="DC9994"/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60" autoAdjust="0"/>
    <p:restoredTop sz="94707" autoAdjust="0"/>
  </p:normalViewPr>
  <p:slideViewPr>
    <p:cSldViewPr>
      <p:cViewPr varScale="1">
        <p:scale>
          <a:sx n="84" d="100"/>
          <a:sy n="84" d="100"/>
        </p:scale>
        <p:origin x="-13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DF9CB-2D58-41A2-BD30-6286C9BF9414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F2A45-B7A5-4DDE-9BE1-A41016A0418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3140968"/>
            <a:ext cx="5472608" cy="136815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4400" dirty="0" smtClean="0">
                <a:solidFill>
                  <a:schemeClr val="tx1"/>
                </a:solidFill>
              </a:rPr>
              <a:t>РЕФОРМА </a:t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>СУДДІВСЬКОЇ ОСВІТИ:  </a:t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4400" dirty="0" smtClean="0">
                <a:solidFill>
                  <a:schemeClr val="tx1"/>
                </a:solidFill>
              </a:rPr>
              <a:t>СТАН ТА ЗАВДАННЯ</a:t>
            </a:r>
            <a:br>
              <a:rPr lang="uk-UA" sz="4400" dirty="0" smtClean="0">
                <a:solidFill>
                  <a:schemeClr val="tx1"/>
                </a:solidFill>
              </a:rPr>
            </a:br>
            <a:r>
              <a:rPr lang="uk-UA" sz="3600" dirty="0" smtClean="0">
                <a:solidFill>
                  <a:schemeClr val="tx1"/>
                </a:solidFill>
              </a:rPr>
              <a:t/>
            </a:r>
            <a:br>
              <a:rPr lang="uk-UA" sz="3600" dirty="0" smtClean="0">
                <a:solidFill>
                  <a:schemeClr val="tx1"/>
                </a:solidFill>
              </a:rPr>
            </a:br>
            <a:r>
              <a:rPr lang="uk-UA" sz="4000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uk-UA" sz="4000" dirty="0">
                <a:solidFill>
                  <a:schemeClr val="tx1">
                    <a:lumMod val="85000"/>
                  </a:schemeClr>
                </a:solidFill>
              </a:rPr>
            </a:br>
            <a:endParaRPr lang="ru-RU" sz="4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6104043" cy="2448272"/>
          </a:xfrm>
        </p:spPr>
        <p:txBody>
          <a:bodyPr>
            <a:noAutofit/>
          </a:bodyPr>
          <a:lstStyle/>
          <a:p>
            <a:r>
              <a:rPr lang="uk-UA" sz="2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Доповідач</a:t>
            </a:r>
            <a:r>
              <a:rPr lang="uk-UA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Оніщук Микола Васильович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Ректор Національної школи суддів України, </a:t>
            </a:r>
          </a:p>
          <a:p>
            <a:pPr>
              <a:lnSpc>
                <a:spcPct val="80000"/>
              </a:lnSpc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д. ю. н., Заслужений юрист України</a:t>
            </a:r>
          </a:p>
        </p:txBody>
      </p:sp>
      <p:sp>
        <p:nvSpPr>
          <p:cNvPr id="9" name="Овал 8"/>
          <p:cNvSpPr/>
          <p:nvPr/>
        </p:nvSpPr>
        <p:spPr>
          <a:xfrm>
            <a:off x="251520" y="1412776"/>
            <a:ext cx="3550843" cy="2304256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F:\Слободян Р.В. нове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76256" y="3970708"/>
            <a:ext cx="1808717" cy="2338612"/>
          </a:xfrm>
          <a:prstGeom prst="rect">
            <a:avLst/>
          </a:prstGeom>
          <a:noFill/>
          <a:effectLst>
            <a:glow rad="228600">
              <a:schemeClr val="tx1">
                <a:lumMod val="85000"/>
                <a:alpha val="12000"/>
              </a:schemeClr>
            </a:glow>
            <a:softEdge rad="381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одержимое 4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472608"/>
          </a:xfrm>
        </p:spPr>
        <p:txBody>
          <a:bodyPr>
            <a:noAutofit/>
          </a:bodyPr>
          <a:lstStyle/>
          <a:p>
            <a:pPr fontAlgn="base"/>
            <a:r>
              <a:rPr lang="uk-UA" sz="3000" dirty="0" smtClean="0">
                <a:latin typeface="Verdana" pitchFamily="34" charset="0"/>
              </a:rPr>
              <a:t>комунікаційних навичок;</a:t>
            </a:r>
            <a:endParaRPr lang="ru-RU" sz="3000" dirty="0" smtClean="0">
              <a:latin typeface="Verdana" pitchFamily="34" charset="0"/>
            </a:endParaRPr>
          </a:p>
          <a:p>
            <a:pPr fontAlgn="base"/>
            <a:r>
              <a:rPr lang="uk-UA" sz="3000" dirty="0" smtClean="0">
                <a:latin typeface="Verdana" pitchFamily="34" charset="0"/>
              </a:rPr>
              <a:t>сильних сторін судді;</a:t>
            </a:r>
            <a:endParaRPr lang="ru-RU" sz="3000" dirty="0" smtClean="0">
              <a:latin typeface="Verdana" pitchFamily="34" charset="0"/>
            </a:endParaRPr>
          </a:p>
          <a:p>
            <a:pPr algn="ctr" fontAlgn="base">
              <a:spcBef>
                <a:spcPts val="1200"/>
              </a:spcBef>
              <a:buNone/>
            </a:pPr>
            <a:r>
              <a:rPr lang="uk-UA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2) рекомендації судді </a:t>
            </a:r>
            <a:endParaRPr lang="en-US" sz="3000" b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fontAlgn="base">
              <a:buNone/>
            </a:pPr>
            <a:r>
              <a:rPr lang="en-US" sz="3000" dirty="0" smtClean="0">
                <a:latin typeface="Verdana" pitchFamily="34" charset="0"/>
              </a:rPr>
              <a:t>  </a:t>
            </a:r>
            <a:r>
              <a:rPr lang="uk-UA" sz="3000" dirty="0" smtClean="0">
                <a:latin typeface="Verdana" pitchFamily="34" charset="0"/>
              </a:rPr>
              <a:t>щодо напрямів самовдосконалення або проходження додаткового навчання.</a:t>
            </a:r>
            <a:endParaRPr lang="ru-RU" sz="3000" dirty="0" smtClean="0">
              <a:latin typeface="Verdana" pitchFamily="34" charset="0"/>
            </a:endParaRPr>
          </a:p>
          <a:p>
            <a:pPr fontAlgn="base">
              <a:buNone/>
            </a:pPr>
            <a:endParaRPr lang="en-US" sz="3000" dirty="0" smtClean="0">
              <a:latin typeface="Verdana" pitchFamily="34" charset="0"/>
            </a:endParaRPr>
          </a:p>
          <a:p>
            <a:pPr fontAlgn="base">
              <a:buNone/>
            </a:pPr>
            <a:r>
              <a:rPr lang="en-US" sz="3000" dirty="0" smtClean="0">
                <a:latin typeface="Verdana" pitchFamily="34" charset="0"/>
              </a:rPr>
              <a:t>  </a:t>
            </a:r>
            <a:r>
              <a:rPr lang="uk-UA" sz="3000" dirty="0" smtClean="0">
                <a:latin typeface="Verdana" pitchFamily="34" charset="0"/>
              </a:rPr>
              <a:t>Після ознайомлення судді з анкетою оцінювання вона включається до суддівського </a:t>
            </a:r>
            <a:r>
              <a:rPr lang="uk-UA" sz="3000" dirty="0" smtClean="0">
                <a:latin typeface="Verdana" pitchFamily="34" charset="0"/>
              </a:rPr>
              <a:t>досьє</a:t>
            </a:r>
            <a:endParaRPr lang="uk-UA" sz="3000" b="1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34563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sz="3200" spc="-100" dirty="0" smtClean="0">
                <a:latin typeface="Verdana" pitchFamily="34" charset="0"/>
              </a:rPr>
              <a:t>  </a:t>
            </a:r>
            <a:r>
              <a:rPr lang="uk-UA" sz="3000" spc="-100" dirty="0" smtClean="0">
                <a:latin typeface="Verdana" pitchFamily="34" charset="0"/>
              </a:rPr>
              <a:t>Розробка тестових запитань та практичних </a:t>
            </a:r>
            <a:r>
              <a:rPr lang="uk-UA" sz="3000" spc="-100" dirty="0" smtClean="0">
                <a:latin typeface="Verdana" pitchFamily="34" charset="0"/>
              </a:rPr>
              <a:t>завдань </a:t>
            </a:r>
            <a:r>
              <a:rPr lang="uk-UA" sz="3000" spc="-100" dirty="0" smtClean="0">
                <a:latin typeface="Verdana" pitchFamily="34" charset="0"/>
              </a:rPr>
              <a:t>з урахуванням принципів </a:t>
            </a:r>
            <a:r>
              <a:rPr lang="uk-UA" sz="3000" spc="-100" dirty="0" err="1" smtClean="0">
                <a:latin typeface="Verdana" pitchFamily="34" charset="0"/>
              </a:rPr>
              <a:t>інстанційності</a:t>
            </a:r>
            <a:r>
              <a:rPr lang="uk-UA" sz="3000" spc="-100" dirty="0" smtClean="0">
                <a:latin typeface="Verdana" pitchFamily="34" charset="0"/>
              </a:rPr>
              <a:t> та спеціалізації.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uk-UA" sz="3000" dirty="0" smtClean="0">
                <a:latin typeface="Verdana" pitchFamily="34" charset="0"/>
              </a:rPr>
              <a:t>  Перепідготовка суддів, які не пройшли первинне </a:t>
            </a:r>
            <a:r>
              <a:rPr lang="uk-UA" sz="3000" dirty="0" err="1" smtClean="0">
                <a:latin typeface="Verdana" pitchFamily="34" charset="0"/>
              </a:rPr>
              <a:t>кваліфоцінювання</a:t>
            </a:r>
            <a:r>
              <a:rPr lang="uk-UA" sz="3000" dirty="0" smtClean="0">
                <a:latin typeface="Verdana" pitchFamily="34" charset="0"/>
              </a:rPr>
              <a:t> перед </a:t>
            </a:r>
            <a:r>
              <a:rPr lang="uk-UA" sz="3000" spc="-40" dirty="0" smtClean="0">
                <a:latin typeface="Verdana" pitchFamily="34" charset="0"/>
              </a:rPr>
              <a:t>повторним кваліфікаційним оцінюванням</a:t>
            </a:r>
            <a:endParaRPr lang="uk-UA" sz="3000" i="1" spc="-40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324544" y="980728"/>
            <a:ext cx="8640960" cy="86409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C00000"/>
                </a:solidFill>
              </a:rPr>
              <a:t>РОЛЬ НШСУ У КВАЛІФІКАЦІЙНОМУ ОЦІНЮВАННІ СУДДІВ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9145016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3600" b="1" dirty="0" smtClean="0">
                <a:solidFill>
                  <a:srgbClr val="C00000"/>
                </a:solidFill>
              </a:rPr>
              <a:t>РЕАЛІЗАЦІЯ РЕФОРМИ СУДДІВСЬКОЇ ОСВІТИ</a:t>
            </a:r>
            <a:endParaRPr lang="ru-RU" sz="3600" b="1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89654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uk-UA" sz="3000" spc="-100" dirty="0" smtClean="0">
                <a:latin typeface="Verdana" pitchFamily="34" charset="0"/>
              </a:rPr>
              <a:t>Розроблено Концепцію Національних стандартів суддівської освіти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uk-UA" sz="3200" spc="-100" dirty="0" smtClean="0">
                <a:latin typeface="Verdana" pitchFamily="34" charset="0"/>
              </a:rPr>
              <a:t>Створено Стандартизовану двотижневу навчальну програму для суддів, призначених на посаду вперше (1 рік </a:t>
            </a:r>
            <a:r>
              <a:rPr lang="uk-UA" sz="3200" spc="-150" dirty="0" smtClean="0">
                <a:latin typeface="Verdana" pitchFamily="34" charset="0"/>
              </a:rPr>
              <a:t>призначення), яка складається з 10 модулів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uk-UA" sz="3200" spc="-100" dirty="0" smtClean="0">
                <a:latin typeface="Verdana" pitchFamily="34" charset="0"/>
              </a:rPr>
              <a:t>Запроваджено психологічну підготовку суддів та кандидатів на посаду </a:t>
            </a:r>
            <a:r>
              <a:rPr lang="uk-UA" sz="3200" spc="-100" dirty="0" smtClean="0">
                <a:latin typeface="Verdana" pitchFamily="34" charset="0"/>
              </a:rPr>
              <a:t>судді та відкрито кабінет психолога</a:t>
            </a:r>
            <a:endParaRPr lang="uk-UA" sz="3200" spc="-100" dirty="0" smtClean="0">
              <a:latin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583264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uk-UA" sz="3400" spc="-170" smtClean="0">
                <a:latin typeface="Verdana" pitchFamily="34" charset="0"/>
              </a:rPr>
              <a:t>Розроблено </a:t>
            </a:r>
            <a:r>
              <a:rPr lang="uk-UA" sz="3400" spc="-170" dirty="0" smtClean="0">
                <a:latin typeface="Verdana" pitchFamily="34" charset="0"/>
              </a:rPr>
              <a:t>та впроваджуються тренінги                    як провідна форма підготовки суддів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uk-UA" sz="3400" spc="-100" dirty="0" smtClean="0">
                <a:latin typeface="Verdana" pitchFamily="34" charset="0"/>
              </a:rPr>
              <a:t>Впроваджуються </a:t>
            </a:r>
            <a:r>
              <a:rPr lang="uk-UA" sz="3400" spc="-100" dirty="0" smtClean="0">
                <a:latin typeface="Verdana" pitchFamily="34" charset="0"/>
              </a:rPr>
              <a:t>інтерактивні методики </a:t>
            </a:r>
            <a:r>
              <a:rPr lang="uk-UA" sz="3400" spc="-100" dirty="0" smtClean="0">
                <a:latin typeface="Verdana" pitchFamily="34" charset="0"/>
              </a:rPr>
              <a:t>навчання та здійснюється спеціальна підготовка викладачів-тренерів</a:t>
            </a:r>
            <a:endParaRPr lang="uk-UA" sz="3400" spc="-100" dirty="0" smtClean="0">
              <a:latin typeface="Verdan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uk-UA" sz="3400" spc="-100" dirty="0" smtClean="0">
                <a:latin typeface="Verdana" pitchFamily="34" charset="0"/>
              </a:rPr>
              <a:t>Запроваджено дистанційну освіту</a:t>
            </a:r>
            <a:endParaRPr lang="uk-UA" sz="28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uk-UA" sz="3400" spc="-100" dirty="0" smtClean="0">
                <a:latin typeface="Verdana" pitchFamily="34" charset="0"/>
              </a:rPr>
              <a:t>Оновлено </a:t>
            </a:r>
            <a:r>
              <a:rPr lang="uk-UA" sz="3400" spc="-100" dirty="0" smtClean="0">
                <a:latin typeface="Verdana" pitchFamily="34" charset="0"/>
              </a:rPr>
              <a:t>організаційну структуру НШСУ (рішення ВККСУ від 06.02.2015)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uk-UA" sz="3400" spc="-100" dirty="0" err="1" smtClean="0">
                <a:latin typeface="Verdana" pitchFamily="34" charset="0"/>
              </a:rPr>
              <a:t>Забезпечно</a:t>
            </a:r>
            <a:r>
              <a:rPr lang="uk-UA" sz="3400" spc="-100" dirty="0" smtClean="0">
                <a:latin typeface="Verdana" pitchFamily="34" charset="0"/>
              </a:rPr>
              <a:t> внесення друкованого органу НШСУ </a:t>
            </a:r>
            <a:r>
              <a:rPr lang="uk-UA" sz="3400" spc="-100" dirty="0" err="1" smtClean="0">
                <a:latin typeface="Verdana" pitchFamily="34" charset="0"/>
              </a:rPr>
              <a:t>“Слово</a:t>
            </a:r>
            <a:r>
              <a:rPr lang="uk-UA" sz="3400" spc="-100" dirty="0" smtClean="0">
                <a:latin typeface="Verdana" pitchFamily="34" charset="0"/>
              </a:rPr>
              <a:t> Національної школи суддів </a:t>
            </a:r>
            <a:r>
              <a:rPr lang="uk-UA" sz="3400" spc="-100" dirty="0" err="1" smtClean="0">
                <a:latin typeface="Verdana" pitchFamily="34" charset="0"/>
              </a:rPr>
              <a:t>України”</a:t>
            </a:r>
            <a:r>
              <a:rPr lang="uk-UA" sz="3400" spc="-100" dirty="0" smtClean="0">
                <a:latin typeface="Verdana" pitchFamily="34" charset="0"/>
              </a:rPr>
              <a:t> до переліку наукових фахових </a:t>
            </a:r>
            <a:r>
              <a:rPr lang="uk-UA" sz="3400" spc="-100" dirty="0" smtClean="0">
                <a:latin typeface="Verdana" pitchFamily="34" charset="0"/>
              </a:rPr>
              <a:t>видань</a:t>
            </a: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400600"/>
          </a:xfrm>
        </p:spPr>
        <p:txBody>
          <a:bodyPr>
            <a:normAutofit fontScale="62500" lnSpcReduction="20000"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uk-UA" sz="4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Створюється:</a:t>
            </a:r>
          </a:p>
          <a:p>
            <a:pPr marL="541338" indent="-541338"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4800" spc="-100" dirty="0" smtClean="0">
                <a:latin typeface="Verdana" pitchFamily="34" charset="0"/>
              </a:rPr>
              <a:t>нова </a:t>
            </a:r>
            <a:r>
              <a:rPr lang="uk-UA" sz="4800" spc="-100" dirty="0" smtClean="0">
                <a:latin typeface="Verdana" pitchFamily="34" charset="0"/>
              </a:rPr>
              <a:t>Програма, навчальний план та порядок проходження спеціальної підготовки кандидатами на посаду </a:t>
            </a:r>
            <a:r>
              <a:rPr lang="uk-UA" sz="4800" spc="-100" dirty="0" smtClean="0">
                <a:latin typeface="Verdana" pitchFamily="34" charset="0"/>
              </a:rPr>
              <a:t>судді</a:t>
            </a:r>
          </a:p>
          <a:p>
            <a:pPr marL="541338" indent="-541338"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4800" spc="-100" dirty="0" smtClean="0">
                <a:latin typeface="Verdana" pitchFamily="34" charset="0"/>
              </a:rPr>
              <a:t>реєстр суддів, що пройшли підготовку в   НШСУ</a:t>
            </a:r>
          </a:p>
          <a:p>
            <a:pPr marL="541338" indent="-541338"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4800" spc="-100" dirty="0" smtClean="0">
                <a:latin typeface="Verdana" pitchFamily="34" charset="0"/>
              </a:rPr>
              <a:t>реєстр викладачів НШСУ</a:t>
            </a:r>
          </a:p>
          <a:p>
            <a:pPr marL="541338" indent="-541338"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uk-UA" sz="4800" spc="-100" dirty="0" smtClean="0">
                <a:latin typeface="Verdana" pitchFamily="34" charset="0"/>
              </a:rPr>
              <a:t>інформаційно-комунікативна </a:t>
            </a:r>
            <a:r>
              <a:rPr lang="uk-UA" sz="4800" spc="-100" dirty="0" smtClean="0">
                <a:latin typeface="Verdana" pitchFamily="34" charset="0"/>
              </a:rPr>
              <a:t>система </a:t>
            </a:r>
            <a:r>
              <a:rPr lang="uk-UA" sz="4800" spc="-100" dirty="0" err="1" smtClean="0">
                <a:latin typeface="Verdana" pitchFamily="34" charset="0"/>
              </a:rPr>
              <a:t>“Електронна</a:t>
            </a:r>
            <a:r>
              <a:rPr lang="uk-UA" sz="4800" spc="-100" dirty="0" smtClean="0">
                <a:latin typeface="Verdana" pitchFamily="34" charset="0"/>
              </a:rPr>
              <a:t> </a:t>
            </a:r>
            <a:r>
              <a:rPr lang="uk-UA" sz="4800" spc="-100" dirty="0" err="1" smtClean="0">
                <a:latin typeface="Verdana" pitchFamily="34" charset="0"/>
              </a:rPr>
              <a:t>школа”</a:t>
            </a:r>
            <a:endParaRPr lang="uk-UA" sz="4800" spc="-100" dirty="0" smtClean="0">
              <a:latin typeface="Verdana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uk-UA" sz="4800" spc="-100" dirty="0" smtClean="0">
              <a:latin typeface="Verdana" pitchFamily="34" charset="0"/>
            </a:endParaRPr>
          </a:p>
          <a:p>
            <a:pPr algn="r">
              <a:spcBef>
                <a:spcPts val="1200"/>
              </a:spcBef>
              <a:buNone/>
            </a:pPr>
            <a:endParaRPr lang="uk-UA" sz="2800" i="1" dirty="0" smtClean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851648" cy="1368152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Дякую за увагу!</a:t>
            </a:r>
            <a:endParaRPr lang="ru-RU" sz="4800" dirty="0" smtClean="0"/>
          </a:p>
        </p:txBody>
      </p:sp>
      <p:sp>
        <p:nvSpPr>
          <p:cNvPr id="5" name="Овал 4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4959858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712968" cy="648072"/>
          </a:xfrm>
        </p:spPr>
        <p:txBody>
          <a:bodyPr>
            <a:noAutofit/>
          </a:bodyPr>
          <a:lstStyle/>
          <a:p>
            <a:pPr>
              <a:lnSpc>
                <a:spcPct val="68000"/>
              </a:lnSpc>
            </a:pPr>
            <a:r>
              <a:rPr lang="ru-RU" sz="3800" b="1" dirty="0" smtClean="0">
                <a:solidFill>
                  <a:srgbClr val="A40000"/>
                </a:solidFill>
              </a:rPr>
              <a:t/>
            </a:r>
            <a:br>
              <a:rPr lang="ru-RU" sz="3800" b="1" dirty="0" smtClean="0">
                <a:solidFill>
                  <a:srgbClr val="A40000"/>
                </a:solidFill>
              </a:rPr>
            </a:br>
            <a:r>
              <a:rPr lang="ru-RU" sz="3800" b="1" dirty="0" smtClean="0">
                <a:solidFill>
                  <a:srgbClr val="A40000"/>
                </a:solidFill>
              </a:rPr>
              <a:t/>
            </a:r>
            <a:br>
              <a:rPr lang="ru-RU" sz="3800" b="1" dirty="0" smtClean="0">
                <a:solidFill>
                  <a:srgbClr val="A40000"/>
                </a:solidFill>
              </a:rPr>
            </a:br>
            <a:r>
              <a:rPr lang="ru-RU" sz="3800" b="1" dirty="0" smtClean="0">
                <a:solidFill>
                  <a:srgbClr val="A40000"/>
                </a:solidFill>
              </a:rPr>
              <a:t/>
            </a:r>
            <a:br>
              <a:rPr lang="ru-RU" sz="3800" b="1" dirty="0" smtClean="0">
                <a:solidFill>
                  <a:srgbClr val="A40000"/>
                </a:solidFill>
              </a:rPr>
            </a:br>
            <a:r>
              <a:rPr lang="ru-RU" sz="3800" b="1" dirty="0" smtClean="0">
                <a:solidFill>
                  <a:srgbClr val="A40000"/>
                </a:solidFill>
              </a:rPr>
              <a:t>НАЦІОНАЛЬНА ШКОЛА СУДДІВ УКРАЇНИ</a:t>
            </a:r>
            <a:endParaRPr lang="ru-RU" sz="3800" i="1" dirty="0">
              <a:solidFill>
                <a:srgbClr val="A4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9512" y="2132856"/>
            <a:ext cx="8352928" cy="42484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uk-UA" sz="3000" dirty="0" smtClean="0">
                <a:latin typeface="Verdana" pitchFamily="34" charset="0"/>
              </a:rPr>
              <a:t>  є державною установою </a:t>
            </a:r>
            <a:r>
              <a:rPr lang="uk-UA" sz="3000" dirty="0" smtClean="0">
                <a:latin typeface="Verdana" pitchFamily="34" charset="0"/>
              </a:rPr>
              <a:t>зі </a:t>
            </a:r>
            <a:r>
              <a:rPr lang="uk-UA" sz="3000" dirty="0" smtClean="0">
                <a:latin typeface="Verdana" pitchFamily="34" charset="0"/>
              </a:rPr>
              <a:t>спеціальним статусом, яка забезпечує підготовку висококваліфікованих кадрів для судової системи та здійснює науково-дослідну діяльність </a:t>
            </a:r>
            <a:endParaRPr lang="uk-UA" sz="3000" dirty="0">
              <a:latin typeface="Verdana" pitchFamily="34" charset="0"/>
            </a:endParaRPr>
          </a:p>
        </p:txBody>
      </p:sp>
      <p:pic>
        <p:nvPicPr>
          <p:cNvPr id="9218" name="Picture 2" descr="Результат пошуку зображень за запитом &quot;національна школа суддів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335362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488832" cy="9361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Завдання відповідно до </a:t>
            </a:r>
            <a:b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</a:br>
            <a: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ЗУ </a:t>
            </a:r>
            <a:r>
              <a:rPr lang="uk-UA" sz="3000" b="1" spc="-2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“Про</a:t>
            </a:r>
            <a: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забезпечення права </a:t>
            </a:r>
            <a:b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</a:br>
            <a: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справедливий </a:t>
            </a:r>
            <a:r>
              <a:rPr lang="uk-UA" sz="3000" b="1" spc="-20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суд”</a:t>
            </a:r>
            <a:r>
              <a:rPr lang="uk-UA" sz="3000" b="1" spc="-2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:</a:t>
            </a:r>
            <a:endParaRPr lang="ru-RU" sz="3000" b="1" i="1" spc="-2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95536" y="2060848"/>
            <a:ext cx="8568952" cy="4896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dirty="0" smtClean="0">
                <a:latin typeface="Verdana" pitchFamily="34" charset="0"/>
              </a:rPr>
              <a:t>здійснення спеціальної підготовки    кандидатів на посаду судді;</a:t>
            </a:r>
            <a:endParaRPr kumimoji="0" lang="uk-UA" sz="3000" b="0" i="0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274320" lvl="0" indent="-2743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dirty="0" smtClean="0">
                <a:latin typeface="Verdana" pitchFamily="34" charset="0"/>
              </a:rPr>
              <a:t>підготовка суддів, яких</a:t>
            </a:r>
            <a:r>
              <a:rPr lang="en-US" sz="3000" dirty="0" smtClean="0">
                <a:latin typeface="Verdana" pitchFamily="34" charset="0"/>
              </a:rPr>
              <a:t> </a:t>
            </a:r>
            <a:r>
              <a:rPr lang="uk-UA" sz="3000" dirty="0" smtClean="0">
                <a:latin typeface="Verdana" pitchFamily="34" charset="0"/>
              </a:rPr>
              <a:t>призначено на посаду судді вперше; обрано на посаду судді безстроково; призначено на адміністративні посади;</a:t>
            </a:r>
          </a:p>
          <a:p>
            <a:pPr marL="274320" indent="-274320">
              <a:lnSpc>
                <a:spcPct val="90000"/>
              </a:lnSpc>
              <a:spcBef>
                <a:spcPts val="12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dirty="0" smtClean="0">
                <a:latin typeface="Verdana" pitchFamily="34" charset="0"/>
              </a:rPr>
              <a:t>періодичне навчання суддів з метою підвищення рівня кваліфікації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395536" y="1556792"/>
            <a:ext cx="8496944" cy="43204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1200"/>
              </a:spcBef>
              <a:spcAft>
                <a:spcPts val="18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u="sng" spc="-80" dirty="0" smtClean="0">
                <a:latin typeface="Verdana" pitchFamily="34" charset="0"/>
              </a:rPr>
              <a:t>проведення курсів навчання,</a:t>
            </a:r>
            <a:r>
              <a:rPr lang="en-US" sz="3000" u="sng" spc="-80" dirty="0" smtClean="0">
                <a:latin typeface="Verdana" pitchFamily="34" charset="0"/>
              </a:rPr>
              <a:t> </a:t>
            </a:r>
            <a:r>
              <a:rPr lang="uk-UA" sz="3000" u="sng" spc="-80" dirty="0" smtClean="0">
                <a:latin typeface="Verdana" pitchFamily="34" charset="0"/>
              </a:rPr>
              <a:t>визначених </a:t>
            </a:r>
            <a:r>
              <a:rPr lang="uk-UA" sz="3000" u="sng" spc="-100" dirty="0" smtClean="0">
                <a:latin typeface="Verdana" pitchFamily="34" charset="0"/>
              </a:rPr>
              <a:t>дисциплінарним</a:t>
            </a:r>
            <a:r>
              <a:rPr lang="en-US" sz="3000" u="sng" spc="-100" dirty="0" smtClean="0">
                <a:latin typeface="Verdana" pitchFamily="34" charset="0"/>
              </a:rPr>
              <a:t> </a:t>
            </a:r>
            <a:r>
              <a:rPr lang="uk-UA" sz="3000" u="sng" spc="-100" dirty="0" smtClean="0">
                <a:latin typeface="Verdana" pitchFamily="34" charset="0"/>
              </a:rPr>
              <a:t>органом, для підвищення</a:t>
            </a:r>
            <a:r>
              <a:rPr lang="en-US" sz="3000" u="sng" spc="-100" dirty="0" smtClean="0">
                <a:latin typeface="Verdana" pitchFamily="34" charset="0"/>
              </a:rPr>
              <a:t> </a:t>
            </a:r>
            <a:r>
              <a:rPr lang="uk-UA" sz="3000" u="sng" spc="-100" dirty="0" smtClean="0">
                <a:latin typeface="Verdana" pitchFamily="34" charset="0"/>
              </a:rPr>
              <a:t>кваліфікації суддів, які тимчасово</a:t>
            </a:r>
            <a:r>
              <a:rPr lang="en-US" sz="3000" u="sng" spc="-100" dirty="0" smtClean="0">
                <a:latin typeface="Verdana" pitchFamily="34" charset="0"/>
              </a:rPr>
              <a:t> </a:t>
            </a:r>
            <a:r>
              <a:rPr lang="uk-UA" sz="3000" u="sng" spc="-100" dirty="0" smtClean="0">
                <a:latin typeface="Verdana" pitchFamily="34" charset="0"/>
              </a:rPr>
              <a:t>відсторонені від здійснення правосуддя</a:t>
            </a:r>
            <a:r>
              <a:rPr lang="uk-UA" sz="3000" spc="-100" dirty="0" smtClean="0">
                <a:latin typeface="Verdana" pitchFamily="34" charset="0"/>
              </a:rPr>
              <a:t>;</a:t>
            </a:r>
            <a:endParaRPr lang="en-US" sz="3000" spc="-100" dirty="0" smtClean="0">
              <a:latin typeface="Verdana" pitchFamily="34" charset="0"/>
            </a:endParaRPr>
          </a:p>
          <a:p>
            <a:pPr marL="274320" indent="-274320">
              <a:spcBef>
                <a:spcPts val="1200"/>
              </a:spcBef>
              <a:spcAft>
                <a:spcPts val="18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dirty="0" smtClean="0">
                <a:latin typeface="Verdana" pitchFamily="34" charset="0"/>
              </a:rPr>
              <a:t>підготовка працівників апаратів судів та підвищення їхньої кваліфікації;</a:t>
            </a:r>
          </a:p>
          <a:p>
            <a:pPr marL="274320" indent="-274320"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uk-UA" sz="3000" spc="-20" dirty="0" smtClean="0">
                <a:latin typeface="Verdana" pitchFamily="34" charset="0"/>
              </a:rPr>
              <a:t>здійснення науково-дослідної діяльності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4" y="980728"/>
            <a:ext cx="8892480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      НОВЕЛИ ЗАКОНУ </a:t>
            </a:r>
            <a:r>
              <a:rPr lang="ru-RU" sz="4000" b="1" dirty="0" smtClean="0">
                <a:solidFill>
                  <a:srgbClr val="C00000"/>
                </a:solidFill>
              </a:rPr>
              <a:t>ЩОДО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spc="-100" dirty="0" smtClean="0">
                <a:solidFill>
                  <a:srgbClr val="C00000"/>
                </a:solidFill>
              </a:rPr>
              <a:t>СПЕЦІАЛЬНОЇ  ПІДГОТОВКИ  КАНДИДАТІВ  </a:t>
            </a:r>
            <a:endParaRPr lang="ru-RU" sz="4000" i="1" spc="-1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916832"/>
            <a:ext cx="8856984" cy="25202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uk-UA" sz="3200" dirty="0" smtClean="0">
                <a:latin typeface="Verdana" pitchFamily="34" charset="0"/>
              </a:rPr>
              <a:t>  </a:t>
            </a:r>
            <a:r>
              <a:rPr lang="uk-UA" sz="3000" dirty="0" smtClean="0">
                <a:latin typeface="Verdana" pitchFamily="34" charset="0"/>
              </a:rPr>
              <a:t>Реалізовано основні пропозиції </a:t>
            </a:r>
            <a:r>
              <a:rPr lang="uk-UA" sz="3000" dirty="0" smtClean="0">
                <a:latin typeface="Verdana" pitchFamily="34" charset="0"/>
              </a:rPr>
              <a:t>НШСУ:</a:t>
            </a:r>
            <a:endParaRPr lang="ru-RU" sz="3000" dirty="0" smtClean="0">
              <a:latin typeface="Verdana" pitchFamily="34" charset="0"/>
            </a:endParaRPr>
          </a:p>
          <a:p>
            <a:pPr lvl="0"/>
            <a:r>
              <a:rPr lang="uk-UA" sz="3000" dirty="0" smtClean="0">
                <a:latin typeface="Verdana" pitchFamily="34" charset="0"/>
              </a:rPr>
              <a:t>спеціальна підготовка кандидатів на посаду судді проводиться виключно Національною школою суддів України;</a:t>
            </a:r>
            <a:endParaRPr lang="ru-RU" sz="3000" dirty="0" smtClean="0">
              <a:latin typeface="Verdana" pitchFamily="34" charset="0"/>
            </a:endParaRPr>
          </a:p>
          <a:p>
            <a:pPr lvl="0"/>
            <a:r>
              <a:rPr lang="uk-UA" sz="3000" dirty="0" smtClean="0">
                <a:latin typeface="Verdana" pitchFamily="34" charset="0"/>
              </a:rPr>
              <a:t>форма навчання – денна (</a:t>
            </a:r>
            <a:r>
              <a:rPr lang="uk-UA" sz="3000" dirty="0" smtClean="0">
                <a:latin typeface="Verdana" pitchFamily="34" charset="0"/>
              </a:rPr>
              <a:t>заочну форму виключено);</a:t>
            </a:r>
            <a:endParaRPr lang="ru-RU" sz="3000" dirty="0" smtClean="0">
              <a:latin typeface="Verdana" pitchFamily="34" charset="0"/>
            </a:endParaRPr>
          </a:p>
          <a:p>
            <a:r>
              <a:rPr lang="uk-UA" sz="3000" dirty="0" smtClean="0">
                <a:latin typeface="Verdana" pitchFamily="34" charset="0"/>
              </a:rPr>
              <a:t>термін спеціальної підготовки збільшено з 6 до 12 місяців</a:t>
            </a:r>
            <a:endParaRPr lang="uk-UA" sz="3000" u="sng" spc="-100" dirty="0" smtClean="0">
              <a:latin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640960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ПІДГОТОВКА СУДДІВ ТА ПІДВИЩЕННЯ ЯКОСТІ СУДДІВСЬКОЇ КВАЛІФІКАЦІЇ</a:t>
            </a: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2204864"/>
          <a:ext cx="7787208" cy="42606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94987"/>
                <a:gridCol w="4492221"/>
              </a:tblGrid>
              <a:tr h="619732">
                <a:tc>
                  <a:txBody>
                    <a:bodyPr/>
                    <a:lstStyle/>
                    <a:p>
                      <a:pPr algn="ctr"/>
                      <a:r>
                        <a:rPr lang="uk-UA" sz="3000" dirty="0" smtClean="0">
                          <a:solidFill>
                            <a:srgbClr val="1F3C6F"/>
                          </a:solidFill>
                          <a:latin typeface="Verdana" pitchFamily="34" charset="0"/>
                        </a:rPr>
                        <a:t>Суддя</a:t>
                      </a:r>
                      <a:endParaRPr lang="uk-UA" sz="3000" dirty="0">
                        <a:solidFill>
                          <a:srgbClr val="1F3C6F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000" dirty="0" smtClean="0">
                          <a:solidFill>
                            <a:srgbClr val="1F3C6F"/>
                          </a:solidFill>
                          <a:latin typeface="Verdana" pitchFamily="34" charset="0"/>
                        </a:rPr>
                        <a:t>Підготовка</a:t>
                      </a:r>
                      <a:endParaRPr lang="uk-UA" sz="3000" dirty="0">
                        <a:solidFill>
                          <a:srgbClr val="1F3C6F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989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>
                          <a:latin typeface="Verdana" pitchFamily="34" charset="0"/>
                        </a:rPr>
                        <a:t>Призначений  на посаду судді вперше</a:t>
                      </a:r>
                      <a:endParaRPr lang="uk-UA" sz="280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uk-UA" sz="2800" dirty="0" smtClean="0">
                          <a:latin typeface="Verdana" pitchFamily="34" charset="0"/>
                        </a:rPr>
                        <a:t>не менше 30 академічних годин     (5 днів) щорічно</a:t>
                      </a:r>
                      <a:endParaRPr lang="uk-UA" sz="280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90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</a:pPr>
                      <a:endParaRPr lang="uk-UA" sz="700" dirty="0" smtClean="0">
                        <a:latin typeface="Verdana" pitchFamily="34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uk-UA" sz="2800" dirty="0" smtClean="0">
                          <a:latin typeface="Verdana" pitchFamily="34" charset="0"/>
                        </a:rPr>
                        <a:t>Обіймає    посаду </a:t>
                      </a:r>
                      <a:r>
                        <a:rPr lang="uk-UA" sz="2800" spc="-100" baseline="0" dirty="0" smtClean="0">
                          <a:latin typeface="Verdana" pitchFamily="34" charset="0"/>
                        </a:rPr>
                        <a:t>судді безстроково</a:t>
                      </a:r>
                      <a:endParaRPr lang="uk-UA" sz="2800" spc="-100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uk-UA" sz="700" dirty="0" smtClean="0">
                        <a:latin typeface="Verdana" pitchFamily="34" charset="0"/>
                      </a:endParaRPr>
                    </a:p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uk-UA" sz="2800" dirty="0" smtClean="0">
                          <a:latin typeface="Verdana" pitchFamily="34" charset="0"/>
                        </a:rPr>
                        <a:t>не менше 40 академічних годин     </a:t>
                      </a:r>
                      <a:r>
                        <a:rPr lang="uk-UA" sz="2800" spc="-100" baseline="0" dirty="0" smtClean="0">
                          <a:latin typeface="Verdana" pitchFamily="34" charset="0"/>
                        </a:rPr>
                        <a:t>(7 днів) не рідше одного разу на три роки</a:t>
                      </a:r>
                      <a:endParaRPr lang="uk-UA" sz="2800" spc="-100" baseline="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marL="85142" marR="85142" marT="42570" marB="4257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680520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Підготовка судді в Національній школі суддів України здійснюється:</a:t>
            </a:r>
          </a:p>
          <a:p>
            <a:pPr fontAlgn="base">
              <a:buNone/>
            </a:pPr>
            <a:endParaRPr lang="uk-UA" sz="1400" b="1" dirty="0" smtClean="0">
              <a:latin typeface="Verdana" pitchFamily="34" charset="0"/>
            </a:endParaRPr>
          </a:p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uk-UA" sz="3000" spc="-100" dirty="0" smtClean="0">
                <a:latin typeface="Verdana" pitchFamily="34" charset="0"/>
              </a:rPr>
              <a:t>відповідно до необхідності вдосконалення знань, вмінь і навичок судді; </a:t>
            </a:r>
          </a:p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uk-UA" sz="3000" dirty="0" smtClean="0">
                <a:latin typeface="Verdana" pitchFamily="34" charset="0"/>
              </a:rPr>
              <a:t>залежно від досвіду його роботи, рівня і спеціалізації суду, де він працює;</a:t>
            </a:r>
          </a:p>
          <a:p>
            <a:pPr fontAlgn="base">
              <a:spcBef>
                <a:spcPts val="1200"/>
              </a:spcBef>
            </a:pPr>
            <a:r>
              <a:rPr lang="uk-UA" sz="3000" spc="-110" dirty="0" smtClean="0">
                <a:latin typeface="Verdana" pitchFamily="34" charset="0"/>
              </a:rPr>
              <a:t>у формі обов'язкових тренінгів та тренінгів </a:t>
            </a:r>
            <a:r>
              <a:rPr lang="uk-UA" sz="3000" spc="-100" dirty="0" smtClean="0">
                <a:latin typeface="Verdana" pitchFamily="34" charset="0"/>
              </a:rPr>
              <a:t>залежно від індивідуальних потреб судді</a:t>
            </a:r>
            <a:endParaRPr lang="uk-UA" sz="3000" spc="-100" dirty="0">
              <a:latin typeface="Verdana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40960" cy="86409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ОЦІНКА ПРОФЕСІЙНОЇ ПІДГОТОВКИ СУДДІВ, ПРОБЛЕМИ ВПРОВАДЖЕННЯ</a:t>
            </a:r>
          </a:p>
        </p:txBody>
      </p:sp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одержимое 4"/>
          <p:cNvSpPr>
            <a:spLocks noGrp="1"/>
          </p:cNvSpPr>
          <p:nvPr>
            <p:ph idx="1"/>
          </p:nvPr>
        </p:nvSpPr>
        <p:spPr>
          <a:xfrm>
            <a:off x="107504" y="2204864"/>
            <a:ext cx="8496944" cy="2520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000" dirty="0" smtClean="0">
                <a:latin typeface="Verdana" pitchFamily="34" charset="0"/>
              </a:rPr>
              <a:t>  Регулярне оцінювання судді </a:t>
            </a:r>
            <a:r>
              <a:rPr lang="uk-UA" sz="3000" dirty="0" smtClean="0">
                <a:latin typeface="Verdana" pitchFamily="34" charset="0"/>
              </a:rPr>
              <a:t>впродовж </a:t>
            </a:r>
            <a:r>
              <a:rPr lang="uk-UA" sz="3000" dirty="0" smtClean="0">
                <a:latin typeface="Verdana" pitchFamily="34" charset="0"/>
              </a:rPr>
              <a:t>перебування на посаді проводиться з метою: </a:t>
            </a:r>
          </a:p>
          <a:p>
            <a:r>
              <a:rPr lang="uk-UA" sz="3000" dirty="0" smtClean="0">
                <a:latin typeface="Verdana" pitchFamily="34" charset="0"/>
              </a:rPr>
              <a:t>виявлення індивідуальних потреб судді щодо вдосконалення;</a:t>
            </a:r>
          </a:p>
          <a:p>
            <a:r>
              <a:rPr lang="uk-UA" sz="3000" dirty="0" smtClean="0">
                <a:latin typeface="Verdana" pitchFamily="34" charset="0"/>
              </a:rPr>
              <a:t>стимулювання його до підтримання кваліфікації на належному рівні</a:t>
            </a:r>
            <a:r>
              <a:rPr lang="en-US" sz="3000" dirty="0" smtClean="0">
                <a:latin typeface="Verdana" pitchFamily="34" charset="0"/>
              </a:rPr>
              <a:t> </a:t>
            </a:r>
            <a:r>
              <a:rPr lang="uk-UA" sz="3000" dirty="0" smtClean="0">
                <a:latin typeface="Verdana" pitchFamily="34" charset="0"/>
              </a:rPr>
              <a:t>та </a:t>
            </a:r>
            <a:r>
              <a:rPr lang="ru-RU" sz="3000" spc="-100" dirty="0" smtClean="0">
                <a:latin typeface="Verdana" pitchFamily="34" charset="0"/>
              </a:rPr>
              <a:t>до </a:t>
            </a:r>
            <a:r>
              <a:rPr lang="uk-UA" sz="3000" spc="-100" dirty="0" smtClean="0">
                <a:latin typeface="Verdana" pitchFamily="34" charset="0"/>
              </a:rPr>
              <a:t>професійного зростання</a:t>
            </a:r>
          </a:p>
          <a:p>
            <a:pPr>
              <a:buNone/>
            </a:pPr>
            <a:endParaRPr lang="uk-UA" sz="3000" b="1" dirty="0" smtClean="0">
              <a:latin typeface="Verdana" pitchFamily="34" charset="0"/>
            </a:endParaRPr>
          </a:p>
          <a:p>
            <a:pPr>
              <a:buNone/>
            </a:pPr>
            <a:endParaRPr lang="uk-UA" sz="3000" b="1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 dpi="0" rotWithShape="1">
            <a:blip r:embed="rId2" cstate="print">
              <a:alphaModFix amt="46000"/>
            </a:blip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одержимое 4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16624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uk-UA" sz="3000" dirty="0" smtClean="0">
                <a:latin typeface="Verdana" pitchFamily="34" charset="0"/>
              </a:rPr>
              <a:t>  За результатами тренінгу викладач заповнює анкету оцінювання щодо кожного судді, що містить: </a:t>
            </a:r>
            <a:endParaRPr lang="en-US" sz="3000" dirty="0" smtClean="0">
              <a:latin typeface="Verdana" pitchFamily="34" charset="0"/>
            </a:endParaRPr>
          </a:p>
          <a:p>
            <a:pPr fontAlgn="base">
              <a:buNone/>
            </a:pPr>
            <a:r>
              <a:rPr lang="en-US" sz="3000" b="1" dirty="0" smtClean="0">
                <a:latin typeface="Verdana" pitchFamily="34" charset="0"/>
              </a:rPr>
              <a:t>	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		</a:t>
            </a:r>
            <a:r>
              <a:rPr lang="uk-UA" sz="30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1) оцінку:</a:t>
            </a:r>
            <a:endParaRPr lang="ru-RU" sz="3000" b="1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fontAlgn="base"/>
            <a:r>
              <a:rPr lang="uk-UA" sz="3000" dirty="0" smtClean="0">
                <a:latin typeface="Verdana" pitchFamily="34" charset="0"/>
              </a:rPr>
              <a:t>оволодіння суддею знаннями, вміннями, навичками за результатами тренінгу;</a:t>
            </a:r>
            <a:endParaRPr lang="ru-RU" sz="3000" dirty="0" smtClean="0">
              <a:latin typeface="Verdana" pitchFamily="34" charset="0"/>
            </a:endParaRPr>
          </a:p>
          <a:p>
            <a:pPr fontAlgn="base"/>
            <a:r>
              <a:rPr lang="uk-UA" sz="3000" dirty="0" smtClean="0">
                <a:latin typeface="Verdana" pitchFamily="34" charset="0"/>
              </a:rPr>
              <a:t>акуратності і своєчасності виконання завдань;</a:t>
            </a:r>
            <a:endParaRPr lang="ru-RU" sz="3000" dirty="0" smtClean="0">
              <a:latin typeface="Verdana" pitchFamily="34" charset="0"/>
            </a:endParaRPr>
          </a:p>
          <a:p>
            <a:pPr fontAlgn="base"/>
            <a:r>
              <a:rPr lang="uk-UA" sz="3000" dirty="0" smtClean="0">
                <a:latin typeface="Verdana" pitchFamily="34" charset="0"/>
              </a:rPr>
              <a:t>аналітичних здібностей, спроможності оцінювати інформацію;</a:t>
            </a:r>
            <a:endParaRPr lang="ru-RU" sz="3000" dirty="0" smtClean="0">
              <a:latin typeface="Verdana" pitchFamily="34" charset="0"/>
            </a:endParaRPr>
          </a:p>
          <a:p>
            <a:pPr fontAlgn="base"/>
            <a:r>
              <a:rPr lang="uk-UA" sz="3000" dirty="0" smtClean="0">
                <a:latin typeface="Verdana" pitchFamily="34" charset="0"/>
              </a:rPr>
              <a:t>вміння взаємодіяти з колегами;</a:t>
            </a:r>
            <a:endParaRPr lang="ru-RU" sz="3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490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РЕФОРМА  СУДДІВСЬКОЇ ОСВІТИ:   СТАН ТА ЗАВДАННЯ   </vt:lpstr>
      <vt:lpstr>   НАЦІОНАЛЬНА ШКОЛА СУДДІВ УКРАЇНИ</vt:lpstr>
      <vt:lpstr>Завдання відповідно до  ЗУ “Про забезпечення права  на справедливий суд”:</vt:lpstr>
      <vt:lpstr>Слайд 4</vt:lpstr>
      <vt:lpstr>      НОВЕЛИ ЗАКОНУ ЩОДО СПЕЦІАЛЬНОЇ  ПІДГОТОВКИ  КАНДИДАТІВ  </vt:lpstr>
      <vt:lpstr>ПІДГОТОВКА СУДДІВ ТА ПІДВИЩЕННЯ ЯКОСТІ СУДДІВСЬКОЇ КВАЛІФІКАЦІЇ</vt:lpstr>
      <vt:lpstr>Слайд 7</vt:lpstr>
      <vt:lpstr>ОЦІНКА ПРОФЕСІЙНОЇ ПІДГОТОВКИ СУДДІВ, ПРОБЛЕМИ ВПРОВАДЖЕННЯ</vt:lpstr>
      <vt:lpstr>Слайд 9</vt:lpstr>
      <vt:lpstr>Слайд 10</vt:lpstr>
      <vt:lpstr>РОЛЬ НШСУ У КВАЛІФІКАЦІЙНОМУ ОЦІНЮВАННІ СУДДІВ</vt:lpstr>
      <vt:lpstr>РЕАЛІЗАЦІЯ РЕФОРМИ СУДДІВСЬКОЇ ОСВІТИ</vt:lpstr>
      <vt:lpstr>Слайд 13</vt:lpstr>
      <vt:lpstr>Слайд 14</vt:lpstr>
      <vt:lpstr>Дякую за увагу!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ОКРЕМИХ ПОЛОЖЕНЬ КРИМІНАЛЬНОГО ПРОЦЕСУАЛЬНОГО КОДЕКСУ УКРАЇНИ, ЯКІ СТОСУЮТЬСЯ ДІЯЛЬНОСТІ ДЕРЖАВНОЇ ПЕНІТЕНЦІАРНОЇ СЛУЖБИ УКРАЇНИ</dc:title>
  <dc:creator>Unnown</dc:creator>
  <cp:lastModifiedBy>Slobodyan</cp:lastModifiedBy>
  <cp:revision>211</cp:revision>
  <dcterms:created xsi:type="dcterms:W3CDTF">2012-07-11T07:50:02Z</dcterms:created>
  <dcterms:modified xsi:type="dcterms:W3CDTF">2015-03-12T10:23:59Z</dcterms:modified>
</cp:coreProperties>
</file>