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97" r:id="rId1"/>
  </p:sldMasterIdLst>
  <p:sldIdLst>
    <p:sldId id="256" r:id="rId2"/>
    <p:sldId id="257" r:id="rId3"/>
    <p:sldId id="289" r:id="rId4"/>
    <p:sldId id="290" r:id="rId5"/>
    <p:sldId id="305" r:id="rId6"/>
    <p:sldId id="304" r:id="rId7"/>
    <p:sldId id="298" r:id="rId8"/>
    <p:sldId id="299" r:id="rId9"/>
    <p:sldId id="300" r:id="rId10"/>
    <p:sldId id="301" r:id="rId11"/>
    <p:sldId id="302" r:id="rId12"/>
    <p:sldId id="303" r:id="rId13"/>
    <p:sldId id="285" r:id="rId14"/>
    <p:sldId id="310" r:id="rId15"/>
    <p:sldId id="306" r:id="rId16"/>
    <p:sldId id="307" r:id="rId17"/>
    <p:sldId id="308" r:id="rId18"/>
    <p:sldId id="311" r:id="rId19"/>
    <p:sldId id="312" r:id="rId20"/>
    <p:sldId id="313" r:id="rId21"/>
    <p:sldId id="314" r:id="rId22"/>
    <p:sldId id="31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81" d="100"/>
          <a:sy n="81" d="100"/>
        </p:scale>
        <p:origin x="-78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uk-UA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10/3/2015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3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10/3/2015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0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10/3/2015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1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10/3/2015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8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10/3/2015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6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10/3/2015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10/3/2015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4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10/3/2015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6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10/3/2015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78767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10/3/2015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9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10/3/2015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4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10/3/2015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6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2874" y="2130429"/>
            <a:ext cx="11156456" cy="25161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cs typeface="Times New Roman"/>
              </a:rPr>
            </a:br>
            <a:r>
              <a:rPr lang="ru-RU" dirty="0">
                <a:latin typeface="Times New Roman"/>
                <a:cs typeface="Times New Roman"/>
              </a:rPr>
              <a:t/>
            </a:r>
            <a:br>
              <a:rPr lang="ru-RU" dirty="0">
                <a:latin typeface="Times New Roman"/>
                <a:cs typeface="Times New Roman"/>
              </a:rPr>
            </a:br>
            <a:r>
              <a:rPr lang="ru-RU" sz="5300" b="1" u="sng" dirty="0"/>
              <a:t>Формат комунікації судді з представниками </a:t>
            </a:r>
            <a:r>
              <a:rPr lang="ru-RU" sz="5300" b="1" u="sng" dirty="0" smtClean="0"/>
              <a:t>ЗМІ</a:t>
            </a:r>
            <a:r>
              <a:rPr lang="en-US" sz="5300" b="1" u="sng" dirty="0" smtClean="0"/>
              <a:t>.</a:t>
            </a:r>
            <a:br>
              <a:rPr lang="en-US" sz="5300" b="1" u="sng" dirty="0" smtClean="0"/>
            </a:br>
            <a:r>
              <a:rPr lang="en-US" sz="5300" b="1" u="sng" dirty="0" smtClean="0"/>
              <a:t> </a:t>
            </a:r>
            <a:r>
              <a:rPr lang="ru-RU" sz="4800" b="1" u="sng" dirty="0"/>
              <a:t>Комунікація судді з представниками ЗМІ</a:t>
            </a:r>
            <a:r>
              <a:rPr lang="ru-RU" sz="4800" dirty="0"/>
              <a:t> </a:t>
            </a:r>
            <a:r>
              <a:rPr lang="ru-RU" sz="5300" dirty="0"/>
              <a:t> </a:t>
            </a:r>
            <a:r>
              <a:rPr lang="uk-UA" sz="31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/>
            </a:r>
            <a:br>
              <a:rPr lang="uk-UA" sz="3100" b="1" dirty="0" smtClean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uk-UA" sz="31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суддя Львівського окружного адміністративного суду,</a:t>
            </a:r>
            <a:br>
              <a:rPr lang="uk-UA" sz="3100" b="1" dirty="0" smtClean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uk-UA" sz="31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член Ради суддів України</a:t>
            </a:r>
            <a:br>
              <a:rPr lang="uk-UA" sz="3100" b="1" dirty="0" smtClean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uk-UA" sz="31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Олександр </a:t>
            </a:r>
            <a:r>
              <a:rPr lang="uk-UA" sz="3100" b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Сасевич</a:t>
            </a:r>
            <a:r>
              <a:rPr lang="en-US" sz="5600" dirty="0" smtClean="0">
                <a:solidFill>
                  <a:prstClr val="black"/>
                </a:solidFill>
                <a:latin typeface="Times New Roman"/>
                <a:cs typeface="Times New Roman"/>
              </a:rPr>
              <a:t/>
            </a:r>
            <a:br>
              <a:rPr lang="en-US" sz="5600" dirty="0" smtClean="0">
                <a:solidFill>
                  <a:prstClr val="black"/>
                </a:solidFill>
                <a:latin typeface="Times New Roman"/>
                <a:cs typeface="Times New Roman"/>
              </a:rPr>
            </a:br>
            <a:endParaRPr lang="ru-RU" sz="5600" dirty="0"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458962"/>
            <a:ext cx="1663907" cy="134201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_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9" y="202170"/>
            <a:ext cx="1775138" cy="16137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Picture 5" descr="Description: Описание: \\Srv-dilo\rs$\РАДА СУДДІВ УКРАЇНИ\ЗАСІДАННЯ РСУ 2004-2014\З'ЇЗД СУДДІВ 2014\Brandbook_elements\1_Logo\Logo_new_RSU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76" y="225981"/>
            <a:ext cx="1893193" cy="1589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Description: Описание: SJA logo_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27" y="0"/>
            <a:ext cx="1931496" cy="190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logo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239" y="225982"/>
            <a:ext cx="1558344" cy="1474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764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853" y="101012"/>
            <a:ext cx="10564717" cy="2279987"/>
          </a:xfrm>
        </p:spPr>
        <p:txBody>
          <a:bodyPr>
            <a:normAutofit fontScale="90000"/>
          </a:bodyPr>
          <a:lstStyle/>
          <a:p>
            <a:r>
              <a:rPr lang="uk-UA" sz="2000" dirty="0" smtClean="0">
                <a:latin typeface="Times New Roman"/>
                <a:cs typeface="Times New Roman"/>
              </a:rPr>
              <a:t>ПАМ</a:t>
            </a:r>
            <a:r>
              <a:rPr lang="en-US" sz="2000" dirty="0" smtClean="0">
                <a:latin typeface="Times New Roman"/>
                <a:cs typeface="Times New Roman"/>
              </a:rPr>
              <a:t>’</a:t>
            </a:r>
            <a:r>
              <a:rPr lang="uk-UA" sz="2000" dirty="0" smtClean="0">
                <a:latin typeface="Times New Roman"/>
                <a:cs typeface="Times New Roman"/>
              </a:rPr>
              <a:t>ЯТКА 4</a:t>
            </a:r>
            <a:br>
              <a:rPr lang="uk-UA" sz="2000" dirty="0" smtClean="0">
                <a:latin typeface="Times New Roman"/>
                <a:cs typeface="Times New Roman"/>
              </a:rPr>
            </a:br>
            <a:r>
              <a:rPr lang="uk-UA" sz="2000" dirty="0" smtClean="0">
                <a:latin typeface="Times New Roman"/>
                <a:cs typeface="Times New Roman"/>
              </a:rPr>
              <a:t/>
            </a:r>
            <a:br>
              <a:rPr lang="uk-UA" sz="2000" dirty="0" smtClean="0">
                <a:latin typeface="Times New Roman"/>
                <a:cs typeface="Times New Roman"/>
              </a:rPr>
            </a:br>
            <a:r>
              <a:rPr lang="uk-UA" sz="2000" dirty="0" smtClean="0">
                <a:latin typeface="Times New Roman"/>
                <a:cs typeface="Times New Roman"/>
              </a:rPr>
              <a:t>ОСОБИСТІСНІ та ЗМІСТОВІ СКЛАДОВІ ІМІДЖУ</a:t>
            </a:r>
            <a:r>
              <a:rPr lang="uk-UA" sz="2000" dirty="0">
                <a:latin typeface="Times New Roman"/>
                <a:cs typeface="Times New Roman"/>
              </a:rPr>
              <a:t/>
            </a:r>
            <a:br>
              <a:rPr lang="uk-UA" sz="2000" dirty="0">
                <a:latin typeface="Times New Roman"/>
                <a:cs typeface="Times New Roman"/>
              </a:rPr>
            </a:br>
            <a:r>
              <a:rPr lang="uk-UA" sz="2000" dirty="0" smtClean="0">
                <a:latin typeface="Times New Roman"/>
                <a:cs typeface="Times New Roman"/>
              </a:rPr>
              <a:t/>
            </a:r>
            <a:br>
              <a:rPr lang="uk-UA" sz="2000" dirty="0" smtClean="0">
                <a:latin typeface="Times New Roman"/>
                <a:cs typeface="Times New Roman"/>
              </a:rPr>
            </a:br>
            <a:r>
              <a:rPr lang="uk-UA" sz="2000" dirty="0" smtClean="0">
                <a:latin typeface="Times New Roman"/>
                <a:cs typeface="Times New Roman"/>
              </a:rPr>
              <a:t>Суддя має познайомити журналіста з прес-секретарем або з декількома представниками прес-центру. Оскільки подальшу комунікацію вестиме прес-центр, у тому числі погоджуватиме матеріали, контакт має відбутися приємним (уважним до журналіста) та професійним (з точки зору етикету). </a:t>
            </a:r>
            <a:endParaRPr lang="ru-RU" sz="2000" dirty="0">
              <a:latin typeface="Times New Roman"/>
              <a:cs typeface="Times New Roman"/>
            </a:endParaRPr>
          </a:p>
        </p:txBody>
      </p:sp>
      <p:pic>
        <p:nvPicPr>
          <p:cNvPr id="14" name="Содержимое 13"/>
          <p:cNvPicPr>
            <a:picLocks noGrp="1" noChangeAspect="1"/>
          </p:cNvPicPr>
          <p:nvPr>
            <p:ph idx="1"/>
          </p:nvPr>
        </p:nvPicPr>
        <p:blipFill>
          <a:blip r:embed="rId2"/>
          <a:srcRect t="10484" b="10484"/>
          <a:stretch>
            <a:fillRect/>
          </a:stretch>
        </p:blipFill>
        <p:spPr>
          <a:xfrm>
            <a:off x="783457" y="2453151"/>
            <a:ext cx="10409262" cy="4293520"/>
          </a:xfrm>
        </p:spPr>
      </p:pic>
    </p:spTree>
    <p:extLst>
      <p:ext uri="{BB962C8B-B14F-4D97-AF65-F5344CB8AC3E}">
        <p14:creationId xmlns:p14="http://schemas.microsoft.com/office/powerpoint/2010/main" val="105754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547" y="418479"/>
            <a:ext cx="11517273" cy="1428600"/>
          </a:xfrm>
        </p:spPr>
        <p:txBody>
          <a:bodyPr>
            <a:normAutofit fontScale="90000"/>
          </a:bodyPr>
          <a:lstStyle/>
          <a:p>
            <a:r>
              <a:rPr lang="uk-UA" sz="2200" dirty="0" smtClean="0">
                <a:latin typeface="Times New Roman"/>
                <a:cs typeface="Times New Roman"/>
              </a:rPr>
              <a:t/>
            </a:r>
            <a:br>
              <a:rPr lang="uk-UA" sz="2200" dirty="0" smtClean="0">
                <a:latin typeface="Times New Roman"/>
                <a:cs typeface="Times New Roman"/>
              </a:rPr>
            </a:br>
            <a:r>
              <a:rPr lang="uk-UA" sz="2200" dirty="0" smtClean="0">
                <a:latin typeface="Times New Roman"/>
                <a:cs typeface="Times New Roman"/>
              </a:rPr>
              <a:t>ПАМ</a:t>
            </a:r>
            <a:r>
              <a:rPr lang="en-US" sz="2200" dirty="0" smtClean="0">
                <a:latin typeface="Times New Roman"/>
                <a:cs typeface="Times New Roman"/>
              </a:rPr>
              <a:t>’</a:t>
            </a:r>
            <a:r>
              <a:rPr lang="uk-UA" sz="2200" dirty="0" smtClean="0">
                <a:latin typeface="Times New Roman"/>
                <a:cs typeface="Times New Roman"/>
              </a:rPr>
              <a:t>ЯТКА 5</a:t>
            </a:r>
            <a:br>
              <a:rPr lang="uk-UA" sz="2200" dirty="0" smtClean="0">
                <a:latin typeface="Times New Roman"/>
                <a:cs typeface="Times New Roman"/>
              </a:rPr>
            </a:br>
            <a:r>
              <a:rPr lang="uk-UA" sz="2200" dirty="0" smtClean="0">
                <a:latin typeface="Times New Roman"/>
                <a:cs typeface="Times New Roman"/>
              </a:rPr>
              <a:t/>
            </a:r>
            <a:br>
              <a:rPr lang="uk-UA" sz="2200" dirty="0" smtClean="0">
                <a:latin typeface="Times New Roman"/>
                <a:cs typeface="Times New Roman"/>
              </a:rPr>
            </a:br>
            <a:r>
              <a:rPr lang="uk-UA" sz="2200" dirty="0" smtClean="0">
                <a:latin typeface="Times New Roman"/>
                <a:cs typeface="Times New Roman"/>
              </a:rPr>
              <a:t>ЗМІСТОВІ СКЛАДОВІ ІМІДЖУ</a:t>
            </a:r>
            <a:br>
              <a:rPr lang="uk-UA" sz="2200" dirty="0" smtClean="0">
                <a:latin typeface="Times New Roman"/>
                <a:cs typeface="Times New Roman"/>
              </a:rPr>
            </a:br>
            <a:r>
              <a:rPr lang="ru-RU" sz="2000" dirty="0">
                <a:latin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cs typeface="Times New Roman"/>
              </a:rPr>
            </a:br>
            <a:r>
              <a:rPr lang="uk-UA" sz="2000" dirty="0" smtClean="0">
                <a:latin typeface="Times New Roman"/>
                <a:cs typeface="Times New Roman"/>
              </a:rPr>
              <a:t>Зацікавлений </a:t>
            </a:r>
            <a:r>
              <a:rPr lang="uk-UA" sz="2000" dirty="0">
                <a:latin typeface="Times New Roman"/>
                <a:cs typeface="Times New Roman"/>
              </a:rPr>
              <a:t>уважний погляд під час інтерв</a:t>
            </a:r>
            <a:r>
              <a:rPr lang="en-US" sz="2000" dirty="0">
                <a:latin typeface="Times New Roman"/>
                <a:cs typeface="Times New Roman"/>
              </a:rPr>
              <a:t>’</a:t>
            </a:r>
            <a:r>
              <a:rPr lang="uk-UA" sz="2000" dirty="0">
                <a:latin typeface="Times New Roman"/>
                <a:cs typeface="Times New Roman"/>
              </a:rPr>
              <a:t>ю, доступна для сприйняття відповідь на кожне поставлене запитання, проста лексика і мінімум </a:t>
            </a:r>
            <a:r>
              <a:rPr lang="uk-UA" sz="2000" dirty="0" smtClean="0">
                <a:latin typeface="Times New Roman"/>
                <a:cs typeface="Times New Roman"/>
              </a:rPr>
              <a:t>термінів. Спокійна </a:t>
            </a:r>
            <a:r>
              <a:rPr lang="uk-UA" sz="2000" dirty="0">
                <a:latin typeface="Times New Roman"/>
                <a:cs typeface="Times New Roman"/>
              </a:rPr>
              <a:t>реакція на непрофесійні запитання – не проявляти емоції зверхності. Розуміючи повну некомпетентність журналіста – запропонувати пояснити тему, час від часу запитуючи, чи все доступно та зрозуміло. </a:t>
            </a:r>
            <a:r>
              <a:rPr lang="uk-UA" sz="2000" dirty="0" smtClean="0">
                <a:latin typeface="Times New Roman"/>
                <a:cs typeface="Times New Roman"/>
              </a:rPr>
              <a:t/>
            </a:r>
            <a:br>
              <a:rPr lang="uk-UA" sz="2000" dirty="0" smtClean="0">
                <a:latin typeface="Times New Roman"/>
                <a:cs typeface="Times New Roman"/>
              </a:rPr>
            </a:br>
            <a:endParaRPr lang="ru-RU" sz="2000" dirty="0">
              <a:latin typeface="Times New Roman"/>
              <a:cs typeface="Times New Roman"/>
            </a:endParaRPr>
          </a:p>
        </p:txBody>
      </p:sp>
      <p:pic>
        <p:nvPicPr>
          <p:cNvPr id="9" name="Содержимое 8"/>
          <p:cNvPicPr>
            <a:picLocks noGrp="1" noChangeAspect="1"/>
          </p:cNvPicPr>
          <p:nvPr>
            <p:ph idx="1"/>
          </p:nvPr>
        </p:nvPicPr>
        <p:blipFill>
          <a:blip r:embed="rId2"/>
          <a:srcRect t="17453" b="17453"/>
          <a:stretch>
            <a:fillRect/>
          </a:stretch>
        </p:blipFill>
        <p:spPr>
          <a:xfrm>
            <a:off x="970716" y="2554941"/>
            <a:ext cx="10432389" cy="4303059"/>
          </a:xfrm>
        </p:spPr>
      </p:pic>
      <p:sp>
        <p:nvSpPr>
          <p:cNvPr id="10" name="Прямоугольник 9"/>
          <p:cNvSpPr/>
          <p:nvPr/>
        </p:nvSpPr>
        <p:spPr>
          <a:xfrm>
            <a:off x="3074158" y="2687356"/>
            <a:ext cx="31896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cs typeface="Times New Roman"/>
              </a:rPr>
              <a:t>Я говорю </a:t>
            </a:r>
            <a:r>
              <a:rPr lang="ru-RU" b="1" dirty="0" err="1">
                <a:latin typeface="Times New Roman"/>
                <a:cs typeface="Times New Roman"/>
              </a:rPr>
              <a:t>людською</a:t>
            </a:r>
            <a:r>
              <a:rPr lang="ru-RU" b="1" dirty="0">
                <a:latin typeface="Times New Roman"/>
                <a:cs typeface="Times New Roman"/>
              </a:rPr>
              <a:t> </a:t>
            </a:r>
            <a:r>
              <a:rPr lang="ru-RU" b="1" dirty="0" err="1">
                <a:latin typeface="Times New Roman"/>
                <a:cs typeface="Times New Roman"/>
              </a:rPr>
              <a:t>мовою</a:t>
            </a:r>
            <a:r>
              <a:rPr lang="ru-RU" b="1" dirty="0" smtClean="0">
                <a:latin typeface="Times New Roman"/>
                <a:cs typeface="Times New Roman"/>
              </a:rPr>
              <a:t>!</a:t>
            </a:r>
          </a:p>
          <a:p>
            <a:r>
              <a:rPr lang="ru-RU" b="1" dirty="0" smtClean="0">
                <a:latin typeface="Times New Roman"/>
                <a:cs typeface="Times New Roman"/>
              </a:rPr>
              <a:t>Мене </a:t>
            </a:r>
            <a:r>
              <a:rPr lang="ru-RU" b="1" dirty="0" err="1" smtClean="0">
                <a:latin typeface="Times New Roman"/>
                <a:cs typeface="Times New Roman"/>
              </a:rPr>
              <a:t>має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зрозуміти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кожен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</a:p>
          <a:p>
            <a:r>
              <a:rPr lang="ru-RU" b="1" dirty="0">
                <a:latin typeface="Times New Roman"/>
                <a:cs typeface="Times New Roman"/>
              </a:rPr>
              <a:t>с</a:t>
            </a:r>
            <a:r>
              <a:rPr lang="ru-RU" b="1" dirty="0" smtClean="0">
                <a:latin typeface="Times New Roman"/>
                <a:cs typeface="Times New Roman"/>
              </a:rPr>
              <a:t>тудент і </a:t>
            </a:r>
            <a:r>
              <a:rPr lang="ru-RU" b="1" dirty="0" err="1" smtClean="0">
                <a:latin typeface="Times New Roman"/>
                <a:cs typeface="Times New Roman"/>
              </a:rPr>
              <a:t>кожна</a:t>
            </a:r>
            <a:r>
              <a:rPr lang="ru-RU" b="1" dirty="0" smtClean="0">
                <a:latin typeface="Times New Roman"/>
                <a:cs typeface="Times New Roman"/>
              </a:rPr>
              <a:t> бабуся!  </a:t>
            </a:r>
          </a:p>
          <a:p>
            <a:r>
              <a:rPr lang="ru-RU" b="1" dirty="0" smtClean="0">
                <a:latin typeface="Times New Roman"/>
                <a:cs typeface="Times New Roman"/>
              </a:rPr>
              <a:t>Я говорю </a:t>
            </a:r>
            <a:r>
              <a:rPr lang="ru-RU" b="1" dirty="0" err="1" smtClean="0">
                <a:latin typeface="Times New Roman"/>
                <a:cs typeface="Times New Roman"/>
              </a:rPr>
              <a:t>заради</a:t>
            </a:r>
            <a:r>
              <a:rPr lang="ru-RU" b="1" dirty="0" smtClean="0">
                <a:latin typeface="Times New Roman"/>
                <a:cs typeface="Times New Roman"/>
              </a:rPr>
              <a:t> них!</a:t>
            </a:r>
            <a:endParaRPr lang="ru-RU" b="1" dirty="0">
              <a:latin typeface="Times New Roman"/>
              <a:cs typeface="Times New Roman"/>
            </a:endParaRPr>
          </a:p>
          <a:p>
            <a:r>
              <a:rPr lang="ru-RU" dirty="0"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1864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547" y="418479"/>
            <a:ext cx="11517273" cy="1428600"/>
          </a:xfrm>
        </p:spPr>
        <p:txBody>
          <a:bodyPr>
            <a:normAutofit fontScale="90000"/>
          </a:bodyPr>
          <a:lstStyle/>
          <a:p>
            <a:r>
              <a:rPr lang="uk-UA" sz="2200" dirty="0" smtClean="0">
                <a:latin typeface="Times New Roman"/>
                <a:cs typeface="Times New Roman"/>
              </a:rPr>
              <a:t/>
            </a:r>
            <a:br>
              <a:rPr lang="uk-UA" sz="2200" dirty="0" smtClean="0">
                <a:latin typeface="Times New Roman"/>
                <a:cs typeface="Times New Roman"/>
              </a:rPr>
            </a:br>
            <a:r>
              <a:rPr lang="uk-UA" sz="2200" dirty="0" smtClean="0">
                <a:latin typeface="Times New Roman"/>
                <a:cs typeface="Times New Roman"/>
              </a:rPr>
              <a:t/>
            </a:r>
            <a:br>
              <a:rPr lang="uk-UA" sz="2200" dirty="0" smtClean="0">
                <a:latin typeface="Times New Roman"/>
                <a:cs typeface="Times New Roman"/>
              </a:rPr>
            </a:br>
            <a:r>
              <a:rPr lang="uk-UA" sz="2200" dirty="0">
                <a:latin typeface="Times New Roman"/>
                <a:cs typeface="Times New Roman"/>
              </a:rPr>
              <a:t/>
            </a:r>
            <a:br>
              <a:rPr lang="uk-UA" sz="2200" dirty="0">
                <a:latin typeface="Times New Roman"/>
                <a:cs typeface="Times New Roman"/>
              </a:rPr>
            </a:br>
            <a:r>
              <a:rPr lang="uk-UA" sz="2200" dirty="0" smtClean="0">
                <a:latin typeface="Times New Roman"/>
                <a:cs typeface="Times New Roman"/>
              </a:rPr>
              <a:t>ПАМ</a:t>
            </a:r>
            <a:r>
              <a:rPr lang="en-US" sz="2200" dirty="0" smtClean="0">
                <a:latin typeface="Times New Roman"/>
                <a:cs typeface="Times New Roman"/>
              </a:rPr>
              <a:t>’</a:t>
            </a:r>
            <a:r>
              <a:rPr lang="uk-UA" sz="2200" dirty="0" smtClean="0">
                <a:latin typeface="Times New Roman"/>
                <a:cs typeface="Times New Roman"/>
              </a:rPr>
              <a:t>ЯТКА 6</a:t>
            </a:r>
            <a:br>
              <a:rPr lang="uk-UA" sz="2200" dirty="0" smtClean="0">
                <a:latin typeface="Times New Roman"/>
                <a:cs typeface="Times New Roman"/>
              </a:rPr>
            </a:br>
            <a:r>
              <a:rPr lang="uk-UA" sz="2200" dirty="0" smtClean="0">
                <a:latin typeface="Times New Roman"/>
                <a:cs typeface="Times New Roman"/>
              </a:rPr>
              <a:t/>
            </a:r>
            <a:br>
              <a:rPr lang="uk-UA" sz="2200" dirty="0" smtClean="0">
                <a:latin typeface="Times New Roman"/>
                <a:cs typeface="Times New Roman"/>
              </a:rPr>
            </a:br>
            <a:r>
              <a:rPr lang="uk-UA" sz="2200" dirty="0" smtClean="0">
                <a:latin typeface="Times New Roman"/>
                <a:cs typeface="Times New Roman"/>
              </a:rPr>
              <a:t>ЗМІСТОВІ СКЛАДОВІ ІМІДЖУ</a:t>
            </a:r>
            <a:r>
              <a:rPr lang="en-US" sz="2200" dirty="0" smtClean="0">
                <a:latin typeface="Times New Roman"/>
                <a:cs typeface="Times New Roman"/>
              </a:rPr>
              <a:t/>
            </a:r>
            <a:br>
              <a:rPr lang="en-US" sz="2200" dirty="0" smtClean="0">
                <a:latin typeface="Times New Roman"/>
                <a:cs typeface="Times New Roman"/>
              </a:rPr>
            </a:br>
            <a:r>
              <a:rPr lang="uk-UA" sz="2200" dirty="0" smtClean="0">
                <a:latin typeface="Times New Roman"/>
                <a:cs typeface="Times New Roman"/>
              </a:rPr>
              <a:t/>
            </a:r>
            <a:br>
              <a:rPr lang="uk-UA" sz="2200" dirty="0" smtClean="0">
                <a:latin typeface="Times New Roman"/>
                <a:cs typeface="Times New Roman"/>
              </a:rPr>
            </a:br>
            <a:r>
              <a:rPr lang="uk-UA" sz="2000" dirty="0">
                <a:latin typeface="Times New Roman"/>
                <a:cs typeface="Times New Roman"/>
              </a:rPr>
              <a:t>Пам</a:t>
            </a:r>
            <a:r>
              <a:rPr lang="en-US" sz="2000" dirty="0">
                <a:latin typeface="Times New Roman"/>
                <a:cs typeface="Times New Roman"/>
              </a:rPr>
              <a:t>’</a:t>
            </a:r>
            <a:r>
              <a:rPr lang="uk-UA" sz="2000" dirty="0">
                <a:latin typeface="Times New Roman"/>
                <a:cs typeface="Times New Roman"/>
              </a:rPr>
              <a:t>ятати, що 99</a:t>
            </a:r>
            <a:r>
              <a:rPr lang="en-US" sz="2000" dirty="0">
                <a:latin typeface="Times New Roman"/>
                <a:cs typeface="Times New Roman"/>
              </a:rPr>
              <a:t>% </a:t>
            </a:r>
            <a:r>
              <a:rPr lang="uk-UA" sz="2000" dirty="0">
                <a:latin typeface="Times New Roman"/>
                <a:cs typeface="Times New Roman"/>
              </a:rPr>
              <a:t>журналістів налаштовані до вас скептично. </a:t>
            </a:r>
            <a:r>
              <a:rPr lang="uk-UA" sz="2000" dirty="0" smtClean="0">
                <a:latin typeface="Times New Roman"/>
                <a:cs typeface="Times New Roman"/>
              </a:rPr>
              <a:t>Робота судді, </a:t>
            </a:r>
            <a:r>
              <a:rPr lang="uk-UA" sz="2000" dirty="0">
                <a:latin typeface="Times New Roman"/>
                <a:cs typeface="Times New Roman"/>
              </a:rPr>
              <a:t>перш за все – розвіяти над собою особисто ореол Володаря, показати свою відкритість. Журналіст – провідник інформації. </a:t>
            </a:r>
            <a:r>
              <a:rPr lang="uk-UA" sz="2000" dirty="0" smtClean="0">
                <a:latin typeface="Times New Roman"/>
                <a:cs typeface="Times New Roman"/>
              </a:rPr>
              <a:t/>
            </a:r>
            <a:br>
              <a:rPr lang="uk-UA" sz="2000" dirty="0" smtClean="0">
                <a:latin typeface="Times New Roman"/>
                <a:cs typeface="Times New Roman"/>
              </a:rPr>
            </a:br>
            <a:r>
              <a:rPr lang="uk-UA" sz="2000" dirty="0" smtClean="0">
                <a:latin typeface="Times New Roman"/>
                <a:cs typeface="Times New Roman"/>
              </a:rPr>
              <a:t>Як </a:t>
            </a:r>
            <a:r>
              <a:rPr lang="uk-UA" sz="2000" dirty="0">
                <a:latin typeface="Times New Roman"/>
                <a:cs typeface="Times New Roman"/>
              </a:rPr>
              <a:t>він вас зрозуміє та що ви вкладете в його голову, те і буде донесено до суспільства. </a:t>
            </a:r>
            <a:r>
              <a:rPr lang="ru-RU" sz="2000" dirty="0">
                <a:latin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cs typeface="Times New Roman"/>
              </a:rPr>
            </a:br>
            <a:r>
              <a:rPr lang="uk-UA" sz="2000" dirty="0">
                <a:latin typeface="Times New Roman"/>
                <a:cs typeface="Times New Roman"/>
              </a:rPr>
              <a:t>Чи можливо, варто пояснити додатково певне положення/норму закону?</a:t>
            </a:r>
            <a:r>
              <a:rPr lang="ru-RU" sz="2000" dirty="0">
                <a:latin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cs typeface="Times New Roman"/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uk-UA" sz="2000" dirty="0" smtClean="0">
                <a:latin typeface="Times New Roman"/>
                <a:cs typeface="Times New Roman"/>
              </a:rPr>
              <a:t/>
            </a:r>
            <a:br>
              <a:rPr lang="uk-UA" sz="2000" dirty="0" smtClean="0">
                <a:latin typeface="Times New Roman"/>
                <a:cs typeface="Times New Roman"/>
              </a:rPr>
            </a:b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4158" y="2687356"/>
            <a:ext cx="31896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cs typeface="Times New Roman"/>
              </a:rPr>
              <a:t>Я говорю </a:t>
            </a:r>
            <a:r>
              <a:rPr lang="ru-RU" b="1" dirty="0" err="1">
                <a:latin typeface="Times New Roman"/>
                <a:cs typeface="Times New Roman"/>
              </a:rPr>
              <a:t>людською</a:t>
            </a:r>
            <a:r>
              <a:rPr lang="ru-RU" b="1" dirty="0">
                <a:latin typeface="Times New Roman"/>
                <a:cs typeface="Times New Roman"/>
              </a:rPr>
              <a:t> </a:t>
            </a:r>
            <a:r>
              <a:rPr lang="ru-RU" b="1" dirty="0" err="1">
                <a:latin typeface="Times New Roman"/>
                <a:cs typeface="Times New Roman"/>
              </a:rPr>
              <a:t>мовою</a:t>
            </a:r>
            <a:r>
              <a:rPr lang="ru-RU" b="1" dirty="0" smtClean="0">
                <a:latin typeface="Times New Roman"/>
                <a:cs typeface="Times New Roman"/>
              </a:rPr>
              <a:t>!</a:t>
            </a:r>
          </a:p>
          <a:p>
            <a:r>
              <a:rPr lang="ru-RU" b="1" dirty="0" smtClean="0">
                <a:latin typeface="Times New Roman"/>
                <a:cs typeface="Times New Roman"/>
              </a:rPr>
              <a:t>Мене </a:t>
            </a:r>
            <a:r>
              <a:rPr lang="ru-RU" b="1" dirty="0" err="1" smtClean="0">
                <a:latin typeface="Times New Roman"/>
                <a:cs typeface="Times New Roman"/>
              </a:rPr>
              <a:t>має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зрозуміти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кожен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</a:p>
          <a:p>
            <a:r>
              <a:rPr lang="ru-RU" b="1" dirty="0">
                <a:latin typeface="Times New Roman"/>
                <a:cs typeface="Times New Roman"/>
              </a:rPr>
              <a:t>с</a:t>
            </a:r>
            <a:r>
              <a:rPr lang="ru-RU" b="1" dirty="0" smtClean="0">
                <a:latin typeface="Times New Roman"/>
                <a:cs typeface="Times New Roman"/>
              </a:rPr>
              <a:t>тудент і </a:t>
            </a:r>
            <a:r>
              <a:rPr lang="ru-RU" b="1" dirty="0" err="1" smtClean="0">
                <a:latin typeface="Times New Roman"/>
                <a:cs typeface="Times New Roman"/>
              </a:rPr>
              <a:t>кожна</a:t>
            </a:r>
            <a:r>
              <a:rPr lang="ru-RU" b="1" dirty="0" smtClean="0">
                <a:latin typeface="Times New Roman"/>
                <a:cs typeface="Times New Roman"/>
              </a:rPr>
              <a:t> бабуся!  </a:t>
            </a:r>
          </a:p>
          <a:p>
            <a:r>
              <a:rPr lang="ru-RU" b="1" dirty="0" smtClean="0">
                <a:latin typeface="Times New Roman"/>
                <a:cs typeface="Times New Roman"/>
              </a:rPr>
              <a:t>Я говорю </a:t>
            </a:r>
            <a:r>
              <a:rPr lang="ru-RU" b="1" dirty="0" err="1" smtClean="0">
                <a:latin typeface="Times New Roman"/>
                <a:cs typeface="Times New Roman"/>
              </a:rPr>
              <a:t>заради</a:t>
            </a:r>
            <a:r>
              <a:rPr lang="ru-RU" b="1" dirty="0" smtClean="0">
                <a:latin typeface="Times New Roman"/>
                <a:cs typeface="Times New Roman"/>
              </a:rPr>
              <a:t> них!</a:t>
            </a:r>
            <a:endParaRPr lang="ru-RU" b="1" dirty="0">
              <a:latin typeface="Times New Roman"/>
              <a:cs typeface="Times New Roman"/>
            </a:endParaRPr>
          </a:p>
          <a:p>
            <a:r>
              <a:rPr lang="ru-RU" dirty="0"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32" name="Содержимое 31"/>
          <p:cNvPicPr>
            <a:picLocks noGrp="1" noChangeAspect="1"/>
          </p:cNvPicPr>
          <p:nvPr>
            <p:ph idx="1"/>
          </p:nvPr>
        </p:nvPicPr>
        <p:blipFill>
          <a:blip r:embed="rId2"/>
          <a:srcRect t="14866" b="14866"/>
          <a:stretch>
            <a:fillRect/>
          </a:stretch>
        </p:blipFill>
        <p:spPr>
          <a:xfrm>
            <a:off x="1135882" y="2467581"/>
            <a:ext cx="10504247" cy="4332698"/>
          </a:xfrm>
        </p:spPr>
      </p:pic>
    </p:spTree>
    <p:extLst>
      <p:ext uri="{BB962C8B-B14F-4D97-AF65-F5344CB8AC3E}">
        <p14:creationId xmlns:p14="http://schemas.microsoft.com/office/powerpoint/2010/main" val="1118934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47462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/>
                <a:cs typeface="Times New Roman"/>
              </a:rPr>
              <a:t>Інтерв</a:t>
            </a:r>
            <a:r>
              <a:rPr lang="en-US" dirty="0" smtClean="0">
                <a:latin typeface="Times New Roman"/>
                <a:cs typeface="Times New Roman"/>
              </a:rPr>
              <a:t>’</a:t>
            </a:r>
            <a:r>
              <a:rPr lang="uk-UA" dirty="0" smtClean="0">
                <a:latin typeface="Times New Roman"/>
                <a:cs typeface="Times New Roman"/>
              </a:rPr>
              <a:t>ю по телефону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164" y="662045"/>
            <a:ext cx="10882235" cy="56006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200" dirty="0" smtClean="0">
                <a:latin typeface="Times New Roman"/>
                <a:cs typeface="Times New Roman"/>
              </a:rPr>
              <a:t>Дзвонить </a:t>
            </a:r>
            <a:r>
              <a:rPr lang="uk-UA" sz="1200" dirty="0">
                <a:latin typeface="Times New Roman"/>
                <a:cs typeface="Times New Roman"/>
              </a:rPr>
              <a:t>журналіст. Його обов</a:t>
            </a:r>
            <a:r>
              <a:rPr lang="en-US" sz="1200" dirty="0">
                <a:latin typeface="Times New Roman"/>
                <a:cs typeface="Times New Roman"/>
              </a:rPr>
              <a:t>’</a:t>
            </a:r>
            <a:r>
              <a:rPr lang="uk-UA" sz="1200" dirty="0">
                <a:latin typeface="Times New Roman"/>
                <a:cs typeface="Times New Roman"/>
              </a:rPr>
              <a:t>язки: </a:t>
            </a:r>
            <a:endParaRPr lang="ru-RU" sz="1200" dirty="0">
              <a:latin typeface="Times New Roman"/>
              <a:cs typeface="Times New Roman"/>
            </a:endParaRPr>
          </a:p>
          <a:p>
            <a:pPr marL="0" lvl="0" indent="0">
              <a:buNone/>
            </a:pPr>
            <a:r>
              <a:rPr lang="en-US" sz="1200" dirty="0">
                <a:latin typeface="Times New Roman"/>
                <a:cs typeface="Times New Roman"/>
              </a:rPr>
              <a:t> </a:t>
            </a:r>
            <a:endParaRPr lang="ru-RU" sz="1200" dirty="0">
              <a:latin typeface="Times New Roman"/>
              <a:cs typeface="Times New Roman"/>
            </a:endParaRPr>
          </a:p>
          <a:p>
            <a:pPr marL="0" lvl="0" indent="0">
              <a:buNone/>
            </a:pPr>
            <a:r>
              <a:rPr lang="uk-UA" sz="1200" dirty="0" smtClean="0">
                <a:latin typeface="Times New Roman"/>
                <a:cs typeface="Times New Roman"/>
              </a:rPr>
              <a:t>1. </a:t>
            </a:r>
            <a:r>
              <a:rPr lang="en-US" sz="1200" dirty="0" err="1" smtClean="0">
                <a:latin typeface="Times New Roman"/>
                <a:cs typeface="Times New Roman"/>
              </a:rPr>
              <a:t>Представит</a:t>
            </a:r>
            <a:r>
              <a:rPr lang="uk-UA" sz="1200" dirty="0" smtClean="0">
                <a:latin typeface="Times New Roman"/>
                <a:cs typeface="Times New Roman"/>
              </a:rPr>
              <a:t>и</a:t>
            </a:r>
            <a:r>
              <a:rPr lang="en-US" sz="1200" dirty="0" err="1" smtClean="0">
                <a:latin typeface="Times New Roman"/>
                <a:cs typeface="Times New Roman"/>
              </a:rPr>
              <a:t>ся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dirty="0" err="1">
                <a:latin typeface="Times New Roman"/>
                <a:cs typeface="Times New Roman"/>
              </a:rPr>
              <a:t>зазначити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dirty="0" err="1">
                <a:latin typeface="Times New Roman"/>
                <a:cs typeface="Times New Roman"/>
              </a:rPr>
              <a:t>видання</a:t>
            </a:r>
            <a:r>
              <a:rPr lang="en-US" sz="1200" dirty="0">
                <a:latin typeface="Times New Roman"/>
                <a:cs typeface="Times New Roman"/>
              </a:rPr>
              <a:t>/</a:t>
            </a:r>
            <a:r>
              <a:rPr lang="en-US" sz="1200" dirty="0" err="1">
                <a:latin typeface="Times New Roman"/>
                <a:cs typeface="Times New Roman"/>
              </a:rPr>
              <a:t>канал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dirty="0" err="1">
                <a:latin typeface="Times New Roman"/>
                <a:cs typeface="Times New Roman"/>
              </a:rPr>
              <a:t>на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dirty="0" err="1">
                <a:latin typeface="Times New Roman"/>
                <a:cs typeface="Times New Roman"/>
              </a:rPr>
              <a:t>якому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dirty="0" err="1">
                <a:latin typeface="Times New Roman"/>
                <a:cs typeface="Times New Roman"/>
              </a:rPr>
              <a:t>працює</a:t>
            </a:r>
            <a:endParaRPr lang="ru-RU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uk-UA" sz="1200" dirty="0" smtClean="0">
                <a:latin typeface="Times New Roman"/>
                <a:cs typeface="Times New Roman"/>
              </a:rPr>
              <a:t>2. Описати </a:t>
            </a:r>
            <a:r>
              <a:rPr lang="uk-UA" sz="1200" dirty="0">
                <a:latin typeface="Times New Roman"/>
                <a:cs typeface="Times New Roman"/>
              </a:rPr>
              <a:t>тему, з приводу якої звертається </a:t>
            </a:r>
            <a:endParaRPr lang="ru-RU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uk-UA" sz="1200" dirty="0" smtClean="0">
                <a:latin typeface="Times New Roman"/>
                <a:cs typeface="Times New Roman"/>
              </a:rPr>
              <a:t>3. Озвучити </a:t>
            </a:r>
            <a:r>
              <a:rPr lang="uk-UA" sz="1200" dirty="0">
                <a:latin typeface="Times New Roman"/>
                <a:cs typeface="Times New Roman"/>
              </a:rPr>
              <a:t>терміновість справи</a:t>
            </a:r>
            <a:endParaRPr lang="ru-RU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uk-UA" sz="1200" dirty="0">
                <a:latin typeface="Times New Roman"/>
                <a:cs typeface="Times New Roman"/>
              </a:rPr>
              <a:t> </a:t>
            </a:r>
            <a:endParaRPr lang="ru-RU" sz="1200" dirty="0">
              <a:latin typeface="Times New Roman"/>
              <a:cs typeface="Times New Roman"/>
            </a:endParaRPr>
          </a:p>
          <a:p>
            <a:pPr marL="0" lvl="0" indent="0">
              <a:buNone/>
            </a:pPr>
            <a:r>
              <a:rPr lang="ru-RU" sz="1200" dirty="0" err="1">
                <a:latin typeface="Times New Roman"/>
                <a:cs typeface="Times New Roman"/>
              </a:rPr>
              <a:t>Якщо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dirty="0" err="1">
                <a:latin typeface="Times New Roman"/>
                <a:cs typeface="Times New Roman"/>
              </a:rPr>
              <a:t>ці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dirty="0" err="1">
                <a:latin typeface="Times New Roman"/>
                <a:cs typeface="Times New Roman"/>
              </a:rPr>
              <a:t>норми</a:t>
            </a:r>
            <a:r>
              <a:rPr lang="ru-RU" sz="1200" dirty="0">
                <a:latin typeface="Times New Roman"/>
                <a:cs typeface="Times New Roman"/>
              </a:rPr>
              <a:t> не </a:t>
            </a:r>
            <a:r>
              <a:rPr lang="ru-RU" sz="1200" dirty="0" err="1">
                <a:latin typeface="Times New Roman"/>
                <a:cs typeface="Times New Roman"/>
              </a:rPr>
              <a:t>виконані</a:t>
            </a:r>
            <a:r>
              <a:rPr lang="ru-RU" sz="1200" dirty="0">
                <a:latin typeface="Times New Roman"/>
                <a:cs typeface="Times New Roman"/>
              </a:rPr>
              <a:t>, </a:t>
            </a:r>
            <a:r>
              <a:rPr lang="ru-RU" sz="1200" dirty="0" err="1">
                <a:latin typeface="Times New Roman"/>
                <a:cs typeface="Times New Roman"/>
              </a:rPr>
              <a:t>суддя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dirty="0" err="1">
                <a:latin typeface="Times New Roman"/>
                <a:cs typeface="Times New Roman"/>
              </a:rPr>
              <a:t>має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dirty="0" err="1">
                <a:latin typeface="Times New Roman"/>
                <a:cs typeface="Times New Roman"/>
              </a:rPr>
              <a:t>ввічливо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dirty="0" err="1">
                <a:latin typeface="Times New Roman"/>
                <a:cs typeface="Times New Roman"/>
              </a:rPr>
              <a:t>уточнити</a:t>
            </a:r>
            <a:r>
              <a:rPr lang="ru-RU" sz="1200" dirty="0">
                <a:latin typeface="Times New Roman"/>
                <a:cs typeface="Times New Roman"/>
              </a:rPr>
              <a:t> будь-</a:t>
            </a:r>
            <a:r>
              <a:rPr lang="ru-RU" sz="1200" dirty="0" err="1">
                <a:latin typeface="Times New Roman"/>
                <a:cs typeface="Times New Roman"/>
              </a:rPr>
              <a:t>який</a:t>
            </a:r>
            <a:r>
              <a:rPr lang="ru-RU" sz="1200" dirty="0">
                <a:latin typeface="Times New Roman"/>
                <a:cs typeface="Times New Roman"/>
              </a:rPr>
              <a:t> з </a:t>
            </a:r>
            <a:r>
              <a:rPr lang="ru-RU" sz="1200" dirty="0" err="1">
                <a:latin typeface="Times New Roman"/>
                <a:cs typeface="Times New Roman"/>
              </a:rPr>
              <a:t>пунктів</a:t>
            </a:r>
            <a:r>
              <a:rPr lang="ru-RU" sz="1200" dirty="0">
                <a:latin typeface="Times New Roman"/>
                <a:cs typeface="Times New Roman"/>
              </a:rPr>
              <a:t>, </a:t>
            </a:r>
            <a:r>
              <a:rPr lang="ru-RU" sz="1200" dirty="0" err="1">
                <a:latin typeface="Times New Roman"/>
                <a:cs typeface="Times New Roman"/>
              </a:rPr>
              <a:t>аби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dirty="0" err="1">
                <a:latin typeface="Times New Roman"/>
                <a:cs typeface="Times New Roman"/>
              </a:rPr>
              <a:t>уникнути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dirty="0" err="1">
                <a:latin typeface="Times New Roman"/>
                <a:cs typeface="Times New Roman"/>
              </a:rPr>
              <a:t>подальшої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dirty="0" err="1">
                <a:latin typeface="Times New Roman"/>
                <a:cs typeface="Times New Roman"/>
              </a:rPr>
              <a:t>дискомунікації</a:t>
            </a:r>
            <a:r>
              <a:rPr lang="ru-RU" sz="1200" dirty="0">
                <a:latin typeface="Times New Roman"/>
                <a:cs typeface="Times New Roman"/>
              </a:rPr>
              <a:t> та </a:t>
            </a:r>
            <a:r>
              <a:rPr lang="ru-RU" sz="1200" dirty="0" err="1">
                <a:latin typeface="Times New Roman"/>
                <a:cs typeface="Times New Roman"/>
              </a:rPr>
              <a:t>ймовірних</a:t>
            </a:r>
            <a:r>
              <a:rPr lang="ru-RU" sz="1200" dirty="0">
                <a:latin typeface="Times New Roman"/>
                <a:cs typeface="Times New Roman"/>
              </a:rPr>
              <a:t> проблем.</a:t>
            </a:r>
          </a:p>
          <a:p>
            <a:pPr marL="0" indent="0">
              <a:buNone/>
            </a:pPr>
            <a:r>
              <a:rPr lang="en-US" sz="1200" dirty="0">
                <a:latin typeface="Times New Roman"/>
                <a:cs typeface="Times New Roman"/>
              </a:rPr>
              <a:t> </a:t>
            </a:r>
            <a:endParaRPr lang="ru-RU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uk-UA" sz="1200" dirty="0">
                <a:latin typeface="Times New Roman"/>
                <a:cs typeface="Times New Roman"/>
              </a:rPr>
              <a:t>Існує 2 СЦЕНАРІЇ подальших відносин:</a:t>
            </a:r>
            <a:endParaRPr lang="ru-RU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200" dirty="0">
                <a:latin typeface="Times New Roman"/>
                <a:cs typeface="Times New Roman"/>
              </a:rPr>
              <a:t> </a:t>
            </a:r>
            <a:endParaRPr lang="ru-RU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uk-UA" sz="1200" b="1" dirty="0">
                <a:latin typeface="Times New Roman"/>
                <a:cs typeface="Times New Roman"/>
              </a:rPr>
              <a:t>Інтерв</a:t>
            </a:r>
            <a:r>
              <a:rPr lang="en-US" sz="1200" b="1" dirty="0">
                <a:latin typeface="Times New Roman"/>
                <a:cs typeface="Times New Roman"/>
              </a:rPr>
              <a:t>’</a:t>
            </a:r>
            <a:r>
              <a:rPr lang="uk-UA" sz="1200" b="1" dirty="0">
                <a:latin typeface="Times New Roman"/>
                <a:cs typeface="Times New Roman"/>
              </a:rPr>
              <a:t>ю по телефону одразу</a:t>
            </a:r>
            <a:endParaRPr lang="ru-RU" sz="1200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uk-UA" sz="1200" dirty="0">
                <a:latin typeface="Times New Roman"/>
                <a:cs typeface="Times New Roman"/>
              </a:rPr>
              <a:t> </a:t>
            </a:r>
            <a:endParaRPr lang="ru-RU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uk-UA" sz="1200" dirty="0">
                <a:latin typeface="Times New Roman"/>
                <a:cs typeface="Times New Roman"/>
              </a:rPr>
              <a:t>Журналіст має повне право просити коментар по телефону. </a:t>
            </a:r>
            <a:endParaRPr lang="ru-RU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uk-UA" sz="1200" dirty="0">
                <a:latin typeface="Times New Roman"/>
                <a:cs typeface="Times New Roman"/>
              </a:rPr>
              <a:t>У такому випадку, якщо є готовність та впевненість у темі, варто:</a:t>
            </a:r>
            <a:endParaRPr lang="ru-RU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uk-UA" sz="1200" dirty="0">
                <a:latin typeface="Times New Roman"/>
                <a:cs typeface="Times New Roman"/>
              </a:rPr>
              <a:t> </a:t>
            </a:r>
            <a:endParaRPr lang="ru-RU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uk-UA" sz="1200" dirty="0" smtClean="0">
                <a:latin typeface="Times New Roman"/>
                <a:cs typeface="Times New Roman"/>
              </a:rPr>
              <a:t>1. Підготувати </a:t>
            </a:r>
            <a:r>
              <a:rPr lang="uk-UA" sz="1200" dirty="0">
                <a:latin typeface="Times New Roman"/>
                <a:cs typeface="Times New Roman"/>
              </a:rPr>
              <a:t>листок і ручку для фіксації запитань та їхньої послідовності</a:t>
            </a:r>
            <a:endParaRPr lang="ru-RU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uk-UA" sz="1200" dirty="0" smtClean="0">
                <a:latin typeface="Times New Roman"/>
                <a:cs typeface="Times New Roman"/>
              </a:rPr>
              <a:t>2. Пам</a:t>
            </a:r>
            <a:r>
              <a:rPr lang="en-US" sz="1200" dirty="0" smtClean="0">
                <a:latin typeface="Times New Roman"/>
                <a:cs typeface="Times New Roman"/>
              </a:rPr>
              <a:t>’</a:t>
            </a:r>
            <a:r>
              <a:rPr lang="uk-UA" sz="1200" dirty="0" smtClean="0">
                <a:latin typeface="Times New Roman"/>
                <a:cs typeface="Times New Roman"/>
              </a:rPr>
              <a:t>ятати про етикет спілкування зі ЗМІ</a:t>
            </a:r>
            <a:endParaRPr lang="ru-RU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uk-UA" sz="1200" dirty="0" smtClean="0">
                <a:latin typeface="Times New Roman"/>
                <a:cs typeface="Times New Roman"/>
              </a:rPr>
              <a:t>3. За </a:t>
            </a:r>
            <a:r>
              <a:rPr lang="uk-UA" sz="1200" dirty="0">
                <a:latin typeface="Times New Roman"/>
                <a:cs typeface="Times New Roman"/>
              </a:rPr>
              <a:t>настроєм має триматися енергія відповідей </a:t>
            </a:r>
            <a:endParaRPr lang="ru-RU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uk-UA" sz="1200" dirty="0">
                <a:latin typeface="Times New Roman"/>
                <a:cs typeface="Times New Roman"/>
              </a:rPr>
              <a:t>Першою, за етикетом, прощається людина, яка дзвонить. </a:t>
            </a:r>
            <a:endParaRPr lang="ru-RU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uk-UA" sz="1200" dirty="0">
                <a:latin typeface="Times New Roman"/>
                <a:cs typeface="Times New Roman"/>
              </a:rPr>
              <a:t> </a:t>
            </a:r>
            <a:endParaRPr lang="ru-RU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uk-UA" sz="1200" b="1" dirty="0">
                <a:latin typeface="Times New Roman"/>
                <a:cs typeface="Times New Roman"/>
              </a:rPr>
              <a:t>Домовленість про зустріч для інтерв</a:t>
            </a:r>
            <a:r>
              <a:rPr lang="en-US" sz="1200" b="1" dirty="0">
                <a:latin typeface="Times New Roman"/>
                <a:cs typeface="Times New Roman"/>
              </a:rPr>
              <a:t>’</a:t>
            </a:r>
            <a:r>
              <a:rPr lang="uk-UA" sz="1200" b="1" dirty="0">
                <a:latin typeface="Times New Roman"/>
                <a:cs typeface="Times New Roman"/>
              </a:rPr>
              <a:t>ю</a:t>
            </a:r>
            <a:endParaRPr lang="ru-RU" sz="1200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uk-UA" sz="1200" dirty="0">
                <a:latin typeface="Times New Roman"/>
                <a:cs typeface="Times New Roman"/>
              </a:rPr>
              <a:t> </a:t>
            </a:r>
            <a:endParaRPr lang="ru-RU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uk-UA" sz="1200" dirty="0" smtClean="0">
                <a:latin typeface="Times New Roman"/>
                <a:cs typeface="Times New Roman"/>
              </a:rPr>
              <a:t>1. Завжди </a:t>
            </a:r>
            <a:r>
              <a:rPr lang="uk-UA" sz="1200" dirty="0">
                <a:latin typeface="Times New Roman"/>
                <a:cs typeface="Times New Roman"/>
              </a:rPr>
              <a:t>пропонувати свою територію для проведення інтерв</a:t>
            </a:r>
            <a:r>
              <a:rPr lang="en-US" sz="1200" dirty="0">
                <a:latin typeface="Times New Roman"/>
                <a:cs typeface="Times New Roman"/>
              </a:rPr>
              <a:t>’</a:t>
            </a:r>
            <a:r>
              <a:rPr lang="uk-UA" sz="1200" dirty="0">
                <a:latin typeface="Times New Roman"/>
                <a:cs typeface="Times New Roman"/>
              </a:rPr>
              <a:t>ю </a:t>
            </a:r>
            <a:endParaRPr lang="ru-RU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uk-UA" sz="1200" dirty="0">
                <a:latin typeface="Times New Roman"/>
                <a:cs typeface="Times New Roman"/>
              </a:rPr>
              <a:t>(усно – чому?)</a:t>
            </a:r>
            <a:endParaRPr lang="ru-RU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uk-UA" sz="1200" dirty="0" smtClean="0">
                <a:latin typeface="Times New Roman"/>
                <a:cs typeface="Times New Roman"/>
              </a:rPr>
              <a:t>2. Уточнити </a:t>
            </a:r>
            <a:r>
              <a:rPr lang="uk-UA" sz="1200" dirty="0">
                <a:latin typeface="Times New Roman"/>
                <a:cs typeface="Times New Roman"/>
              </a:rPr>
              <a:t>контекст сюжету (для розуміння доцільності свого коментара, для розуміння того, в якому світлі буде подана ваша персона)</a:t>
            </a:r>
            <a:endParaRPr lang="ru-RU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uk-UA" sz="1200" dirty="0" smtClean="0">
                <a:latin typeface="Times New Roman"/>
                <a:cs typeface="Times New Roman"/>
              </a:rPr>
              <a:t>3. Уточнити </a:t>
            </a:r>
            <a:r>
              <a:rPr lang="uk-UA" sz="1200" dirty="0">
                <a:latin typeface="Times New Roman"/>
                <a:cs typeface="Times New Roman"/>
              </a:rPr>
              <a:t>точний формат зустрічі (Камера? Диктофон?) </a:t>
            </a:r>
            <a:endParaRPr lang="ru-RU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uk-UA" sz="1200" dirty="0" smtClean="0">
                <a:latin typeface="Times New Roman"/>
                <a:cs typeface="Times New Roman"/>
              </a:rPr>
              <a:t>4. Уточнити </a:t>
            </a:r>
            <a:r>
              <a:rPr lang="uk-UA" sz="1200" dirty="0">
                <a:latin typeface="Times New Roman"/>
                <a:cs typeface="Times New Roman"/>
              </a:rPr>
              <a:t>час</a:t>
            </a:r>
            <a:endParaRPr lang="ru-RU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uk-UA" sz="1200" dirty="0" smtClean="0">
                <a:latin typeface="Times New Roman"/>
                <a:cs typeface="Times New Roman"/>
              </a:rPr>
              <a:t>5. Одразу </a:t>
            </a:r>
            <a:r>
              <a:rPr lang="uk-UA" sz="1200" dirty="0">
                <a:latin typeface="Times New Roman"/>
                <a:cs typeface="Times New Roman"/>
              </a:rPr>
              <a:t>попередити про правила </a:t>
            </a:r>
            <a:r>
              <a:rPr lang="uk-UA" sz="1200" dirty="0" smtClean="0">
                <a:latin typeface="Times New Roman"/>
                <a:cs typeface="Times New Roman"/>
              </a:rPr>
              <a:t>пропуску</a:t>
            </a:r>
            <a:endParaRPr lang="ru-RU" sz="1200" dirty="0">
              <a:latin typeface="Times New Roman"/>
              <a:cs typeface="Times New Roman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638" y="3189811"/>
            <a:ext cx="3658912" cy="24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95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7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Суд у ЗМІ на </a:t>
            </a:r>
            <a:r>
              <a:rPr lang="ru-RU" dirty="0" err="1" smtClean="0">
                <a:latin typeface="Times New Roman"/>
                <a:cs typeface="Times New Roman"/>
              </a:rPr>
              <a:t>сьогодні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307" y="1123841"/>
            <a:ext cx="10882235" cy="560067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err="1" smtClean="0">
                <a:latin typeface="Times New Roman"/>
                <a:cs typeface="Times New Roman"/>
              </a:rPr>
              <a:t>Корумпований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err="1" smtClean="0">
                <a:latin typeface="Times New Roman"/>
                <a:cs typeface="Times New Roman"/>
              </a:rPr>
              <a:t>Залежний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err="1" smtClean="0">
                <a:latin typeface="Times New Roman"/>
                <a:cs typeface="Times New Roman"/>
              </a:rPr>
              <a:t>Закритий</a:t>
            </a:r>
            <a:endParaRPr lang="ru-RU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242" y="1025611"/>
            <a:ext cx="6639029" cy="574580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45" y="3780736"/>
            <a:ext cx="4988292" cy="304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52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Суд у ЗМІ. Мета.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528" y="1123841"/>
            <a:ext cx="10608014" cy="560067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err="1" smtClean="0">
                <a:latin typeface="Times New Roman"/>
                <a:cs typeface="Times New Roman"/>
              </a:rPr>
              <a:t>Незалежний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err="1" smtClean="0">
                <a:latin typeface="Times New Roman"/>
                <a:cs typeface="Times New Roman"/>
              </a:rPr>
              <a:t>Високопрофесійний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err="1" smtClean="0">
                <a:latin typeface="Times New Roman"/>
                <a:cs typeface="Times New Roman"/>
              </a:rPr>
              <a:t>Має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виконувати</a:t>
            </a:r>
            <a:r>
              <a:rPr lang="ru-RU" dirty="0" smtClean="0">
                <a:latin typeface="Times New Roman"/>
                <a:cs typeface="Times New Roman"/>
              </a:rPr>
              <a:t> роль суду</a:t>
            </a:r>
          </a:p>
          <a:p>
            <a:r>
              <a:rPr lang="ru-RU" dirty="0" err="1" smtClean="0">
                <a:latin typeface="Times New Roman"/>
                <a:cs typeface="Times New Roman"/>
              </a:rPr>
              <a:t>Доступний</a:t>
            </a:r>
            <a:r>
              <a:rPr lang="ru-RU" dirty="0" smtClean="0">
                <a:latin typeface="Times New Roman"/>
                <a:cs typeface="Times New Roman"/>
              </a:rPr>
              <a:t> (процедурно)</a:t>
            </a:r>
          </a:p>
          <a:p>
            <a:endParaRPr lang="ru-RU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51960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544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Суд у ЗМІ. Мета. </a:t>
            </a:r>
            <a:br>
              <a:rPr lang="ru-RU" dirty="0" smtClean="0">
                <a:latin typeface="Times New Roman"/>
                <a:cs typeface="Times New Roman"/>
              </a:rPr>
            </a:br>
            <a:r>
              <a:rPr lang="ru-RU" dirty="0" smtClean="0">
                <a:latin typeface="Times New Roman"/>
                <a:cs typeface="Times New Roman"/>
              </a:rPr>
              <a:t>ВІД - 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528" y="1123841"/>
            <a:ext cx="10608014" cy="560067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87" y="1165412"/>
            <a:ext cx="9991005" cy="56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41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544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Суд у ЗМІ. Мета.  </a:t>
            </a:r>
            <a:br>
              <a:rPr lang="ru-RU" dirty="0" smtClean="0">
                <a:latin typeface="Times New Roman"/>
                <a:cs typeface="Times New Roman"/>
              </a:rPr>
            </a:br>
            <a:r>
              <a:rPr lang="ru-RU" dirty="0" smtClean="0">
                <a:latin typeface="Times New Roman"/>
                <a:cs typeface="Times New Roman"/>
              </a:rPr>
              <a:t>ДО - 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528" y="1123841"/>
            <a:ext cx="10608014" cy="560067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32" y="157780"/>
            <a:ext cx="10910780" cy="670022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670" y="1212277"/>
            <a:ext cx="9193614" cy="56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94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21" y="1123842"/>
            <a:ext cx="3145601" cy="2621841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/>
                <a:cs typeface="Times New Roman"/>
              </a:rPr>
              <a:t>Раціональн</a:t>
            </a:r>
            <a:r>
              <a:rPr lang="ru-RU" dirty="0">
                <a:latin typeface="Times New Roman"/>
                <a:cs typeface="Times New Roman"/>
              </a:rPr>
              <a:t>і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сторони</a:t>
            </a:r>
            <a:r>
              <a:rPr lang="uk-UA" dirty="0" smtClean="0">
                <a:latin typeface="Times New Roman"/>
                <a:cs typeface="Times New Roman"/>
              </a:rPr>
              <a:t> суду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1524000"/>
            <a:ext cx="7315200" cy="4460748"/>
          </a:xfrm>
        </p:spPr>
        <p:txBody>
          <a:bodyPr/>
          <a:lstStyle/>
          <a:p>
            <a:r>
              <a:rPr lang="ru-RU" dirty="0" err="1" smtClean="0">
                <a:latin typeface="Times New Roman"/>
                <a:cs typeface="Times New Roman"/>
              </a:rPr>
              <a:t>Єдиний</a:t>
            </a:r>
            <a:r>
              <a:rPr lang="ru-RU" dirty="0" smtClean="0">
                <a:latin typeface="Times New Roman"/>
                <a:cs typeface="Times New Roman"/>
              </a:rPr>
              <a:t> орган, до </a:t>
            </a:r>
            <a:r>
              <a:rPr lang="ru-RU" dirty="0" err="1" smtClean="0">
                <a:latin typeface="Times New Roman"/>
                <a:cs typeface="Times New Roman"/>
              </a:rPr>
              <a:t>якого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можливо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звернутися</a:t>
            </a:r>
            <a:r>
              <a:rPr lang="ru-RU" dirty="0" smtClean="0">
                <a:latin typeface="Times New Roman"/>
                <a:cs typeface="Times New Roman"/>
              </a:rPr>
              <a:t> за </a:t>
            </a:r>
            <a:r>
              <a:rPr lang="ru-RU" dirty="0" err="1" smtClean="0">
                <a:latin typeface="Times New Roman"/>
                <a:cs typeface="Times New Roman"/>
              </a:rPr>
              <a:t>допомогою</a:t>
            </a:r>
            <a:r>
              <a:rPr lang="ru-RU" dirty="0" smtClean="0">
                <a:latin typeface="Times New Roman"/>
                <a:cs typeface="Times New Roman"/>
              </a:rPr>
              <a:t> у </a:t>
            </a:r>
            <a:r>
              <a:rPr lang="ru-RU" dirty="0" err="1" smtClean="0">
                <a:latin typeface="Times New Roman"/>
                <a:cs typeface="Times New Roman"/>
              </a:rPr>
              <a:t>вирішенні</a:t>
            </a:r>
            <a:r>
              <a:rPr lang="ru-RU" dirty="0" smtClean="0">
                <a:latin typeface="Times New Roman"/>
                <a:cs typeface="Times New Roman"/>
              </a:rPr>
              <a:t> спору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423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1123842"/>
            <a:ext cx="3627119" cy="3234110"/>
          </a:xfrm>
        </p:spPr>
        <p:txBody>
          <a:bodyPr/>
          <a:lstStyle/>
          <a:p>
            <a:r>
              <a:rPr lang="ru-RU" dirty="0" err="1" smtClean="0">
                <a:latin typeface="Times New Roman"/>
                <a:cs typeface="Times New Roman"/>
              </a:rPr>
              <a:t>Емоційні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сторони</a:t>
            </a:r>
            <a:r>
              <a:rPr lang="ru-RU" dirty="0" smtClean="0">
                <a:latin typeface="Times New Roman"/>
                <a:cs typeface="Times New Roman"/>
              </a:rPr>
              <a:t> Суду 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3206" y="1600205"/>
            <a:ext cx="7339194" cy="4525963"/>
          </a:xfrm>
        </p:spPr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Все куплено! 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Без </a:t>
            </a:r>
            <a:r>
              <a:rPr lang="ru-RU" dirty="0" err="1" smtClean="0">
                <a:latin typeface="Times New Roman"/>
                <a:cs typeface="Times New Roman"/>
              </a:rPr>
              <a:t>зв</a:t>
            </a:r>
            <a:r>
              <a:rPr lang="en-US" dirty="0" smtClean="0">
                <a:latin typeface="Times New Roman"/>
                <a:cs typeface="Times New Roman"/>
              </a:rPr>
              <a:t>’</a:t>
            </a:r>
            <a:r>
              <a:rPr lang="uk-UA" dirty="0" smtClean="0">
                <a:latin typeface="Times New Roman"/>
                <a:cs typeface="Times New Roman"/>
              </a:rPr>
              <a:t>язків і грошей нічого не вийде!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smtClean="0">
                <a:latin typeface="Times New Roman"/>
                <a:cs typeface="Times New Roman"/>
              </a:rPr>
              <a:t>О, </a:t>
            </a:r>
            <a:r>
              <a:rPr lang="ru-RU" dirty="0" err="1" smtClean="0">
                <a:latin typeface="Times New Roman"/>
                <a:cs typeface="Times New Roman"/>
              </a:rPr>
              <a:t>тільки</a:t>
            </a:r>
            <a:r>
              <a:rPr lang="ru-RU" dirty="0" smtClean="0">
                <a:latin typeface="Times New Roman"/>
                <a:cs typeface="Times New Roman"/>
              </a:rPr>
              <a:t> не </a:t>
            </a:r>
            <a:r>
              <a:rPr lang="ru-RU" dirty="0" err="1" smtClean="0">
                <a:latin typeface="Times New Roman"/>
                <a:cs typeface="Times New Roman"/>
              </a:rPr>
              <a:t>цей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суддя</a:t>
            </a:r>
            <a:r>
              <a:rPr lang="ru-RU" dirty="0" smtClean="0">
                <a:latin typeface="Times New Roman"/>
                <a:cs typeface="Times New Roman"/>
              </a:rPr>
              <a:t>!</a:t>
            </a:r>
          </a:p>
          <a:p>
            <a:r>
              <a:rPr lang="ru-RU" dirty="0" err="1" smtClean="0">
                <a:latin typeface="Times New Roman"/>
                <a:cs typeface="Times New Roman"/>
              </a:rPr>
              <a:t>Це</a:t>
            </a:r>
            <a:r>
              <a:rPr lang="ru-RU" dirty="0" smtClean="0">
                <a:latin typeface="Times New Roman"/>
                <a:cs typeface="Times New Roman"/>
              </a:rPr>
              <a:t> буде </a:t>
            </a:r>
            <a:r>
              <a:rPr lang="ru-RU" dirty="0" err="1" smtClean="0">
                <a:latin typeface="Times New Roman"/>
                <a:cs typeface="Times New Roman"/>
              </a:rPr>
              <a:t>тривати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вічність</a:t>
            </a:r>
            <a:r>
              <a:rPr lang="ru-RU" dirty="0" smtClean="0"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8165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Портрет судді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528" y="1123841"/>
            <a:ext cx="10608014" cy="5600679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/>
                <a:cs typeface="Times New Roman"/>
              </a:rPr>
              <a:t>Богдан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46 </a:t>
            </a:r>
            <a:r>
              <a:rPr lang="ru-RU" dirty="0" err="1" smtClean="0">
                <a:latin typeface="Times New Roman"/>
                <a:cs typeface="Times New Roman"/>
              </a:rPr>
              <a:t>років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err="1" smtClean="0">
                <a:latin typeface="Times New Roman"/>
                <a:cs typeface="Times New Roman"/>
              </a:rPr>
              <a:t>Одружений</a:t>
            </a:r>
            <a:r>
              <a:rPr lang="ru-RU" dirty="0">
                <a:latin typeface="Times New Roman"/>
                <a:cs typeface="Times New Roman"/>
              </a:rPr>
              <a:t> 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err="1" smtClean="0">
                <a:latin typeface="Times New Roman"/>
                <a:cs typeface="Times New Roman"/>
              </a:rPr>
              <a:t>Дружині</a:t>
            </a:r>
            <a:r>
              <a:rPr lang="ru-RU" dirty="0" smtClean="0">
                <a:latin typeface="Times New Roman"/>
                <a:cs typeface="Times New Roman"/>
              </a:rPr>
              <a:t> 43 роки, </a:t>
            </a:r>
            <a:r>
              <a:rPr lang="ru-RU" dirty="0" err="1" smtClean="0">
                <a:latin typeface="Times New Roman"/>
                <a:cs typeface="Times New Roman"/>
              </a:rPr>
              <a:t>працює</a:t>
            </a:r>
            <a:r>
              <a:rPr lang="ru-RU" dirty="0" smtClean="0">
                <a:latin typeface="Times New Roman"/>
                <a:cs typeface="Times New Roman"/>
              </a:rPr>
              <a:t> на </a:t>
            </a:r>
            <a:r>
              <a:rPr lang="ru-RU" dirty="0" err="1" smtClean="0">
                <a:latin typeface="Times New Roman"/>
                <a:cs typeface="Times New Roman"/>
              </a:rPr>
              <a:t>державній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роботі</a:t>
            </a:r>
            <a:r>
              <a:rPr lang="ru-RU" dirty="0" smtClean="0">
                <a:latin typeface="Times New Roman"/>
                <a:cs typeface="Times New Roman"/>
              </a:rPr>
              <a:t>.</a:t>
            </a:r>
          </a:p>
          <a:p>
            <a:r>
              <a:rPr lang="ru-RU" dirty="0" err="1" smtClean="0">
                <a:latin typeface="Times New Roman"/>
                <a:cs typeface="Times New Roman"/>
              </a:rPr>
              <a:t>Двоє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дітей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err="1" smtClean="0">
                <a:latin typeface="Times New Roman"/>
                <a:cs typeface="Times New Roman"/>
              </a:rPr>
              <a:t>м.Самбір</a:t>
            </a:r>
            <a:r>
              <a:rPr lang="ru-RU" dirty="0" smtClean="0">
                <a:latin typeface="Times New Roman"/>
                <a:cs typeface="Times New Roman"/>
              </a:rPr>
              <a:t>, </a:t>
            </a:r>
            <a:r>
              <a:rPr lang="ru-RU" dirty="0" err="1" smtClean="0">
                <a:latin typeface="Times New Roman"/>
                <a:cs typeface="Times New Roman"/>
              </a:rPr>
              <a:t>Львівська</a:t>
            </a:r>
            <a:r>
              <a:rPr lang="ru-RU" dirty="0" smtClean="0">
                <a:latin typeface="Times New Roman"/>
                <a:cs typeface="Times New Roman"/>
              </a:rPr>
              <a:t> обл.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З/п 10 000 грн., без </a:t>
            </a:r>
            <a:r>
              <a:rPr lang="ru-RU" dirty="0" err="1" smtClean="0">
                <a:latin typeface="Times New Roman"/>
                <a:cs typeface="Times New Roman"/>
              </a:rPr>
              <a:t>премій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err="1" smtClean="0">
                <a:latin typeface="Times New Roman"/>
                <a:cs typeface="Times New Roman"/>
              </a:rPr>
              <a:t>Відпустку</a:t>
            </a:r>
            <a:r>
              <a:rPr lang="ru-RU" dirty="0" smtClean="0">
                <a:latin typeface="Times New Roman"/>
                <a:cs typeface="Times New Roman"/>
              </a:rPr>
              <a:t> проводить у </a:t>
            </a:r>
            <a:r>
              <a:rPr lang="ru-RU" dirty="0" err="1" smtClean="0">
                <a:latin typeface="Times New Roman"/>
                <a:cs typeface="Times New Roman"/>
              </a:rPr>
              <a:t>Болгарії</a:t>
            </a:r>
            <a:r>
              <a:rPr lang="ru-RU" dirty="0" smtClean="0">
                <a:latin typeface="Times New Roman"/>
                <a:cs typeface="Times New Roman"/>
              </a:rPr>
              <a:t> та </a:t>
            </a:r>
            <a:r>
              <a:rPr lang="ru-RU" dirty="0" err="1" smtClean="0">
                <a:latin typeface="Times New Roman"/>
                <a:cs typeface="Times New Roman"/>
              </a:rPr>
              <a:t>Туреччині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smtClean="0">
                <a:latin typeface="Times New Roman"/>
                <a:cs typeface="Times New Roman"/>
              </a:rPr>
              <a:t>В </a:t>
            </a:r>
            <a:r>
              <a:rPr lang="ru-RU" dirty="0" err="1" smtClean="0">
                <a:latin typeface="Times New Roman"/>
                <a:cs typeface="Times New Roman"/>
              </a:rPr>
              <a:t>одязі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охайний</a:t>
            </a:r>
            <a:r>
              <a:rPr lang="ru-RU" dirty="0" smtClean="0">
                <a:latin typeface="Times New Roman"/>
                <a:cs typeface="Times New Roman"/>
              </a:rPr>
              <a:t>, </a:t>
            </a:r>
            <a:r>
              <a:rPr lang="ru-RU" dirty="0" err="1" smtClean="0">
                <a:latin typeface="Times New Roman"/>
                <a:cs typeface="Times New Roman"/>
              </a:rPr>
              <a:t>завжди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вдала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краватка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ru-RU" dirty="0" err="1" smtClean="0">
                <a:latin typeface="Times New Roman"/>
                <a:cs typeface="Times New Roman"/>
              </a:rPr>
              <a:t>Слухає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Радіо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Новини</a:t>
            </a:r>
            <a:r>
              <a:rPr lang="ru-RU" dirty="0" smtClean="0">
                <a:latin typeface="Times New Roman"/>
                <a:cs typeface="Times New Roman"/>
              </a:rPr>
              <a:t>/Люкс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Любить </a:t>
            </a:r>
            <a:r>
              <a:rPr lang="ru-RU" dirty="0" err="1" smtClean="0">
                <a:latin typeface="Times New Roman"/>
                <a:cs typeface="Times New Roman"/>
              </a:rPr>
              <a:t>рибалку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</a:p>
          <a:p>
            <a:r>
              <a:rPr lang="ru-RU" dirty="0" err="1" smtClean="0">
                <a:latin typeface="Times New Roman"/>
                <a:cs typeface="Times New Roman"/>
              </a:rPr>
              <a:t>Віруючий</a:t>
            </a:r>
            <a:r>
              <a:rPr lang="ru-RU" dirty="0" smtClean="0">
                <a:latin typeface="Times New Roman"/>
                <a:cs typeface="Times New Roman"/>
              </a:rPr>
              <a:t>, служба по </a:t>
            </a:r>
            <a:r>
              <a:rPr lang="ru-RU" dirty="0" err="1" smtClean="0">
                <a:latin typeface="Times New Roman"/>
                <a:cs typeface="Times New Roman"/>
              </a:rPr>
              <a:t>неділях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smtClean="0">
                <a:latin typeface="Times New Roman"/>
                <a:cs typeface="Times New Roman"/>
              </a:rPr>
              <a:t>До </a:t>
            </a:r>
            <a:r>
              <a:rPr lang="ru-RU" dirty="0" err="1" smtClean="0">
                <a:latin typeface="Times New Roman"/>
                <a:cs typeface="Times New Roman"/>
              </a:rPr>
              <a:t>влади</a:t>
            </a:r>
            <a:r>
              <a:rPr lang="ru-RU" dirty="0" smtClean="0">
                <a:latin typeface="Times New Roman"/>
                <a:cs typeface="Times New Roman"/>
              </a:rPr>
              <a:t> Януковича </a:t>
            </a:r>
            <a:r>
              <a:rPr lang="ru-RU" dirty="0" err="1" smtClean="0">
                <a:latin typeface="Times New Roman"/>
                <a:cs typeface="Times New Roman"/>
              </a:rPr>
              <a:t>ставився</a:t>
            </a:r>
            <a:r>
              <a:rPr lang="ru-RU" dirty="0" smtClean="0">
                <a:latin typeface="Times New Roman"/>
                <a:cs typeface="Times New Roman"/>
              </a:rPr>
              <a:t> негативно, але тихо</a:t>
            </a:r>
          </a:p>
          <a:p>
            <a:r>
              <a:rPr lang="uk-UA" dirty="0" smtClean="0">
                <a:latin typeface="Times New Roman"/>
                <a:cs typeface="Times New Roman"/>
              </a:rPr>
              <a:t>Мріє про стандарти Європи в Україні</a:t>
            </a:r>
          </a:p>
          <a:p>
            <a:r>
              <a:rPr lang="uk-UA" dirty="0" smtClean="0">
                <a:latin typeface="Times New Roman"/>
                <a:cs typeface="Times New Roman"/>
              </a:rPr>
              <a:t>Мріє про краще життя для своїх дітей</a:t>
            </a:r>
          </a:p>
          <a:p>
            <a:r>
              <a:rPr lang="uk-UA" dirty="0" smtClean="0">
                <a:latin typeface="Times New Roman"/>
                <a:cs typeface="Times New Roman"/>
              </a:rPr>
              <a:t>У кар</a:t>
            </a:r>
            <a:r>
              <a:rPr lang="en-US" dirty="0" smtClean="0">
                <a:latin typeface="Times New Roman"/>
                <a:cs typeface="Times New Roman"/>
              </a:rPr>
              <a:t>’</a:t>
            </a:r>
            <a:r>
              <a:rPr lang="uk-UA" dirty="0" smtClean="0">
                <a:latin typeface="Times New Roman"/>
                <a:cs typeface="Times New Roman"/>
              </a:rPr>
              <a:t>єрі розраховує тільки на наступний ступінь</a:t>
            </a:r>
          </a:p>
          <a:p>
            <a:r>
              <a:rPr lang="uk-UA" dirty="0" smtClean="0">
                <a:latin typeface="Times New Roman"/>
                <a:cs typeface="Times New Roman"/>
              </a:rPr>
              <a:t>До співробітників ставиться з повагою, стриманий в емоціях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113" y="1558472"/>
            <a:ext cx="3125672" cy="501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75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3" y="123566"/>
            <a:ext cx="11441327" cy="64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846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35" y="210066"/>
            <a:ext cx="11290985" cy="637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975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901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Портрет судді. </a:t>
            </a:r>
            <a:r>
              <a:rPr lang="ru-RU" dirty="0" err="1" smtClean="0">
                <a:latin typeface="Times New Roman"/>
                <a:cs typeface="Times New Roman"/>
              </a:rPr>
              <a:t>Сильні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сторони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528" y="1123841"/>
            <a:ext cx="10608014" cy="5600679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err="1" smtClean="0">
                <a:latin typeface="Times New Roman"/>
                <a:cs typeface="Times New Roman"/>
              </a:rPr>
              <a:t>Розумний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</a:p>
          <a:p>
            <a:r>
              <a:rPr lang="ru-RU" dirty="0" err="1" smtClean="0">
                <a:latin typeface="Times New Roman"/>
                <a:cs typeface="Times New Roman"/>
              </a:rPr>
              <a:t>Виважений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err="1" smtClean="0">
                <a:latin typeface="Times New Roman"/>
                <a:cs typeface="Times New Roman"/>
              </a:rPr>
              <a:t>Відважний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err="1" smtClean="0">
                <a:latin typeface="Times New Roman"/>
                <a:cs typeface="Times New Roman"/>
              </a:rPr>
              <a:t>Стриманий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err="1" smtClean="0">
                <a:latin typeface="Times New Roman"/>
                <a:cs typeface="Times New Roman"/>
              </a:rPr>
              <a:t>Відповідальний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</a:p>
          <a:p>
            <a:r>
              <a:rPr lang="ru-RU" dirty="0" err="1" smtClean="0">
                <a:latin typeface="Times New Roman"/>
                <a:cs typeface="Times New Roman"/>
              </a:rPr>
              <a:t>Працьовитий</a:t>
            </a:r>
            <a:r>
              <a:rPr lang="ru-RU" dirty="0" smtClean="0">
                <a:latin typeface="Times New Roman"/>
                <a:cs typeface="Times New Roman"/>
              </a:rPr>
              <a:t>  </a:t>
            </a:r>
          </a:p>
          <a:p>
            <a:r>
              <a:rPr lang="ru-RU" dirty="0" err="1" smtClean="0">
                <a:latin typeface="Times New Roman"/>
                <a:cs typeface="Times New Roman"/>
              </a:rPr>
              <a:t>Терпимий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</a:p>
          <a:p>
            <a:r>
              <a:rPr lang="uk-UA" dirty="0" smtClean="0">
                <a:latin typeface="Times New Roman"/>
                <a:cs typeface="Times New Roman"/>
              </a:rPr>
              <a:t>Інтелігентний </a:t>
            </a:r>
          </a:p>
          <a:p>
            <a:r>
              <a:rPr lang="uk-UA" dirty="0" smtClean="0">
                <a:latin typeface="Times New Roman"/>
                <a:cs typeface="Times New Roman"/>
              </a:rPr>
              <a:t>Мудрий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738" y="1606973"/>
            <a:ext cx="3159394" cy="492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44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Портрет судді. </a:t>
            </a:r>
            <a:r>
              <a:rPr lang="ru-RU" dirty="0" err="1" smtClean="0">
                <a:latin typeface="Times New Roman"/>
                <a:cs typeface="Times New Roman"/>
              </a:rPr>
              <a:t>Слабкі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сторони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528" y="1123841"/>
            <a:ext cx="10608014" cy="560067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err="1" smtClean="0">
                <a:latin typeface="Times New Roman"/>
                <a:cs typeface="Times New Roman"/>
              </a:rPr>
              <a:t>Вразливий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err="1" smtClean="0">
                <a:latin typeface="Times New Roman"/>
                <a:cs typeface="Times New Roman"/>
              </a:rPr>
              <a:t>Незахищений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від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тиску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err="1" smtClean="0">
                <a:latin typeface="Times New Roman"/>
                <a:cs typeface="Times New Roman"/>
              </a:rPr>
              <a:t>Діє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лише</a:t>
            </a:r>
            <a:r>
              <a:rPr lang="ru-RU" dirty="0" smtClean="0">
                <a:latin typeface="Times New Roman"/>
                <a:cs typeface="Times New Roman"/>
              </a:rPr>
              <a:t> у рамках</a:t>
            </a:r>
          </a:p>
          <a:p>
            <a:r>
              <a:rPr lang="ru-RU" dirty="0" err="1" smtClean="0">
                <a:latin typeface="Times New Roman"/>
                <a:cs typeface="Times New Roman"/>
              </a:rPr>
              <a:t>Хабарі</a:t>
            </a:r>
            <a:r>
              <a:rPr lang="ru-RU" dirty="0" smtClean="0">
                <a:latin typeface="Times New Roman"/>
                <a:cs typeface="Times New Roman"/>
              </a:rPr>
              <a:t> не </a:t>
            </a:r>
            <a:r>
              <a:rPr lang="ru-RU" dirty="0" err="1" smtClean="0">
                <a:latin typeface="Times New Roman"/>
                <a:cs typeface="Times New Roman"/>
              </a:rPr>
              <a:t>бере</a:t>
            </a:r>
            <a:r>
              <a:rPr lang="ru-RU" dirty="0" smtClean="0">
                <a:latin typeface="Times New Roman"/>
                <a:cs typeface="Times New Roman"/>
              </a:rPr>
              <a:t> та </a:t>
            </a:r>
            <a:r>
              <a:rPr lang="ru-RU" dirty="0" err="1" smtClean="0">
                <a:latin typeface="Times New Roman"/>
                <a:cs typeface="Times New Roman"/>
              </a:rPr>
              <a:t>від</a:t>
            </a:r>
            <a:r>
              <a:rPr lang="ru-RU" dirty="0" smtClean="0">
                <a:latin typeface="Times New Roman"/>
                <a:cs typeface="Times New Roman"/>
              </a:rPr>
              <a:t> ремонта </a:t>
            </a:r>
          </a:p>
          <a:p>
            <a:pPr marL="0" indent="0">
              <a:buNone/>
            </a:pP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  </a:t>
            </a:r>
            <a:r>
              <a:rPr lang="ru-RU" dirty="0" err="1" smtClean="0">
                <a:latin typeface="Times New Roman"/>
                <a:cs typeface="Times New Roman"/>
              </a:rPr>
              <a:t>приміщень</a:t>
            </a:r>
            <a:r>
              <a:rPr lang="ru-RU" dirty="0" smtClean="0">
                <a:latin typeface="Times New Roman"/>
                <a:cs typeface="Times New Roman"/>
              </a:rPr>
              <a:t> суду не </a:t>
            </a:r>
            <a:r>
              <a:rPr lang="ru-RU" dirty="0" err="1" smtClean="0">
                <a:latin typeface="Times New Roman"/>
                <a:cs typeface="Times New Roman"/>
              </a:rPr>
              <a:t>відмовиться</a:t>
            </a:r>
            <a:endParaRPr lang="ru-RU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151" y="1237060"/>
            <a:ext cx="31877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0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27" y="1123842"/>
            <a:ext cx="4705051" cy="3840181"/>
          </a:xfrm>
        </p:spPr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ПСИХОТИПИ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5624" y="1600205"/>
            <a:ext cx="4856775" cy="4525963"/>
          </a:xfrm>
        </p:spPr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Думка </a:t>
            </a:r>
            <a:r>
              <a:rPr lang="ru-RU" dirty="0" err="1" smtClean="0">
                <a:latin typeface="Times New Roman"/>
                <a:cs typeface="Times New Roman"/>
              </a:rPr>
              <a:t>суддів</a:t>
            </a:r>
            <a:r>
              <a:rPr lang="ru-RU" dirty="0" smtClean="0">
                <a:latin typeface="Times New Roman"/>
                <a:cs typeface="Times New Roman"/>
              </a:rPr>
              <a:t>: </a:t>
            </a:r>
          </a:p>
          <a:p>
            <a:pPr marL="0" indent="0">
              <a:buNone/>
            </a:pPr>
            <a:r>
              <a:rPr lang="ru-RU" dirty="0" smtClean="0">
                <a:latin typeface="Times New Roman"/>
                <a:cs typeface="Times New Roman"/>
              </a:rPr>
              <a:t>   </a:t>
            </a:r>
            <a:r>
              <a:rPr lang="ru-RU" dirty="0" err="1" smtClean="0">
                <a:latin typeface="Times New Roman"/>
                <a:cs typeface="Times New Roman"/>
              </a:rPr>
              <a:t>Творець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latin typeface="Times New Roman"/>
                <a:cs typeface="Times New Roman"/>
              </a:rPr>
              <a:t> 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Думка людей:</a:t>
            </a:r>
          </a:p>
          <a:p>
            <a:pPr marL="0" indent="0">
              <a:buNone/>
            </a:pP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  </a:t>
            </a:r>
            <a:r>
              <a:rPr lang="ru-RU" dirty="0" err="1" smtClean="0">
                <a:latin typeface="Times New Roman"/>
                <a:cs typeface="Times New Roman"/>
              </a:rPr>
              <a:t>Володар</a:t>
            </a:r>
            <a:endParaRPr lang="ru-RU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  Джокер</a:t>
            </a:r>
          </a:p>
        </p:txBody>
      </p:sp>
    </p:spTree>
    <p:extLst>
      <p:ext uri="{BB962C8B-B14F-4D97-AF65-F5344CB8AC3E}">
        <p14:creationId xmlns:p14="http://schemas.microsoft.com/office/powerpoint/2010/main" val="56194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ІМІДЖ судді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у комунікації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8909" y="1094980"/>
            <a:ext cx="9309074" cy="560067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err="1" smtClean="0">
                <a:latin typeface="Times New Roman"/>
                <a:cs typeface="Times New Roman"/>
              </a:rPr>
              <a:t>Особистісні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складові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іміджу</a:t>
            </a:r>
            <a:r>
              <a:rPr lang="ru-RU" dirty="0" smtClean="0">
                <a:latin typeface="Times New Roman"/>
                <a:cs typeface="Times New Roman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/>
                <a:cs typeface="Times New Roman"/>
              </a:rPr>
              <a:t>   як </a:t>
            </a:r>
            <a:r>
              <a:rPr lang="ru-RU" dirty="0" err="1" smtClean="0">
                <a:latin typeface="Times New Roman"/>
                <a:cs typeface="Times New Roman"/>
              </a:rPr>
              <a:t>виглядає</a:t>
            </a:r>
            <a:r>
              <a:rPr lang="ru-RU" dirty="0" smtClean="0">
                <a:latin typeface="Times New Roman"/>
                <a:cs typeface="Times New Roman"/>
              </a:rPr>
              <a:t>, як поводиться, як </a:t>
            </a:r>
            <a:r>
              <a:rPr lang="ru-RU" dirty="0" err="1" smtClean="0">
                <a:latin typeface="Times New Roman"/>
                <a:cs typeface="Times New Roman"/>
              </a:rPr>
              <a:t>спілкується</a:t>
            </a:r>
            <a:endParaRPr lang="ru-RU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err="1" smtClean="0">
                <a:latin typeface="Times New Roman"/>
                <a:cs typeface="Times New Roman"/>
              </a:rPr>
              <a:t>Змістові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складові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іміджу</a:t>
            </a:r>
            <a:r>
              <a:rPr lang="ru-RU" dirty="0" smtClean="0">
                <a:latin typeface="Times New Roman"/>
                <a:cs typeface="Times New Roman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/>
                <a:cs typeface="Times New Roman"/>
              </a:rPr>
              <a:t>   </a:t>
            </a:r>
            <a:r>
              <a:rPr lang="ru-RU" dirty="0" err="1" smtClean="0">
                <a:latin typeface="Times New Roman"/>
                <a:cs typeface="Times New Roman"/>
              </a:rPr>
              <a:t>що</a:t>
            </a:r>
            <a:r>
              <a:rPr lang="ru-RU" dirty="0" smtClean="0">
                <a:latin typeface="Times New Roman"/>
                <a:cs typeface="Times New Roman"/>
              </a:rPr>
              <a:t> говорить по </a:t>
            </a:r>
            <a:r>
              <a:rPr lang="ru-RU" dirty="0" err="1" smtClean="0">
                <a:latin typeface="Times New Roman"/>
                <a:cs typeface="Times New Roman"/>
              </a:rPr>
              <a:t>суті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справи</a:t>
            </a:r>
            <a:endParaRPr lang="ru-RU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0507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835" y="187594"/>
            <a:ext cx="9727621" cy="2568593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/>
                <a:cs typeface="Times New Roman"/>
              </a:rPr>
              <a:t>ПАМ</a:t>
            </a:r>
            <a:r>
              <a:rPr lang="en-US" sz="2000" dirty="0" smtClean="0">
                <a:latin typeface="Times New Roman"/>
                <a:cs typeface="Times New Roman"/>
              </a:rPr>
              <a:t>’</a:t>
            </a:r>
            <a:r>
              <a:rPr lang="uk-UA" sz="2000" dirty="0" smtClean="0">
                <a:latin typeface="Times New Roman"/>
                <a:cs typeface="Times New Roman"/>
              </a:rPr>
              <a:t>ЯТКА 1</a:t>
            </a:r>
            <a:br>
              <a:rPr lang="uk-UA" sz="2000" dirty="0" smtClean="0">
                <a:latin typeface="Times New Roman"/>
                <a:cs typeface="Times New Roman"/>
              </a:rPr>
            </a:br>
            <a:r>
              <a:rPr lang="uk-UA" sz="2000" dirty="0" smtClean="0">
                <a:latin typeface="Times New Roman"/>
                <a:cs typeface="Times New Roman"/>
              </a:rPr>
              <a:t/>
            </a:r>
            <a:br>
              <a:rPr lang="uk-UA" sz="2000" dirty="0" smtClean="0">
                <a:latin typeface="Times New Roman"/>
                <a:cs typeface="Times New Roman"/>
              </a:rPr>
            </a:br>
            <a:r>
              <a:rPr lang="uk-UA" sz="2000" dirty="0" smtClean="0">
                <a:latin typeface="Times New Roman"/>
                <a:cs typeface="Times New Roman"/>
              </a:rPr>
              <a:t>ОСОБИСТІСНІ СКЛАДОВІ ІМІДЖУ</a:t>
            </a:r>
            <a:br>
              <a:rPr lang="uk-UA" sz="2000" dirty="0" smtClean="0">
                <a:latin typeface="Times New Roman"/>
                <a:cs typeface="Times New Roman"/>
              </a:rPr>
            </a:br>
            <a:r>
              <a:rPr lang="uk-UA" sz="2000" dirty="0" smtClean="0">
                <a:latin typeface="Times New Roman"/>
                <a:cs typeface="Times New Roman"/>
              </a:rPr>
              <a:t/>
            </a:r>
            <a:br>
              <a:rPr lang="uk-UA" sz="2000" dirty="0" smtClean="0">
                <a:latin typeface="Times New Roman"/>
                <a:cs typeface="Times New Roman"/>
              </a:rPr>
            </a:br>
            <a:r>
              <a:rPr lang="uk-UA" sz="2000" dirty="0" smtClean="0">
                <a:latin typeface="Times New Roman"/>
                <a:cs typeface="Times New Roman"/>
              </a:rPr>
              <a:t>Зовнішній </a:t>
            </a:r>
            <a:r>
              <a:rPr lang="uk-UA" sz="2000" dirty="0">
                <a:latin typeface="Times New Roman"/>
                <a:cs typeface="Times New Roman"/>
              </a:rPr>
              <a:t>вигляд бездоганний. </a:t>
            </a:r>
            <a:r>
              <a:rPr lang="uk-UA" sz="2000" dirty="0" smtClean="0">
                <a:latin typeface="Times New Roman"/>
                <a:cs typeface="Times New Roman"/>
              </a:rPr>
              <a:t/>
            </a:r>
            <a:br>
              <a:rPr lang="uk-UA" sz="2000" dirty="0" smtClean="0">
                <a:latin typeface="Times New Roman"/>
                <a:cs typeface="Times New Roman"/>
              </a:rPr>
            </a:br>
            <a:r>
              <a:rPr lang="uk-UA" sz="2000" dirty="0" smtClean="0">
                <a:latin typeface="Times New Roman"/>
                <a:cs typeface="Times New Roman"/>
              </a:rPr>
              <a:t>Без </a:t>
            </a:r>
            <a:r>
              <a:rPr lang="uk-UA" sz="2000" dirty="0">
                <a:latin typeface="Times New Roman"/>
                <a:cs typeface="Times New Roman"/>
              </a:rPr>
              <a:t>дорогих годинників, запанок – у чоловіків. </a:t>
            </a:r>
            <a:r>
              <a:rPr lang="uk-UA" sz="2000" dirty="0" smtClean="0">
                <a:latin typeface="Times New Roman"/>
                <a:cs typeface="Times New Roman"/>
              </a:rPr>
              <a:t/>
            </a:r>
            <a:br>
              <a:rPr lang="uk-UA" sz="2000" dirty="0" smtClean="0">
                <a:latin typeface="Times New Roman"/>
                <a:cs typeface="Times New Roman"/>
              </a:rPr>
            </a:br>
            <a:r>
              <a:rPr lang="uk-UA" sz="2000" dirty="0" smtClean="0">
                <a:latin typeface="Times New Roman"/>
                <a:cs typeface="Times New Roman"/>
              </a:rPr>
              <a:t>Без </a:t>
            </a:r>
            <a:r>
              <a:rPr lang="uk-UA" sz="2000" dirty="0">
                <a:latin typeface="Times New Roman"/>
                <a:cs typeface="Times New Roman"/>
              </a:rPr>
              <a:t>дорогих прикрас та кричущих брендів дорогого одягу – у жінок. </a:t>
            </a:r>
            <a:endParaRPr lang="ru-RU" sz="2000" dirty="0">
              <a:latin typeface="Times New Roman"/>
              <a:cs typeface="Times New Roman"/>
            </a:endParaRPr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>
          <a:blip r:embed="rId2"/>
          <a:srcRect t="13128" b="13128"/>
          <a:stretch>
            <a:fillRect/>
          </a:stretch>
        </p:blipFill>
        <p:spPr>
          <a:xfrm>
            <a:off x="1951012" y="2813908"/>
            <a:ext cx="8520073" cy="3514284"/>
          </a:xfrm>
        </p:spPr>
      </p:pic>
    </p:spTree>
    <p:extLst>
      <p:ext uri="{BB962C8B-B14F-4D97-AF65-F5344CB8AC3E}">
        <p14:creationId xmlns:p14="http://schemas.microsoft.com/office/powerpoint/2010/main" val="3499595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835" y="187594"/>
            <a:ext cx="9727621" cy="1861509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Times New Roman"/>
                <a:cs typeface="Times New Roman"/>
              </a:rPr>
              <a:t>ПАМ</a:t>
            </a:r>
            <a:r>
              <a:rPr lang="en-US" sz="2000" dirty="0" smtClean="0">
                <a:latin typeface="Times New Roman"/>
                <a:cs typeface="Times New Roman"/>
              </a:rPr>
              <a:t>’</a:t>
            </a:r>
            <a:r>
              <a:rPr lang="uk-UA" sz="2000" dirty="0" smtClean="0">
                <a:latin typeface="Times New Roman"/>
                <a:cs typeface="Times New Roman"/>
              </a:rPr>
              <a:t>ЯТКА 2</a:t>
            </a:r>
            <a:br>
              <a:rPr lang="uk-UA" sz="2000" dirty="0" smtClean="0">
                <a:latin typeface="Times New Roman"/>
                <a:cs typeface="Times New Roman"/>
              </a:rPr>
            </a:br>
            <a:r>
              <a:rPr lang="uk-UA" sz="2000" dirty="0" smtClean="0">
                <a:latin typeface="Times New Roman"/>
                <a:cs typeface="Times New Roman"/>
              </a:rPr>
              <a:t/>
            </a:r>
            <a:br>
              <a:rPr lang="uk-UA" sz="2000" dirty="0" smtClean="0">
                <a:latin typeface="Times New Roman"/>
                <a:cs typeface="Times New Roman"/>
              </a:rPr>
            </a:br>
            <a:r>
              <a:rPr lang="uk-UA" sz="2000" dirty="0" smtClean="0">
                <a:latin typeface="Times New Roman"/>
                <a:cs typeface="Times New Roman"/>
              </a:rPr>
              <a:t>ОСОБИСТІСНІ СКЛАДОВІ ІМІДЖУ</a:t>
            </a:r>
            <a:br>
              <a:rPr lang="uk-UA" sz="2000" dirty="0" smtClean="0">
                <a:latin typeface="Times New Roman"/>
                <a:cs typeface="Times New Roman"/>
              </a:rPr>
            </a:br>
            <a:r>
              <a:rPr lang="uk-UA" sz="2000" dirty="0" smtClean="0">
                <a:latin typeface="Times New Roman"/>
                <a:cs typeface="Times New Roman"/>
              </a:rPr>
              <a:t/>
            </a:r>
            <a:br>
              <a:rPr lang="uk-UA" sz="2000" dirty="0" smtClean="0">
                <a:latin typeface="Times New Roman"/>
                <a:cs typeface="Times New Roman"/>
              </a:rPr>
            </a:br>
            <a:r>
              <a:rPr lang="uk-UA" sz="2000" dirty="0" smtClean="0">
                <a:latin typeface="Times New Roman"/>
                <a:cs typeface="Times New Roman"/>
              </a:rPr>
              <a:t>Суддя знає бізнес-етикет та строго дотримується його норм. </a:t>
            </a:r>
            <a:br>
              <a:rPr lang="uk-UA" sz="2000" dirty="0" smtClean="0">
                <a:latin typeface="Times New Roman"/>
                <a:cs typeface="Times New Roman"/>
              </a:rPr>
            </a:br>
            <a:r>
              <a:rPr lang="uk-UA" sz="2000" dirty="0" smtClean="0">
                <a:latin typeface="Times New Roman"/>
                <a:cs typeface="Times New Roman"/>
              </a:rPr>
              <a:t>Під час першої зустрічі з журналістом подає візитку першим .</a:t>
            </a:r>
            <a:endParaRPr lang="ru-RU" sz="2000" dirty="0">
              <a:latin typeface="Times New Roman"/>
              <a:cs typeface="Times New Roman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13421" b="13421"/>
          <a:stretch>
            <a:fillRect/>
          </a:stretch>
        </p:blipFill>
        <p:spPr>
          <a:xfrm>
            <a:off x="1255641" y="2438721"/>
            <a:ext cx="9954457" cy="4105926"/>
          </a:xfrm>
        </p:spPr>
      </p:pic>
    </p:spTree>
    <p:extLst>
      <p:ext uri="{BB962C8B-B14F-4D97-AF65-F5344CB8AC3E}">
        <p14:creationId xmlns:p14="http://schemas.microsoft.com/office/powerpoint/2010/main" val="1419131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354" y="461769"/>
            <a:ext cx="11733763" cy="1284298"/>
          </a:xfrm>
        </p:spPr>
        <p:txBody>
          <a:bodyPr>
            <a:normAutofit fontScale="90000"/>
          </a:bodyPr>
          <a:lstStyle/>
          <a:p>
            <a:r>
              <a:rPr lang="uk-UA" sz="2200" dirty="0" smtClean="0">
                <a:latin typeface="Times New Roman"/>
                <a:cs typeface="Times New Roman"/>
              </a:rPr>
              <a:t>ПАМ</a:t>
            </a:r>
            <a:r>
              <a:rPr lang="en-US" sz="2200" dirty="0" smtClean="0">
                <a:latin typeface="Times New Roman"/>
                <a:cs typeface="Times New Roman"/>
              </a:rPr>
              <a:t>’</a:t>
            </a:r>
            <a:r>
              <a:rPr lang="uk-UA" sz="2200" dirty="0" smtClean="0">
                <a:latin typeface="Times New Roman"/>
                <a:cs typeface="Times New Roman"/>
              </a:rPr>
              <a:t>ЯТКА 3</a:t>
            </a:r>
            <a:r>
              <a:rPr lang="uk-UA" sz="2200" dirty="0">
                <a:latin typeface="Times New Roman"/>
                <a:cs typeface="Times New Roman"/>
              </a:rPr>
              <a:t/>
            </a:r>
            <a:br>
              <a:rPr lang="uk-UA" sz="2200" dirty="0">
                <a:latin typeface="Times New Roman"/>
                <a:cs typeface="Times New Roman"/>
              </a:rPr>
            </a:br>
            <a:r>
              <a:rPr lang="uk-UA" sz="2200" dirty="0" smtClean="0">
                <a:latin typeface="Times New Roman"/>
                <a:cs typeface="Times New Roman"/>
              </a:rPr>
              <a:t/>
            </a:r>
            <a:br>
              <a:rPr lang="uk-UA" sz="2200" dirty="0" smtClean="0">
                <a:latin typeface="Times New Roman"/>
                <a:cs typeface="Times New Roman"/>
              </a:rPr>
            </a:br>
            <a:r>
              <a:rPr lang="uk-UA" sz="2200" dirty="0" smtClean="0">
                <a:latin typeface="Times New Roman"/>
                <a:cs typeface="Times New Roman"/>
              </a:rPr>
              <a:t>ОСОБИСТІСНІ СКЛАДОВІ ІМІДЖУ</a:t>
            </a:r>
            <a:r>
              <a:rPr lang="uk-UA" sz="2200" dirty="0">
                <a:latin typeface="Times New Roman"/>
                <a:cs typeface="Times New Roman"/>
              </a:rPr>
              <a:t/>
            </a:r>
            <a:br>
              <a:rPr lang="uk-UA" sz="2200" dirty="0">
                <a:latin typeface="Times New Roman"/>
                <a:cs typeface="Times New Roman"/>
              </a:rPr>
            </a:br>
            <a:r>
              <a:rPr lang="uk-UA" sz="2000" dirty="0" smtClean="0">
                <a:latin typeface="Times New Roman"/>
                <a:cs typeface="Times New Roman"/>
              </a:rPr>
              <a:t/>
            </a:r>
            <a:br>
              <a:rPr lang="uk-UA" sz="2000" dirty="0" smtClean="0">
                <a:latin typeface="Times New Roman"/>
                <a:cs typeface="Times New Roman"/>
              </a:rPr>
            </a:br>
            <a:r>
              <a:rPr lang="uk-UA" sz="2000" dirty="0">
                <a:latin typeface="Times New Roman"/>
                <a:cs typeface="Times New Roman"/>
              </a:rPr>
              <a:t>Доброзичливе привітання</a:t>
            </a:r>
            <a:r>
              <a:rPr lang="uk-UA" sz="2000" dirty="0" smtClean="0">
                <a:latin typeface="Times New Roman"/>
                <a:cs typeface="Times New Roman"/>
              </a:rPr>
              <a:t>,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lang="uk-UA" sz="2000" dirty="0" smtClean="0">
                <a:latin typeface="Times New Roman"/>
                <a:cs typeface="Times New Roman"/>
              </a:rPr>
              <a:t>уважне </a:t>
            </a:r>
            <a:r>
              <a:rPr lang="uk-UA" sz="2000" dirty="0">
                <a:latin typeface="Times New Roman"/>
                <a:cs typeface="Times New Roman"/>
              </a:rPr>
              <a:t>ставлення до запиту/потреби/прохання </a:t>
            </a:r>
            <a:r>
              <a:rPr lang="uk-UA" sz="2000" dirty="0" smtClean="0">
                <a:latin typeface="Times New Roman"/>
                <a:cs typeface="Times New Roman"/>
              </a:rPr>
              <a:t>журналіста.</a:t>
            </a:r>
            <a:r>
              <a:rPr lang="uk-UA" sz="2000" dirty="0">
                <a:latin typeface="Times New Roman"/>
                <a:cs typeface="Times New Roman"/>
              </a:rPr>
              <a:t> </a:t>
            </a:r>
            <a:r>
              <a:rPr lang="uk-UA" sz="2000" dirty="0" smtClean="0">
                <a:latin typeface="Times New Roman"/>
                <a:cs typeface="Times New Roman"/>
              </a:rPr>
              <a:t/>
            </a:r>
            <a:br>
              <a:rPr lang="uk-UA" sz="2000" dirty="0" smtClean="0">
                <a:latin typeface="Times New Roman"/>
                <a:cs typeface="Times New Roman"/>
              </a:rPr>
            </a:br>
            <a:r>
              <a:rPr lang="uk-UA" sz="2000" dirty="0" smtClean="0">
                <a:latin typeface="Times New Roman"/>
                <a:cs typeface="Times New Roman"/>
              </a:rPr>
              <a:t>Вияв </a:t>
            </a:r>
            <a:r>
              <a:rPr lang="uk-UA" sz="2000" dirty="0">
                <a:latin typeface="Times New Roman"/>
                <a:cs typeface="Times New Roman"/>
              </a:rPr>
              <a:t>простих людських якостей:</a:t>
            </a:r>
            <a:r>
              <a:rPr lang="ru-RU" sz="2000" dirty="0">
                <a:latin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cs typeface="Times New Roman"/>
              </a:rPr>
            </a:br>
            <a:r>
              <a:rPr lang="uk-UA" sz="2000" dirty="0">
                <a:latin typeface="Times New Roman"/>
                <a:cs typeface="Times New Roman"/>
              </a:rPr>
              <a:t>запросити до свого кабінету, запропонувати чай, при нагоді розповісти про останню відпустку з дітьми, обмовитися про розчарування через курс долара, поцікавитися станом справ на каналі/у виданні, де працює журналіст і тд.</a:t>
            </a:r>
            <a:endParaRPr lang="ru-RU" sz="2000" dirty="0">
              <a:latin typeface="Times New Roman"/>
              <a:cs typeface="Times New Roman"/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901" y="2252551"/>
            <a:ext cx="8223015" cy="4605449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6422538" y="3766308"/>
            <a:ext cx="5159861" cy="23598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</a:t>
            </a:r>
          </a:p>
          <a:p>
            <a:pPr marL="0" indent="0">
              <a:buNone/>
            </a:pPr>
            <a:r>
              <a:rPr lang="ru-RU" dirty="0" smtClean="0"/>
              <a:t>    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8558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1775</TotalTime>
  <Words>325</Words>
  <Application>Microsoft Office PowerPoint</Application>
  <PresentationFormat>Довільний</PresentationFormat>
  <Paragraphs>133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3" baseType="lpstr">
      <vt:lpstr>Тема Office</vt:lpstr>
      <vt:lpstr>  Формат комунікації судді з представниками ЗМІ.  Комунікація судді з представниками ЗМІ   суддя Львівського окружного адміністративного суду, член Ради суддів України Олександр Сасевич </vt:lpstr>
      <vt:lpstr>Портрет судді</vt:lpstr>
      <vt:lpstr>Портрет судді. Сильні сторони</vt:lpstr>
      <vt:lpstr>Портрет судді. Слабкі сторони</vt:lpstr>
      <vt:lpstr>ПСИХОТИПИ</vt:lpstr>
      <vt:lpstr>ІМІДЖ судді у комунікації</vt:lpstr>
      <vt:lpstr>ПАМ’ЯТКА 1  ОСОБИСТІСНІ СКЛАДОВІ ІМІДЖУ  Зовнішній вигляд бездоганний.  Без дорогих годинників, запанок – у чоловіків.  Без дорогих прикрас та кричущих брендів дорогого одягу – у жінок. </vt:lpstr>
      <vt:lpstr>ПАМ’ЯТКА 2  ОСОБИСТІСНІ СКЛАДОВІ ІМІДЖУ  Суддя знає бізнес-етикет та строго дотримується його норм.  Під час першої зустрічі з журналістом подає візитку першим .</vt:lpstr>
      <vt:lpstr>ПАМ’ЯТКА 3  ОСОБИСТІСНІ СКЛАДОВІ ІМІДЖУ  Доброзичливе привітання, уважне ставлення до запиту/потреби/прохання журналіста.  Вияв простих людських якостей: запросити до свого кабінету, запропонувати чай, при нагоді розповісти про останню відпустку з дітьми, обмовитися про розчарування через курс долара, поцікавитися станом справ на каналі/у виданні, де працює журналіст і тд.</vt:lpstr>
      <vt:lpstr>ПАМ’ЯТКА 4  ОСОБИСТІСНІ та ЗМІСТОВІ СКЛАДОВІ ІМІДЖУ  Суддя має познайомити журналіста з прес-секретарем або з декількома представниками прес-центру. Оскільки подальшу комунікацію вестиме прес-центр, у тому числі погоджуватиме матеріали, контакт має відбутися приємним (уважним до журналіста) та професійним (з точки зору етикету). </vt:lpstr>
      <vt:lpstr> ПАМ’ЯТКА 5  ЗМІСТОВІ СКЛАДОВІ ІМІДЖУ  Зацікавлений уважний погляд під час інтерв’ю, доступна для сприйняття відповідь на кожне поставлене запитання, проста лексика і мінімум термінів. Спокійна реакція на непрофесійні запитання – не проявляти емоції зверхності. Розуміючи повну некомпетентність журналіста – запропонувати пояснити тему, час від часу запитуючи, чи все доступно та зрозуміло.  </vt:lpstr>
      <vt:lpstr>   ПАМ’ЯТКА 6  ЗМІСТОВІ СКЛАДОВІ ІМІДЖУ  Пам’ятати, що 99% журналістів налаштовані до вас скептично. Робота судді, перш за все – розвіяти над собою особисто ореол Володаря, показати свою відкритість. Журналіст – провідник інформації.  Як він вас зрозуміє та що ви вкладете в його голову, те і буде донесено до суспільства.  Чи можливо, варто пояснити додатково певне положення/норму закону?   </vt:lpstr>
      <vt:lpstr>Інтерв’ю по телефону</vt:lpstr>
      <vt:lpstr>Суд у ЗМІ на сьогодні</vt:lpstr>
      <vt:lpstr>Суд у ЗМІ. Мета.</vt:lpstr>
      <vt:lpstr>Суд у ЗМІ. Мета.  ВІД - </vt:lpstr>
      <vt:lpstr>Суд у ЗМІ. Мета.   ДО - </vt:lpstr>
      <vt:lpstr>Раціональні сторони суду</vt:lpstr>
      <vt:lpstr>Емоційні сторони Суду </vt:lpstr>
      <vt:lpstr>Презентація PowerPoint</vt:lpstr>
      <vt:lpstr>Презентація PowerPoint</vt:lpstr>
      <vt:lpstr>Дякую!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 Have</dc:title>
  <dc:creator>banda</dc:creator>
  <cp:lastModifiedBy>WBE</cp:lastModifiedBy>
  <cp:revision>85</cp:revision>
  <cp:lastPrinted>2014-12-02T00:48:20Z</cp:lastPrinted>
  <dcterms:created xsi:type="dcterms:W3CDTF">2014-09-03T12:07:51Z</dcterms:created>
  <dcterms:modified xsi:type="dcterms:W3CDTF">2015-10-03T14:15:49Z</dcterms:modified>
</cp:coreProperties>
</file>