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315" r:id="rId2"/>
    <p:sldId id="316" r:id="rId3"/>
    <p:sldId id="342" r:id="rId4"/>
    <p:sldId id="345" r:id="rId5"/>
    <p:sldId id="343" r:id="rId6"/>
    <p:sldId id="344" r:id="rId7"/>
    <p:sldId id="322" r:id="rId8"/>
    <p:sldId id="323" r:id="rId9"/>
    <p:sldId id="329" r:id="rId10"/>
    <p:sldId id="326" r:id="rId11"/>
    <p:sldId id="331" r:id="rId12"/>
    <p:sldId id="324" r:id="rId13"/>
    <p:sldId id="330" r:id="rId14"/>
    <p:sldId id="346" r:id="rId15"/>
    <p:sldId id="347" r:id="rId16"/>
    <p:sldId id="327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7" autoAdjust="0"/>
  </p:normalViewPr>
  <p:slideViewPr>
    <p:cSldViewPr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9DF8C-AE94-44C2-9C0A-8F766056A66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AD886-6939-4168-9438-E0E9F7438982}">
      <dgm:prSet phldrT="[Текст]" custT="1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Мету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CC71F84-5418-4BC3-B218-319723B46C07}" type="parTrans" cxnId="{5DCBE458-EBE4-42EC-9B56-57DB0D35373F}">
      <dgm:prSet/>
      <dgm:spPr/>
      <dgm:t>
        <a:bodyPr/>
        <a:lstStyle/>
        <a:p>
          <a:endParaRPr lang="ru-RU"/>
        </a:p>
      </dgm:t>
    </dgm:pt>
    <dgm:pt modelId="{5B529A7F-4040-4954-9211-0F63170F0690}" type="sibTrans" cxnId="{5DCBE458-EBE4-42EC-9B56-57DB0D35373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>
            <a:solidFill>
              <a:srgbClr val="FFC000"/>
            </a:solidFill>
          </a:endParaRPr>
        </a:p>
      </dgm:t>
    </dgm:pt>
    <dgm:pt modelId="{DC1E66B5-B427-45CB-9B9A-D39FCC5F2650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Навчальні цілі</a:t>
          </a:r>
          <a:endParaRPr lang="ru-RU" sz="20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3A50B94-6546-477C-A8EB-6C5CA4CE4532}" type="parTrans" cxnId="{E1542DD3-CD0F-46CB-B6BC-54B4C3D1435D}">
      <dgm:prSet/>
      <dgm:spPr/>
      <dgm:t>
        <a:bodyPr/>
        <a:lstStyle/>
        <a:p>
          <a:endParaRPr lang="ru-RU"/>
        </a:p>
      </dgm:t>
    </dgm:pt>
    <dgm:pt modelId="{FD849033-C92E-444A-9E0A-EBF5834752F0}" type="sibTrans" cxnId="{E1542DD3-CD0F-46CB-B6BC-54B4C3D1435D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11DF6B5F-9A91-4737-BD01-B76ACEF33A10}">
      <dgm:prSet phldrT="[Текст]" custT="1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Структуру для кожної із </a:t>
          </a:r>
          <a:r>
            <a:rPr lang="uk-UA" sz="1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спеціалізацій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A7AE3E-6287-4E2A-8A7E-F27702217FE2}" type="parTrans" cxnId="{C8C3EBE6-4EC8-4D95-B3E4-D6B4925B8776}">
      <dgm:prSet/>
      <dgm:spPr/>
      <dgm:t>
        <a:bodyPr/>
        <a:lstStyle/>
        <a:p>
          <a:endParaRPr lang="ru-RU"/>
        </a:p>
      </dgm:t>
    </dgm:pt>
    <dgm:pt modelId="{E8093D4B-039B-47F7-AB6D-4DF88955444C}" type="sibTrans" cxnId="{C8C3EBE6-4EC8-4D95-B3E4-D6B4925B8776}">
      <dgm:prSet/>
      <dgm:spPr/>
      <dgm:t>
        <a:bodyPr/>
        <a:lstStyle/>
        <a:p>
          <a:endParaRPr lang="ru-RU"/>
        </a:p>
      </dgm:t>
    </dgm:pt>
    <dgm:pt modelId="{AED06093-6C49-4B05-B6F0-21795DB5B0DE}" type="pres">
      <dgm:prSet presAssocID="{FA99DF8C-AE94-44C2-9C0A-8F766056A6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CB00B-C0CD-4635-88C5-12C0BDFBDCB7}" type="pres">
      <dgm:prSet presAssocID="{CD2AD886-6939-4168-9438-E0E9F74389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B1C0F-F6A6-412B-B5EF-20478A14B59D}" type="pres">
      <dgm:prSet presAssocID="{5B529A7F-4040-4954-9211-0F63170F0690}" presName="sibTrans" presStyleCnt="0"/>
      <dgm:spPr/>
    </dgm:pt>
    <dgm:pt modelId="{E3382260-391E-4BF4-99C6-10A4C28B0355}" type="pres">
      <dgm:prSet presAssocID="{DC1E66B5-B427-45CB-9B9A-D39FCC5F26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18544-E10D-41AE-B8B6-D4A257FD0D5D}" type="pres">
      <dgm:prSet presAssocID="{FD849033-C92E-444A-9E0A-EBF5834752F0}" presName="sibTrans" presStyleCnt="0"/>
      <dgm:spPr/>
    </dgm:pt>
    <dgm:pt modelId="{D80F55C5-3279-4E46-82F1-87B5F8B4E71E}" type="pres">
      <dgm:prSet presAssocID="{11DF6B5F-9A91-4737-BD01-B76ACEF33A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42DD3-CD0F-46CB-B6BC-54B4C3D1435D}" srcId="{FA99DF8C-AE94-44C2-9C0A-8F766056A660}" destId="{DC1E66B5-B427-45CB-9B9A-D39FCC5F2650}" srcOrd="1" destOrd="0" parTransId="{73A50B94-6546-477C-A8EB-6C5CA4CE4532}" sibTransId="{FD849033-C92E-444A-9E0A-EBF5834752F0}"/>
    <dgm:cxn modelId="{438E6885-2582-492C-87AD-95E55D858482}" type="presOf" srcId="{CD2AD886-6939-4168-9438-E0E9F7438982}" destId="{DE6CB00B-C0CD-4635-88C5-12C0BDFBDCB7}" srcOrd="0" destOrd="0" presId="urn:microsoft.com/office/officeart/2005/8/layout/hList6"/>
    <dgm:cxn modelId="{1C395ECD-FDA9-4E50-A999-828C3A183427}" type="presOf" srcId="{11DF6B5F-9A91-4737-BD01-B76ACEF33A10}" destId="{D80F55C5-3279-4E46-82F1-87B5F8B4E71E}" srcOrd="0" destOrd="0" presId="urn:microsoft.com/office/officeart/2005/8/layout/hList6"/>
    <dgm:cxn modelId="{A84FDD67-B1C6-4F08-85A1-457171D5BEA2}" type="presOf" srcId="{FA99DF8C-AE94-44C2-9C0A-8F766056A660}" destId="{AED06093-6C49-4B05-B6F0-21795DB5B0DE}" srcOrd="0" destOrd="0" presId="urn:microsoft.com/office/officeart/2005/8/layout/hList6"/>
    <dgm:cxn modelId="{C8C3EBE6-4EC8-4D95-B3E4-D6B4925B8776}" srcId="{FA99DF8C-AE94-44C2-9C0A-8F766056A660}" destId="{11DF6B5F-9A91-4737-BD01-B76ACEF33A10}" srcOrd="2" destOrd="0" parTransId="{E9A7AE3E-6287-4E2A-8A7E-F27702217FE2}" sibTransId="{E8093D4B-039B-47F7-AB6D-4DF88955444C}"/>
    <dgm:cxn modelId="{E758D270-DD26-453C-A49B-C526D6BE1D10}" type="presOf" srcId="{DC1E66B5-B427-45CB-9B9A-D39FCC5F2650}" destId="{E3382260-391E-4BF4-99C6-10A4C28B0355}" srcOrd="0" destOrd="0" presId="urn:microsoft.com/office/officeart/2005/8/layout/hList6"/>
    <dgm:cxn modelId="{5DCBE458-EBE4-42EC-9B56-57DB0D35373F}" srcId="{FA99DF8C-AE94-44C2-9C0A-8F766056A660}" destId="{CD2AD886-6939-4168-9438-E0E9F7438982}" srcOrd="0" destOrd="0" parTransId="{5CC71F84-5418-4BC3-B218-319723B46C07}" sibTransId="{5B529A7F-4040-4954-9211-0F63170F0690}"/>
    <dgm:cxn modelId="{8BFCFC56-FF09-4275-AD4E-55A258E851D5}" type="presParOf" srcId="{AED06093-6C49-4B05-B6F0-21795DB5B0DE}" destId="{DE6CB00B-C0CD-4635-88C5-12C0BDFBDCB7}" srcOrd="0" destOrd="0" presId="urn:microsoft.com/office/officeart/2005/8/layout/hList6"/>
    <dgm:cxn modelId="{8E4BB5DA-8BC0-4B07-B1F2-2D0B24C91F0D}" type="presParOf" srcId="{AED06093-6C49-4B05-B6F0-21795DB5B0DE}" destId="{89AB1C0F-F6A6-412B-B5EF-20478A14B59D}" srcOrd="1" destOrd="0" presId="urn:microsoft.com/office/officeart/2005/8/layout/hList6"/>
    <dgm:cxn modelId="{5BD88CBA-497B-45E4-9D23-3CDE831F503B}" type="presParOf" srcId="{AED06093-6C49-4B05-B6F0-21795DB5B0DE}" destId="{E3382260-391E-4BF4-99C6-10A4C28B0355}" srcOrd="2" destOrd="0" presId="urn:microsoft.com/office/officeart/2005/8/layout/hList6"/>
    <dgm:cxn modelId="{F0B57008-DB7F-4840-999D-D1EB26A7FA0A}" type="presParOf" srcId="{AED06093-6C49-4B05-B6F0-21795DB5B0DE}" destId="{C1518544-E10D-41AE-B8B6-D4A257FD0D5D}" srcOrd="3" destOrd="0" presId="urn:microsoft.com/office/officeart/2005/8/layout/hList6"/>
    <dgm:cxn modelId="{0F450C81-0694-4D3F-985A-0ECAD68C02FB}" type="presParOf" srcId="{AED06093-6C49-4B05-B6F0-21795DB5B0DE}" destId="{D80F55C5-3279-4E46-82F1-87B5F8B4E71E}" srcOrd="4" destOrd="0" presId="urn:microsoft.com/office/officeart/2005/8/layout/hList6"/>
  </dgm:cxnLst>
  <dgm:bg>
    <a:effectLst>
      <a:outerShdw blurRad="50800" dist="50800" dir="5400000" algn="ctr" rotWithShape="0">
        <a:srgbClr val="000000">
          <a:alpha val="80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D468E-E355-4F9F-B39B-7D148947B11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36ABD-9F7E-4BE7-AC46-2E3902AC9C6A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Захист права власності (окремі аспекти розгляду цивільних справ, практика судового розгляду справ, правові висновки Верховного Суду України щодо захисту права власності)</a:t>
          </a:r>
          <a:endParaRPr lang="ru-RU" sz="14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7B03D9-B0B5-441E-94BA-3A1C15769272}" type="parTrans" cxnId="{6DF0A7D2-06AC-4FB0-A527-D024675B9F80}">
      <dgm:prSet/>
      <dgm:spPr/>
      <dgm:t>
        <a:bodyPr/>
        <a:lstStyle/>
        <a:p>
          <a:endParaRPr lang="ru-RU"/>
        </a:p>
      </dgm:t>
    </dgm:pt>
    <dgm:pt modelId="{F7B18DA3-0639-418C-B5D9-F5A50F331301}" type="sibTrans" cxnId="{6DF0A7D2-06AC-4FB0-A527-D024675B9F80}">
      <dgm:prSet/>
      <dgm:spPr/>
      <dgm:t>
        <a:bodyPr/>
        <a:lstStyle/>
        <a:p>
          <a:endParaRPr lang="ru-RU"/>
        </a:p>
      </dgm:t>
    </dgm:pt>
    <dgm:pt modelId="{E2BA5ACC-FAD8-44E5-95FD-72BD270004C3}">
      <dgm:prSet phldrT="[Текст]"/>
      <dgm:spPr>
        <a:solidFill>
          <a:schemeClr val="accent1"/>
        </a:solidFill>
      </dgm:spPr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Особливості розгляду справ, пов’язаних із захистом права власності та питання, що виникають при їх вирішенні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370232-DF75-4145-B5EF-34DE9F725147}" type="parTrans" cxnId="{D1FC5129-7A13-4335-8D7A-CB8C7FC31B84}">
      <dgm:prSet/>
      <dgm:spPr/>
      <dgm:t>
        <a:bodyPr/>
        <a:lstStyle/>
        <a:p>
          <a:endParaRPr lang="ru-RU"/>
        </a:p>
      </dgm:t>
    </dgm:pt>
    <dgm:pt modelId="{B4F1BD78-096B-4D7B-AB1D-93650ED25B90}" type="sibTrans" cxnId="{D1FC5129-7A13-4335-8D7A-CB8C7FC31B84}">
      <dgm:prSet/>
      <dgm:spPr/>
      <dgm:t>
        <a:bodyPr/>
        <a:lstStyle/>
        <a:p>
          <a:endParaRPr lang="ru-RU"/>
        </a:p>
      </dgm:t>
    </dgm:pt>
    <dgm:pt modelId="{32B05F7F-BA76-4C51-9EA0-16B830CA7BFD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Практика розгляду господарськими судами спорів, що виникають із земельних правовідносин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1BC4E3-6F09-4B52-B824-CC7F3076435E}" type="parTrans" cxnId="{7B222B23-B18C-4DC5-BDBF-B2A9FA60F90B}">
      <dgm:prSet/>
      <dgm:spPr/>
      <dgm:t>
        <a:bodyPr/>
        <a:lstStyle/>
        <a:p>
          <a:endParaRPr lang="ru-RU"/>
        </a:p>
      </dgm:t>
    </dgm:pt>
    <dgm:pt modelId="{573F7244-0F90-4C9B-9D4A-0B9AE6CCD6D8}" type="sibTrans" cxnId="{7B222B23-B18C-4DC5-BDBF-B2A9FA60F90B}">
      <dgm:prSet/>
      <dgm:spPr/>
      <dgm:t>
        <a:bodyPr/>
        <a:lstStyle/>
        <a:p>
          <a:endParaRPr lang="ru-RU"/>
        </a:p>
      </dgm:t>
    </dgm:pt>
    <dgm:pt modelId="{29305408-494E-4E5F-9AF1-372CDF7166D3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Застосування цивільного законодавства при розгляді земельних спорів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1AB230-2130-42D9-8A7F-3E2147D52DB4}" type="parTrans" cxnId="{CBBAD9AD-E7B9-4739-B8CA-86BDF589C3C8}">
      <dgm:prSet/>
      <dgm:spPr/>
      <dgm:t>
        <a:bodyPr/>
        <a:lstStyle/>
        <a:p>
          <a:endParaRPr lang="ru-RU"/>
        </a:p>
      </dgm:t>
    </dgm:pt>
    <dgm:pt modelId="{5007102D-1078-4AD3-9D04-438D23706BEB}" type="sibTrans" cxnId="{CBBAD9AD-E7B9-4739-B8CA-86BDF589C3C8}">
      <dgm:prSet/>
      <dgm:spPr/>
      <dgm:t>
        <a:bodyPr/>
        <a:lstStyle/>
        <a:p>
          <a:endParaRPr lang="ru-RU"/>
        </a:p>
      </dgm:t>
    </dgm:pt>
    <dgm:pt modelId="{0C6369E0-7477-4DF7-80EF-9BA2FB529E72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Учасники процесу в господарському судочинстві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FDA90F-060F-4442-A532-AE2DA9FE23E2}" type="parTrans" cxnId="{3C004B74-4BBF-4C47-A337-98F97134C996}">
      <dgm:prSet/>
      <dgm:spPr/>
      <dgm:t>
        <a:bodyPr/>
        <a:lstStyle/>
        <a:p>
          <a:endParaRPr lang="ru-RU"/>
        </a:p>
      </dgm:t>
    </dgm:pt>
    <dgm:pt modelId="{78E18442-1B8E-4522-84C5-D1C499AC0770}" type="sibTrans" cxnId="{3C004B74-4BBF-4C47-A337-98F97134C996}">
      <dgm:prSet/>
      <dgm:spPr/>
      <dgm:t>
        <a:bodyPr/>
        <a:lstStyle/>
        <a:p>
          <a:endParaRPr lang="ru-RU"/>
        </a:p>
      </dgm:t>
    </dgm:pt>
    <dgm:pt modelId="{823DA05D-D65C-409F-A8E2-85F25F0B97AD}" type="pres">
      <dgm:prSet presAssocID="{027D468E-E355-4F9F-B39B-7D148947B1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38AF2-3EE9-41F2-9A61-0361A8458D30}" type="pres">
      <dgm:prSet presAssocID="{E2D36ABD-9F7E-4BE7-AC46-2E3902AC9C6A}" presName="node" presStyleLbl="node1" presStyleIdx="0" presStyleCnt="5" custScaleX="99714" custScaleY="71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850F1-81D0-4C29-8060-0DB9E0AB8F00}" type="pres">
      <dgm:prSet presAssocID="{F7B18DA3-0639-418C-B5D9-F5A50F331301}" presName="sibTrans" presStyleCnt="0"/>
      <dgm:spPr/>
    </dgm:pt>
    <dgm:pt modelId="{1D0F6B53-0B29-41A2-8853-18665AEDC4D3}" type="pres">
      <dgm:prSet presAssocID="{E2BA5ACC-FAD8-44E5-95FD-72BD270004C3}" presName="node" presStyleLbl="node1" presStyleIdx="1" presStyleCnt="5" custScaleX="93397" custScaleY="71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14B3B-E04B-47A7-B8ED-33FDF40AA380}" type="pres">
      <dgm:prSet presAssocID="{B4F1BD78-096B-4D7B-AB1D-93650ED25B90}" presName="sibTrans" presStyleCnt="0"/>
      <dgm:spPr/>
    </dgm:pt>
    <dgm:pt modelId="{05FB22BC-6617-4F84-AF5D-FB78C62BF466}" type="pres">
      <dgm:prSet presAssocID="{32B05F7F-BA76-4C51-9EA0-16B830CA7BFD}" presName="node" presStyleLbl="node1" presStyleIdx="2" presStyleCnt="5" custScaleY="7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62E28-78A1-420D-8AE6-6BB6D95F3835}" type="pres">
      <dgm:prSet presAssocID="{573F7244-0F90-4C9B-9D4A-0B9AE6CCD6D8}" presName="sibTrans" presStyleCnt="0"/>
      <dgm:spPr/>
    </dgm:pt>
    <dgm:pt modelId="{FE6B1FDA-6280-4D61-B43F-7F8484F1C12C}" type="pres">
      <dgm:prSet presAssocID="{29305408-494E-4E5F-9AF1-372CDF7166D3}" presName="node" presStyleLbl="node1" presStyleIdx="3" presStyleCnt="5" custScaleY="7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35D9A-C352-4FCB-914C-90D67EBC56F1}" type="pres">
      <dgm:prSet presAssocID="{5007102D-1078-4AD3-9D04-438D23706BEB}" presName="sibTrans" presStyleCnt="0"/>
      <dgm:spPr/>
    </dgm:pt>
    <dgm:pt modelId="{E73ECC81-6818-4283-BDFC-42285203918B}" type="pres">
      <dgm:prSet presAssocID="{0C6369E0-7477-4DF7-80EF-9BA2FB529E72}" presName="node" presStyleLbl="node1" presStyleIdx="4" presStyleCnt="5" custScaleY="7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04B74-4BBF-4C47-A337-98F97134C996}" srcId="{027D468E-E355-4F9F-B39B-7D148947B11D}" destId="{0C6369E0-7477-4DF7-80EF-9BA2FB529E72}" srcOrd="4" destOrd="0" parTransId="{ECFDA90F-060F-4442-A532-AE2DA9FE23E2}" sibTransId="{78E18442-1B8E-4522-84C5-D1C499AC0770}"/>
    <dgm:cxn modelId="{7B222B23-B18C-4DC5-BDBF-B2A9FA60F90B}" srcId="{027D468E-E355-4F9F-B39B-7D148947B11D}" destId="{32B05F7F-BA76-4C51-9EA0-16B830CA7BFD}" srcOrd="2" destOrd="0" parTransId="{6B1BC4E3-6F09-4B52-B824-CC7F3076435E}" sibTransId="{573F7244-0F90-4C9B-9D4A-0B9AE6CCD6D8}"/>
    <dgm:cxn modelId="{47F443A3-8EDC-41C5-A342-F8AEA878FEAB}" type="presOf" srcId="{32B05F7F-BA76-4C51-9EA0-16B830CA7BFD}" destId="{05FB22BC-6617-4F84-AF5D-FB78C62BF466}" srcOrd="0" destOrd="0" presId="urn:microsoft.com/office/officeart/2005/8/layout/default#2"/>
    <dgm:cxn modelId="{6DF0A7D2-06AC-4FB0-A527-D024675B9F80}" srcId="{027D468E-E355-4F9F-B39B-7D148947B11D}" destId="{E2D36ABD-9F7E-4BE7-AC46-2E3902AC9C6A}" srcOrd="0" destOrd="0" parTransId="{047B03D9-B0B5-441E-94BA-3A1C15769272}" sibTransId="{F7B18DA3-0639-418C-B5D9-F5A50F331301}"/>
    <dgm:cxn modelId="{19776CFE-A9AE-40DE-94E9-EA62180BFE41}" type="presOf" srcId="{0C6369E0-7477-4DF7-80EF-9BA2FB529E72}" destId="{E73ECC81-6818-4283-BDFC-42285203918B}" srcOrd="0" destOrd="0" presId="urn:microsoft.com/office/officeart/2005/8/layout/default#2"/>
    <dgm:cxn modelId="{CBBAD9AD-E7B9-4739-B8CA-86BDF589C3C8}" srcId="{027D468E-E355-4F9F-B39B-7D148947B11D}" destId="{29305408-494E-4E5F-9AF1-372CDF7166D3}" srcOrd="3" destOrd="0" parTransId="{851AB230-2130-42D9-8A7F-3E2147D52DB4}" sibTransId="{5007102D-1078-4AD3-9D04-438D23706BEB}"/>
    <dgm:cxn modelId="{F4C7B67A-9DBD-439C-80D1-0991C261F1BA}" type="presOf" srcId="{027D468E-E355-4F9F-B39B-7D148947B11D}" destId="{823DA05D-D65C-409F-A8E2-85F25F0B97AD}" srcOrd="0" destOrd="0" presId="urn:microsoft.com/office/officeart/2005/8/layout/default#2"/>
    <dgm:cxn modelId="{D1FC5129-7A13-4335-8D7A-CB8C7FC31B84}" srcId="{027D468E-E355-4F9F-B39B-7D148947B11D}" destId="{E2BA5ACC-FAD8-44E5-95FD-72BD270004C3}" srcOrd="1" destOrd="0" parTransId="{A1370232-DF75-4145-B5EF-34DE9F725147}" sibTransId="{B4F1BD78-096B-4D7B-AB1D-93650ED25B90}"/>
    <dgm:cxn modelId="{1147196C-2E0E-44C1-B226-F47FBFEF40AA}" type="presOf" srcId="{E2D36ABD-9F7E-4BE7-AC46-2E3902AC9C6A}" destId="{C9238AF2-3EE9-41F2-9A61-0361A8458D30}" srcOrd="0" destOrd="0" presId="urn:microsoft.com/office/officeart/2005/8/layout/default#2"/>
    <dgm:cxn modelId="{7F4C026A-7C15-49A7-9C2A-88883EC5107C}" type="presOf" srcId="{E2BA5ACC-FAD8-44E5-95FD-72BD270004C3}" destId="{1D0F6B53-0B29-41A2-8853-18665AEDC4D3}" srcOrd="0" destOrd="0" presId="urn:microsoft.com/office/officeart/2005/8/layout/default#2"/>
    <dgm:cxn modelId="{0EEACC34-BB68-4B32-B24B-1E45DBFE1F6B}" type="presOf" srcId="{29305408-494E-4E5F-9AF1-372CDF7166D3}" destId="{FE6B1FDA-6280-4D61-B43F-7F8484F1C12C}" srcOrd="0" destOrd="0" presId="urn:microsoft.com/office/officeart/2005/8/layout/default#2"/>
    <dgm:cxn modelId="{1D905697-0D99-42FB-A14D-0D4CCF56ABC3}" type="presParOf" srcId="{823DA05D-D65C-409F-A8E2-85F25F0B97AD}" destId="{C9238AF2-3EE9-41F2-9A61-0361A8458D30}" srcOrd="0" destOrd="0" presId="urn:microsoft.com/office/officeart/2005/8/layout/default#2"/>
    <dgm:cxn modelId="{590283A4-B2BB-46DC-B475-8D983C1F4BC8}" type="presParOf" srcId="{823DA05D-D65C-409F-A8E2-85F25F0B97AD}" destId="{B89850F1-81D0-4C29-8060-0DB9E0AB8F00}" srcOrd="1" destOrd="0" presId="urn:microsoft.com/office/officeart/2005/8/layout/default#2"/>
    <dgm:cxn modelId="{C6F77A16-1DA3-4BC4-82D2-F5960613BB7D}" type="presParOf" srcId="{823DA05D-D65C-409F-A8E2-85F25F0B97AD}" destId="{1D0F6B53-0B29-41A2-8853-18665AEDC4D3}" srcOrd="2" destOrd="0" presId="urn:microsoft.com/office/officeart/2005/8/layout/default#2"/>
    <dgm:cxn modelId="{A578C829-F215-483D-945E-B1D38EF2AE4C}" type="presParOf" srcId="{823DA05D-D65C-409F-A8E2-85F25F0B97AD}" destId="{5E814B3B-E04B-47A7-B8ED-33FDF40AA380}" srcOrd="3" destOrd="0" presId="urn:microsoft.com/office/officeart/2005/8/layout/default#2"/>
    <dgm:cxn modelId="{A436E870-972C-4C86-87F8-CF3DD09B7404}" type="presParOf" srcId="{823DA05D-D65C-409F-A8E2-85F25F0B97AD}" destId="{05FB22BC-6617-4F84-AF5D-FB78C62BF466}" srcOrd="4" destOrd="0" presId="urn:microsoft.com/office/officeart/2005/8/layout/default#2"/>
    <dgm:cxn modelId="{CC1D0E22-2D4E-4435-B124-C4576352FDE3}" type="presParOf" srcId="{823DA05D-D65C-409F-A8E2-85F25F0B97AD}" destId="{B1762E28-78A1-420D-8AE6-6BB6D95F3835}" srcOrd="5" destOrd="0" presId="urn:microsoft.com/office/officeart/2005/8/layout/default#2"/>
    <dgm:cxn modelId="{827AC76D-F90E-45AA-8D83-A042DC0E03C6}" type="presParOf" srcId="{823DA05D-D65C-409F-A8E2-85F25F0B97AD}" destId="{FE6B1FDA-6280-4D61-B43F-7F8484F1C12C}" srcOrd="6" destOrd="0" presId="urn:microsoft.com/office/officeart/2005/8/layout/default#2"/>
    <dgm:cxn modelId="{AA0B0C9A-9CA1-44FA-9E67-2A28B6262199}" type="presParOf" srcId="{823DA05D-D65C-409F-A8E2-85F25F0B97AD}" destId="{B5235D9A-C352-4FCB-914C-90D67EBC56F1}" srcOrd="7" destOrd="0" presId="urn:microsoft.com/office/officeart/2005/8/layout/default#2"/>
    <dgm:cxn modelId="{3301EA2A-96EA-4424-98CF-8B84808A6433}" type="presParOf" srcId="{823DA05D-D65C-409F-A8E2-85F25F0B97AD}" destId="{E73ECC81-6818-4283-BDFC-42285203918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CB00B-C0CD-4635-88C5-12C0BDFBDCB7}">
      <dsp:nvSpPr>
        <dsp:cNvPr id="0" name=""/>
        <dsp:cNvSpPr/>
      </dsp:nvSpPr>
      <dsp:spPr>
        <a:xfrm rot="16200000">
          <a:off x="-417280" y="417983"/>
          <a:ext cx="2664295" cy="1828328"/>
        </a:xfrm>
        <a:prstGeom prst="flowChartManualOperation">
          <a:avLst/>
        </a:prstGeom>
        <a:solidFill>
          <a:schemeClr val="bg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Мету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04" y="532858"/>
        <a:ext cx="1828328" cy="1598577"/>
      </dsp:txXfrm>
    </dsp:sp>
    <dsp:sp modelId="{E3382260-391E-4BF4-99C6-10A4C28B0355}">
      <dsp:nvSpPr>
        <dsp:cNvPr id="0" name=""/>
        <dsp:cNvSpPr/>
      </dsp:nvSpPr>
      <dsp:spPr>
        <a:xfrm rot="16200000">
          <a:off x="1548172" y="417983"/>
          <a:ext cx="2664295" cy="1828328"/>
        </a:xfrm>
        <a:prstGeom prst="flowChartManualOperati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Навчальні цілі</a:t>
          </a:r>
          <a:endParaRPr lang="ru-RU" sz="20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1966156" y="532858"/>
        <a:ext cx="1828328" cy="1598577"/>
      </dsp:txXfrm>
    </dsp:sp>
    <dsp:sp modelId="{D80F55C5-3279-4E46-82F1-87B5F8B4E71E}">
      <dsp:nvSpPr>
        <dsp:cNvPr id="0" name=""/>
        <dsp:cNvSpPr/>
      </dsp:nvSpPr>
      <dsp:spPr>
        <a:xfrm rot="16200000">
          <a:off x="3513624" y="417983"/>
          <a:ext cx="2664295" cy="1828328"/>
        </a:xfrm>
        <a:prstGeom prst="flowChartManualOperation">
          <a:avLst/>
        </a:prstGeom>
        <a:solidFill>
          <a:schemeClr val="bg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Структуру для кожної із </a:t>
          </a:r>
          <a:r>
            <a:rPr lang="uk-UA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спеціалізацій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931608" y="532858"/>
        <a:ext cx="1828328" cy="1598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38AF2-3EE9-41F2-9A61-0361A8458D30}">
      <dsp:nvSpPr>
        <dsp:cNvPr id="0" name=""/>
        <dsp:cNvSpPr/>
      </dsp:nvSpPr>
      <dsp:spPr>
        <a:xfrm>
          <a:off x="538" y="702729"/>
          <a:ext cx="2762779" cy="118324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Захист права власності (окремі аспекти розгляду цивільних справ, практика судового розгляду справ, правові висновки Верховного Суду України щодо захисту права власності)</a:t>
          </a:r>
          <a:endParaRPr lang="ru-RU" sz="14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38" y="702729"/>
        <a:ext cx="2762779" cy="1183245"/>
      </dsp:txXfrm>
    </dsp:sp>
    <dsp:sp modelId="{1D0F6B53-0B29-41A2-8853-18665AEDC4D3}">
      <dsp:nvSpPr>
        <dsp:cNvPr id="0" name=""/>
        <dsp:cNvSpPr/>
      </dsp:nvSpPr>
      <dsp:spPr>
        <a:xfrm>
          <a:off x="3040388" y="702729"/>
          <a:ext cx="2587754" cy="118324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Особливості розгляду справ, пов’язаних із захистом права власності та питання, що виникають при їх вирішенні 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40388" y="702729"/>
        <a:ext cx="2587754" cy="1183245"/>
      </dsp:txXfrm>
    </dsp:sp>
    <dsp:sp modelId="{05FB22BC-6617-4F84-AF5D-FB78C62BF466}">
      <dsp:nvSpPr>
        <dsp:cNvPr id="0" name=""/>
        <dsp:cNvSpPr/>
      </dsp:nvSpPr>
      <dsp:spPr>
        <a:xfrm>
          <a:off x="5905213" y="695240"/>
          <a:ext cx="2770704" cy="1198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Times New Roman" pitchFamily="18" charset="0"/>
              <a:cs typeface="Times New Roman" pitchFamily="18" charset="0"/>
            </a:rPr>
            <a:t>Практика розгляду господарськими судами спорів, що виникають із земельних правовідносин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5213" y="695240"/>
        <a:ext cx="2770704" cy="1198224"/>
      </dsp:txXfrm>
    </dsp:sp>
    <dsp:sp modelId="{FE6B1FDA-6280-4D61-B43F-7F8484F1C12C}">
      <dsp:nvSpPr>
        <dsp:cNvPr id="0" name=""/>
        <dsp:cNvSpPr/>
      </dsp:nvSpPr>
      <dsp:spPr>
        <a:xfrm>
          <a:off x="1428988" y="2170535"/>
          <a:ext cx="2770704" cy="1198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Times New Roman" pitchFamily="18" charset="0"/>
              <a:cs typeface="Times New Roman" pitchFamily="18" charset="0"/>
            </a:rPr>
            <a:t>Застосування цивільного законодавства при розгляді земельних спорів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8988" y="2170535"/>
        <a:ext cx="2770704" cy="1198224"/>
      </dsp:txXfrm>
    </dsp:sp>
    <dsp:sp modelId="{E73ECC81-6818-4283-BDFC-42285203918B}">
      <dsp:nvSpPr>
        <dsp:cNvPr id="0" name=""/>
        <dsp:cNvSpPr/>
      </dsp:nvSpPr>
      <dsp:spPr>
        <a:xfrm>
          <a:off x="4476763" y="2174259"/>
          <a:ext cx="2770704" cy="1190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Times New Roman" pitchFamily="18" charset="0"/>
              <a:cs typeface="Times New Roman" pitchFamily="18" charset="0"/>
            </a:rPr>
            <a:t>Учасники процесу в господарському судочинстві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6763" y="2174259"/>
        <a:ext cx="2770704" cy="1190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97E9A-7636-47B0-AE70-69F4F5920780}" type="datetimeFigureOut">
              <a:rPr lang="uk-UA" smtClean="0"/>
              <a:t>12.10.2016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5D16-B634-443C-8909-CA9D76116C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56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5D16-B634-443C-8909-CA9D76116CD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99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A469-5DC6-4355-B2DF-99827BDF2CE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956948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0ED31-1626-444F-AD97-3BF8234AF16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2637396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7E28D-8A32-48AB-AAEC-F5AE89EB61A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601523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6E75D-EDE8-458A-8543-F870D635356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582375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FA26-C928-48A2-A4A2-819102BE24D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2732213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A9964-86C8-4DCB-A1D5-069408A21AF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307828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560D-D7B6-4625-94B7-387149D6689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9423880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A56D1-067F-4338-BA58-D79FE88CE3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430240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CB863-EDE0-4300-B5E3-B155D13D18C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954901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7CE3-8252-43F1-AC2A-F11FF947506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551345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E4D56-36FC-4423-8BFD-C6CD02D6DB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8102919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9F3715-04D8-4B49-BE6D-B388B4152A9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Розроблення навчального курсу</a:t>
            </a:r>
            <a:endParaRPr lang="ru-RU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Національна школа суддів України за фінансової підтримки уряду Канади в рамках проекту “Гарантування дотримання прав людини при здійсненні правосуддя”  спільно з Координатором проектів ОБСЄ в Україні, Верховним Судом України та Вищим адміністративним судом України розробила навчальний курсу “Захист права власності у світлі статті 1 Першого протоколу до Конвенції про захист прав людини і основоположних свобод та практики Європейського суду з прав людини” для суддів цивільної, господарської та адміністративної </a:t>
            </a:r>
            <a:r>
              <a:rPr lang="uk-UA" altLang="uk-UA" sz="1400" dirty="0" err="1" smtClean="0">
                <a:latin typeface="Times New Roman" pitchFamily="18" charset="0"/>
                <a:cs typeface="Times New Roman" pitchFamily="18" charset="0"/>
              </a:rPr>
              <a:t>спеціалізацій</a:t>
            </a: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Навчальний курс містить мету, навчальні цілі та структуру для кожної із </a:t>
            </a:r>
            <a:r>
              <a:rPr lang="uk-UA" altLang="uk-UA" sz="1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спеціалізацій</a:t>
            </a:r>
            <a:r>
              <a:rPr lang="uk-UA" altLang="uk-UA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Розроблено проекти програм і зміст роздавальних матеріалів, проекти фабул практичних завдань, тестові питання для експрес–опитування.</a:t>
            </a:r>
            <a:endParaRPr lang="ru-RU" altLang="uk-UA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uk-UA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63688" y="3501008"/>
          <a:ext cx="57606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851275" y="6381750"/>
            <a:ext cx="1081088" cy="4762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uk-UA" altLang="uk-U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1220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У ході тренінгу судді мають нагоду з’ясувати понятійний апарат (поняття “майна”, “мирне володіння”, “позбавлення майна”, “суспільний інтерес”, “законність”, “дискреційні повноваження”, “юридична визначеність”, “справедливий баланс”); зміст та структуру статті 1 Першого протоколу до Конвенції про захист прав людини і основоположних свобод; структуру статті та норми, які в ній містяться; основні принципи, які нею закріплені.</a:t>
            </a:r>
            <a:endParaRPr lang="ru-RU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Особливістю цього курсу, як і низки інших курсів щодо застосування практики Європейського суду з прав людини, є необхідність попереднього опрацювання 7 рішень ЄСПЛ щодо України за статтею 1 Першого протоколу, зокрема:</a:t>
            </a:r>
            <a:r>
              <a:rPr lang="uk-UA" altLang="uk-UA" sz="1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“Сук проти України”, “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Сєрков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проти України”, “Інтерсплав проти України”, “Україна-Тюмень” проти України”, “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Рисовський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проти України”, “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Серявін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інші проти України”, “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Alliance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 проти України”. 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Іншою особливістю цього курсу є те, що він розроблений для суддів трьох </a:t>
            </a:r>
            <a:r>
              <a:rPr lang="uk-UA" altLang="uk-UA" sz="1800" dirty="0" err="1" smtClean="0">
                <a:latin typeface="Times New Roman" pitchFamily="18" charset="0"/>
                <a:cs typeface="Times New Roman" pitchFamily="18" charset="0"/>
              </a:rPr>
              <a:t>спеціалізацій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 – цивільної, господарської та адміністративної, що, на думку розробників, буде сприяти єдності судової практики щодо розуміння підходів ЄСПЛ до захисту права на мирне володіння майном.</a:t>
            </a:r>
            <a:endParaRPr lang="ru-RU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uk-UA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851275" y="188913"/>
            <a:ext cx="1225550" cy="863600"/>
          </a:xfrm>
          <a:prstGeom prst="downArrow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uk-UA" altLang="uk-UA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Після завершення тренінгу </a:t>
            </a:r>
            <a:br>
              <a:rPr lang="uk-UA" altLang="uk-UA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судді будуть уміти:</a:t>
            </a:r>
            <a:r>
              <a:rPr lang="ru-RU" altLang="uk-UA" sz="3200" smtClean="0"/>
              <a:t/>
            </a:r>
            <a:br>
              <a:rPr lang="ru-RU" altLang="uk-UA" sz="3200" smtClean="0"/>
            </a:br>
            <a:endParaRPr lang="ru-RU" altLang="uk-UA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2"/>
            <a:ext cx="8229600" cy="5472831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визначати, чи підпадають правовідносини в конкретній справі під дію статі 1 Першого протоколу</a:t>
            </a:r>
            <a:endParaRPr lang="ru-RU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визначати норми матеріального права (національного законодавства), які регулюють відповідні правовідносини, співвідносити національне законодавство із статтею 1 Першого протоколу та практикою ЄСПЛ, визначати наявність колізій та прогалин у національному законодавстві та тлумачити національне законодавство відповідно до практики ЄСПЛ</a:t>
            </a:r>
            <a:endParaRPr lang="ru-RU" altLang="uk-UA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уміти встановити наявність майна (майнового інтересу), що захищається статтею 1 Першого протоколу, чи його відсутність і незастосовність цієї статті</a:t>
            </a:r>
            <a:endParaRPr lang="ru-RU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уміти перевірити правомірність (законність) підстав втручання державного органу у право власності</a:t>
            </a:r>
            <a:endParaRPr lang="ru-RU" altLang="uk-UA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уміти перевірити наявність суспільного інтересу та визначити, у чому він полягає;</a:t>
            </a:r>
            <a:endParaRPr lang="ru-RU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визначати дотримання пропорційності між суспільним та приватним інтересом (“справедливий баланс”)</a:t>
            </a:r>
            <a:endParaRPr lang="ru-RU" altLang="uk-UA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визначати адекватну компенсацію, якщо встановлено законність і необхідність позбавлення права власності</a:t>
            </a:r>
            <a:endParaRPr lang="ru-RU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аргументувати власну позицію, зазначати в судовому рішенні мотиви прийняття або відхилення аргументів сторін щодо суті спору</a:t>
            </a:r>
            <a:endParaRPr lang="ru-RU" altLang="uk-UA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самостійно аргументувати прийняте рішення з посиланням на практику Європейського суду з прав людини</a:t>
            </a:r>
            <a:endParaRPr lang="ru-RU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uk-UA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Апробація тренінгу</a:t>
            </a:r>
            <a:endParaRPr lang="ru-RU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400" smtClean="0"/>
              <a:t>		</a:t>
            </a:r>
            <a:r>
              <a:rPr lang="uk-UA" altLang="uk-UA" sz="1800" smtClean="0">
                <a:latin typeface="Times New Roman" pitchFamily="18" charset="0"/>
                <a:cs typeface="Times New Roman" pitchFamily="18" charset="0"/>
              </a:rPr>
              <a:t>Цей курс вже успішно апробований для суддів, які розглядають цивільні, господарські та адміністративні справи. </a:t>
            </a:r>
            <a:endParaRPr lang="ru-RU" altLang="uk-UA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uk-UA" sz="1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квітні 2016 року було також проведено нараду для тренерів, фасилітаторів та експертів. У ході цієї наради її учасники обговорили труднощі, які можуть виникнути в учасників при самостійному опрацюванні цих рішень Європейського суду з прав людини, та яким чином вони можуть бути подолані.</a:t>
            </a:r>
            <a:endParaRPr lang="ru-RU" altLang="uk-UA" sz="18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altLang="uk-UA" sz="1800" smtClean="0">
                <a:latin typeface="Times New Roman" pitchFamily="18" charset="0"/>
                <a:cs typeface="Times New Roman" pitchFamily="18" charset="0"/>
              </a:rPr>
              <a:t>		Зокрема, при першому тестуванні шляхом експрес–опитування за допомогою клікерів з’ясовуються ті питання, які будуть потребувати особливої уваги в ході тренінгу. Досвід попередніх апробацій показав, що такими питаннями є поняття “майна” (що становило “майно” чи “майновий інтерес” у кожному конкретному випадку), вид і спосіб втручання у право власності, та відповідність цього втручання конвенційним вимогам – чи було втручання законним, чи мало воно законну мету та чи було дотримано справедливої рівноваги між приватним і суспільним інтересом?</a:t>
            </a:r>
            <a:endParaRPr lang="ru-RU" alt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uk-UA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Тренери</a:t>
            </a:r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(тренери)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добре справлятися зі складнощами, властивими викладацькій (тренерській)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сучасними інтерактивними методами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Power Point, Turning Point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іншим програмним забезпеченням і обладнанням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сутність і володіти методикою дистанційного (у тому числі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on-line)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та прагнути оволодівати необхідними знаннями і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732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у команді, формуючи партнерські стосунки і взаємну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 зусилля в свій розвиток і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нового досвіду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груп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власних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з новими ідеями та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підхід до вирішення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476672"/>
            <a:ext cx="2664296" cy="792088"/>
          </a:xfrm>
          <a:prstGeom prst="downArrow">
            <a:avLst>
              <a:gd name="adj1" fmla="val 50000"/>
              <a:gd name="adj2" fmla="val 47286"/>
            </a:avLst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1599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Стандартизована програма </a:t>
            </a:r>
            <a:b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підготовки суддів</a:t>
            </a:r>
            <a:endParaRPr lang="ru-RU" altLang="uk-UA" sz="36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Національна школа суддів України включила до стандартизованих програм підготовки для суддів місцевих та апеляційних господарських інтерактивні лекції з використанням презентації </a:t>
            </a:r>
            <a:r>
              <a:rPr lang="uk-UA" altLang="uk-UA" sz="18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 за такими темами:</a:t>
            </a:r>
            <a:endParaRPr lang="ru-RU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uk-UA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2492896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altLang="uk-UA" sz="48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Щиро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48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подякував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uk-UA" sz="48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endParaRPr lang="uk-UA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mazurok@nsj.gov.ua</a:t>
            </a: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620688"/>
            <a:ext cx="3550843" cy="2304256"/>
          </a:xfrm>
          <a:prstGeom prst="ellipse">
            <a:avLst/>
          </a:prstGeom>
          <a:blipFill>
            <a:blip r:embed="rId3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4537075" cy="329936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uk-UA" alt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  <a:endParaRPr lang="uk-UA" alt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alt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Проректор </a:t>
            </a:r>
            <a:endParaRPr lang="uk-UA" alt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Національної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школи суддів </a:t>
            </a:r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altLang="uk-UA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</a:p>
          <a:p>
            <a:pPr algn="ctr" eaLnBrk="1" hangingPunct="1"/>
            <a:r>
              <a:rPr lang="uk-UA" alt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урсу підготовки суддів </a:t>
            </a:r>
          </a:p>
          <a:p>
            <a:pPr algn="ctr" eaLnBrk="1" hangingPunct="1"/>
            <a:r>
              <a:rPr lang="uk-UA" alt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цивільної спеціалізації</a:t>
            </a:r>
            <a:endParaRPr lang="uk-UA" altLang="uk-UA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місто Київ</a:t>
            </a: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12 жовтня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2016 року</a:t>
            </a:r>
          </a:p>
          <a:p>
            <a:pPr algn="ctr" eaLnBrk="1" hangingPunct="1"/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780928"/>
            <a:ext cx="4108770" cy="3952209"/>
          </a:xfr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98072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протоколу до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практики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ЄСПЛ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10 статті 131</a:t>
            </a:r>
          </a:p>
          <a:p>
            <a:pPr marL="0" indent="0" algn="ctr">
              <a:buNone/>
            </a:pP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закону </a:t>
            </a:r>
            <a:endParaRPr lang="uk-UA" sz="2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утворюються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установи для забезпечення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добору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суддів, прокурорів, </a:t>
            </a:r>
            <a:endParaRPr lang="uk-UA" sz="2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підготовки,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 щодо їх дисциплінарної відповідальності,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організаційного забезпечення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endParaRPr lang="uk-UA" sz="2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667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r>
              <a:rPr lang="ru-RU" altLang="uk-UA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ru-RU" altLang="uk-UA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algn="ctr">
              <a:buNone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державною установою із спеціальним статусом </a:t>
            </a: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системі правосуддя, яка забезпечує підготовку висококваліфікованих кадрів для системи правосуддя та здійснює 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науково–дослідну діяльність	</a:t>
            </a:r>
          </a:p>
        </p:txBody>
      </p:sp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4797152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9442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СТРАТЕГІЯ РОЗВИТКУ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ru-RU" altLang="uk-UA" sz="25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>
              <a:buNone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визначає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основоположні засади та 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принципи функціонування установи 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 пріоритетні напрямки її розвитку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шляхи та завдання    подальшого реформування суддівської освіти в контексті останніх законодавчих новацій</a:t>
            </a:r>
          </a:p>
        </p:txBody>
      </p:sp>
    </p:spTree>
    <p:extLst>
      <p:ext uri="{BB962C8B-B14F-4D97-AF65-F5344CB8AC3E}">
        <p14:creationId xmlns:p14="http://schemas.microsoft.com/office/powerpoint/2010/main" val="3989833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b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 </a:t>
            </a:r>
            <a:endParaRPr lang="ru-RU" altLang="uk-UA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400" dirty="0" smtClean="0"/>
              <a:t>		</a:t>
            </a:r>
          </a:p>
          <a:p>
            <a:pPr algn="just">
              <a:buNone/>
            </a:pP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Відповідно до редакції Закону України “Про судоустрій і статус суддів”, який набрав чинності 30 вересня 2016 року Національна школа суддів України здійснює,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зокрема   </a:t>
            </a: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спеціальну </a:t>
            </a:r>
            <a:r>
              <a:rPr lang="uk-UA" altLang="uk-UA" sz="1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підготовку кандидатів на посаду </a:t>
            </a: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судді</a:t>
            </a:r>
            <a:endParaRPr lang="uk-UA" altLang="uk-UA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підготовку </a:t>
            </a:r>
            <a:r>
              <a:rPr lang="uk-UA" altLang="uk-UA" sz="1800" dirty="0">
                <a:effectLst/>
                <a:latin typeface="Times New Roman" pitchFamily="18" charset="0"/>
                <a:cs typeface="Times New Roman" pitchFamily="18" charset="0"/>
              </a:rPr>
              <a:t>суддів, у тому числі обраних на адміністративні посади в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судах</a:t>
            </a:r>
            <a:endParaRPr lang="uk-UA" altLang="uk-UA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періодичне </a:t>
            </a:r>
            <a:r>
              <a:rPr lang="uk-UA" altLang="uk-UA" sz="1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 суддів з метою підвищення рівня їхньої </a:t>
            </a: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кваліфікації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органом, для підвищення кваліфікації суддів, які тимчасово відсторонені від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здійснення правосуддя</a:t>
            </a: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наукових досліджень з питань удосконалення судового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устрою,</a:t>
            </a: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статусу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суддів і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судочинства</a:t>
            </a:r>
            <a:endParaRPr lang="uk-UA" alt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altLang="uk-UA" sz="1800" dirty="0">
                <a:latin typeface="Times New Roman" pitchFamily="18" charset="0"/>
                <a:cs typeface="Times New Roman" pitchFamily="18" charset="0"/>
              </a:rPr>
              <a:t>міжнародного досвіду організації та діяльності 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судів</a:t>
            </a:r>
            <a:endParaRPr lang="uk-UA" altLang="uk-UA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ауково–методичне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забезпечення діяльності судів, 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кваліфікаційної комісії суддів України та 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правосуддя</a:t>
            </a:r>
          </a:p>
          <a:p>
            <a:pPr algn="dist"/>
            <a:endParaRPr lang="ru-RU" alt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65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alt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ru-RU" altLang="uk-UA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400" dirty="0" smtClean="0"/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уддя зобов’язаний проходити підготовку для підтримання кваліфікації в Національній школі суддів України не рідше одного разу на три роки. Час такої підготовки не може бути меншим 40 академічних годин упродовж кожних трьох років перебування на посаді судді.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 проводить підготовку суддів для підтримання кваліфікації відповідно до необхідності вдосконалення їхніх знань, вмінь і навичок залежно від досвіду роботи суддів, рівня і спеціалізації суду, де вони працюють, а також з урахуванням їхніх індивідуальних потреб.</a:t>
            </a:r>
            <a:endParaRPr lang="ru-RU" altLang="uk-UA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З цією метою Національна школа суддів України організовує тренінги, що є обов’язковими в межах підготовки, а також тренінги, які суддя має право обрати залежно від своїх потреб.</a:t>
            </a:r>
            <a:endParaRPr lang="ru-RU" alt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019"/>
            <a:ext cx="8229600" cy="1071418"/>
          </a:xfrm>
        </p:spPr>
        <p:txBody>
          <a:bodyPr/>
          <a:lstStyle/>
          <a:p>
            <a:r>
              <a:rPr lang="uk-UA" altLang="uk-UA" sz="3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Концепція </a:t>
            </a:r>
            <a:br>
              <a:rPr lang="uk-UA" altLang="uk-UA" sz="3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національних стандартів суддівської освіти</a:t>
            </a:r>
            <a:endParaRPr lang="ru-RU" altLang="uk-UA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66982"/>
            <a:ext cx="8229600" cy="515836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500" dirty="0" smtClean="0"/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Основні стандарти (загальноприйняті типові вимоги (критерії, форми) до змісту та організації проведення навчальних заходів для суддів і кандидатів на посаду судді у Національній школі суддів України закріплені у Концепції національних стандартів суддівської освіти в Україні. 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Метою запровадження національних стандартів суддівської освіти є відображення підходу Національної школи суддів України до суддівської освіти як основи підвищення довіри суспільства до суду, підвищення якості судівництва та утвердження верховенства права.</a:t>
            </a:r>
            <a:endParaRPr lang="ru-RU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		Концепція національних стандартів суддівської освіти являється переходом на новий якісний рівень у підготовці навчальних програм, посібників, освоєнні методології, оскільки відповідно до її положень методика розробки курсів для суддів має бути побудована з використанням інноваційних методологічних підходів для забезпечення ефективності навчального процесу та досягнення навчальних цілей, основною серед яких є набуття та розвиток суддівських навичок.</a:t>
            </a:r>
            <a:endParaRPr lang="ru-RU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Одним з циклів суддівської освіти є стадія структурування навчального матеріалу відповідно до інтерактивної методики навчання, специфіки проведення тренінгів.</a:t>
            </a:r>
            <a:endParaRPr lang="ru-RU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uk-UA" altLang="uk-UA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Зміст суддівської освіти</a:t>
            </a:r>
            <a:endParaRPr lang="ru-RU" altLang="uk-UA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altLang="uk-UA" sz="2100" smtClean="0">
                <a:latin typeface="Times New Roman" pitchFamily="18" charset="0"/>
                <a:cs typeface="Times New Roman" pitchFamily="18" charset="0"/>
              </a:rPr>
              <a:t>Кожна програма підготовки (перепідготовки) суддів є переліком взаємопов'язаних курсів, створених на основі інтерактивних методів навчання, що сприяють досягненню чітко визначених навчальних цілей. </a:t>
            </a:r>
          </a:p>
          <a:p>
            <a:pPr algn="just">
              <a:buFont typeface="Wingdings" pitchFamily="2" charset="2"/>
              <a:buChar char="v"/>
            </a:pPr>
            <a:r>
              <a:rPr lang="uk-UA" altLang="uk-UA" sz="21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Розробка УСІХ навчальних курсів для суддів та кандидатів на посаду судді здійснюється із врахуванням трьох вимірів: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100" smtClean="0">
                <a:latin typeface="Times New Roman" pitchFamily="18" charset="0"/>
                <a:cs typeface="Times New Roman" pitchFamily="18" charset="0"/>
              </a:rPr>
              <a:t>	1) знання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1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2)    навички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100" smtClean="0">
                <a:latin typeface="Times New Roman" pitchFamily="18" charset="0"/>
                <a:cs typeface="Times New Roman" pitchFamily="18" charset="0"/>
              </a:rPr>
              <a:t>	3) ставлення ( зокрема, розуміння соціального контексту відправлення правосуддя (розуміння суспільства та його потреб; недопущення дискримінації за різними ознаками (статтю, національністю, віком, місцем проживання, релігійною приналежністю,, сексуальною орієнтацією, матеріальним станом тощо)</a:t>
            </a:r>
          </a:p>
          <a:p>
            <a:pPr algn="just">
              <a:buFont typeface="Wingdings" pitchFamily="2" charset="2"/>
              <a:buAutoNum type="arabicParenR"/>
            </a:pPr>
            <a:endParaRPr lang="ru-RU" altLang="uk-UA" sz="24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110</TotalTime>
  <Words>556</Words>
  <Application>Microsoft Office PowerPoint</Application>
  <PresentationFormat>Экран (4:3)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22 власність</vt:lpstr>
      <vt:lpstr>Презентация PowerPoint</vt:lpstr>
      <vt:lpstr>Презентация PowerPoint</vt:lpstr>
      <vt:lpstr>Конституція України</vt:lpstr>
      <vt:lpstr>НАЦІОНАЛЬНА ШКОЛА СУДДІВ УКРАЇНИ</vt:lpstr>
      <vt:lpstr>СТРАТЕГІЯ РОЗВИТКУ  НАЦІОНАЛЬНОЇ ШКОЛИ СУДДІВ УКРАЇНИ</vt:lpstr>
      <vt:lpstr>Завдання  Національної школи суддів України </vt:lpstr>
      <vt:lpstr>Підготовка суддів</vt:lpstr>
      <vt:lpstr>Концепція  національних стандартів суддівської освіти</vt:lpstr>
      <vt:lpstr>Зміст суддівської освіти</vt:lpstr>
      <vt:lpstr>Розроблення навчального курсу</vt:lpstr>
      <vt:lpstr>Презентация PowerPoint</vt:lpstr>
      <vt:lpstr>Після завершення тренінгу  судді будуть уміти: </vt:lpstr>
      <vt:lpstr>Апробація тренінгу</vt:lpstr>
      <vt:lpstr>Тренери</vt:lpstr>
      <vt:lpstr>Презентация PowerPoint</vt:lpstr>
      <vt:lpstr>Стандартизована програма  підготовки суддів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MazurokVA</cp:lastModifiedBy>
  <cp:revision>23</cp:revision>
  <dcterms:created xsi:type="dcterms:W3CDTF">2016-09-21T20:12:43Z</dcterms:created>
  <dcterms:modified xsi:type="dcterms:W3CDTF">2016-10-12T09:17:15Z</dcterms:modified>
</cp:coreProperties>
</file>