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362" r:id="rId3"/>
    <p:sldId id="321" r:id="rId4"/>
    <p:sldId id="352" r:id="rId5"/>
    <p:sldId id="331" r:id="rId6"/>
    <p:sldId id="357" r:id="rId7"/>
    <p:sldId id="359" r:id="rId8"/>
    <p:sldId id="334" r:id="rId9"/>
    <p:sldId id="350" r:id="rId10"/>
    <p:sldId id="354" r:id="rId11"/>
    <p:sldId id="361" r:id="rId12"/>
    <p:sldId id="360" r:id="rId13"/>
    <p:sldId id="340" r:id="rId14"/>
    <p:sldId id="337" r:id="rId15"/>
    <p:sldId id="338" r:id="rId16"/>
    <p:sldId id="341" r:id="rId17"/>
    <p:sldId id="339" r:id="rId18"/>
    <p:sldId id="332" r:id="rId19"/>
    <p:sldId id="355" r:id="rId20"/>
    <p:sldId id="324" r:id="rId21"/>
    <p:sldId id="333" r:id="rId22"/>
    <p:sldId id="348" r:id="rId23"/>
    <p:sldId id="349" r:id="rId24"/>
    <p:sldId id="328" r:id="rId25"/>
    <p:sldId id="356" r:id="rId26"/>
    <p:sldId id="329" r:id="rId27"/>
    <p:sldId id="311" r:id="rId28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9627" autoAdjust="0"/>
  </p:normalViewPr>
  <p:slideViewPr>
    <p:cSldViewPr>
      <p:cViewPr>
        <p:scale>
          <a:sx n="70" d="100"/>
          <a:sy n="70" d="100"/>
        </p:scale>
        <p:origin x="-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1657-CACE-4379-870F-3EDD5EE59DE9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3CFCD-3972-4E7D-80C1-9B14A1D07D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39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871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Дані соціологічного опитування корелюються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думкою професійного середовища суддів і адвокатів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Відповідаючи на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запитання, наскільки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рівності чоловіків та жінок важливі для українського суспільства?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 не менше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Свідками використання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образливих узагальнень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 кшталт «дівчата з технікою не дружать», «жінка за кермом – це як мавпа з гранатою», «чоловіки думають тільки про секс», «всі чоловіки – покидьки») були щодо чоловіків – 45% адвокатів, 39% – суддів, щодо жінок такі ситуації є більш поширеними – 64% адвокатів та 58% суддів.</a:t>
            </a:r>
          </a:p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Висловлювання про манеру поводитися чи одягатися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суттєво більш поширені стосовно жінок – про це зазначали 43% адвокатів та 44% суддів, щодо чоловіків такі висловлювання чули 30% адвокатів, 31% суддів.</a:t>
            </a:r>
          </a:p>
          <a:p>
            <a:endParaRPr lang="uk-UA" dirty="0" smtClean="0"/>
          </a:p>
          <a:p>
            <a:r>
              <a:rPr lang="uk-UA" dirty="0" smtClean="0"/>
              <a:t>Відео про </a:t>
            </a:r>
            <a:r>
              <a:rPr lang="uk-UA" dirty="0" err="1" smtClean="0"/>
              <a:t>адвокатку</a:t>
            </a:r>
            <a:r>
              <a:rPr lang="uk-UA" baseline="0" dirty="0" smtClean="0"/>
              <a:t> (комплімент) і зауваження (Мазурок і </a:t>
            </a:r>
            <a:r>
              <a:rPr lang="uk-UA" baseline="0" dirty="0" err="1" smtClean="0"/>
              <a:t>Фазикош</a:t>
            </a:r>
            <a:r>
              <a:rPr lang="uk-UA" baseline="0" dirty="0" smtClean="0"/>
              <a:t>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3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192">
              <a:defRPr/>
            </a:pPr>
            <a:endParaRPr lang="uk-U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32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321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46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87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467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b="1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2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02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3CFCD-3972-4E7D-80C1-9B14A1D07DD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6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4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0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6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9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4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50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39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13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10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4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21C3-9AE2-49FC-A82B-6865835447B3}" type="datetimeFigureOut">
              <a:rPr lang="uk-UA" smtClean="0"/>
              <a:t>24.06.2017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EA0F-52C2-48D9-AB90-941AF7BE36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/>
              <a:t>Дискримінація на підставі статі та </a:t>
            </a:r>
            <a:r>
              <a:rPr lang="uk-UA" sz="4800" b="1" dirty="0" err="1" smtClean="0"/>
              <a:t>гендеру</a:t>
            </a:r>
            <a:r>
              <a:rPr lang="uk-UA" sz="4800" b="1" dirty="0" smtClean="0"/>
              <a:t> в Україні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Тетяна </a:t>
            </a:r>
            <a:r>
              <a:rPr lang="uk-UA" dirty="0" err="1" smtClean="0">
                <a:solidFill>
                  <a:schemeClr val="tx1"/>
                </a:solidFill>
              </a:rPr>
              <a:t>Фулей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Національна школа суддів України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Результати дослідження Центру Разумкова (2016)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0" i="0" dirty="0" smtClean="0">
                <a:solidFill>
                  <a:schemeClr val="tx1"/>
                </a:solidFill>
              </a:rPr>
              <a:t>Неузгодженість гендерних установок і «терпимість» до дискримінації вкорінена в глибинних гендерних соціальних нормах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dirty="0" smtClean="0">
                <a:solidFill>
                  <a:schemeClr val="tx1"/>
                </a:solidFill>
              </a:rPr>
              <a:t>41% висловили наміри звернутися до суду у випадку наявної дискримінації за ознакою статі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0" i="0" dirty="0" smtClean="0">
                <a:solidFill>
                  <a:schemeClr val="tx1"/>
                </a:solidFill>
              </a:rPr>
              <a:t>Фоновий характер дискримінації</a:t>
            </a:r>
            <a:endParaRPr lang="en-CA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latin typeface="Calibri"/>
              </a:rPr>
              <a:t>Думка професійного середовища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208912" cy="4320480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dirty="0" smtClean="0">
                <a:solidFill>
                  <a:schemeClr val="tx1"/>
                </a:solidFill>
              </a:rPr>
              <a:t>Лише </a:t>
            </a:r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800" dirty="0">
                <a:solidFill>
                  <a:schemeClr val="tx1"/>
                </a:solidFill>
              </a:rPr>
              <a:t>% </a:t>
            </a:r>
            <a:r>
              <a:rPr lang="uk-UA" sz="2800" dirty="0" smtClean="0">
                <a:solidFill>
                  <a:schemeClr val="tx1"/>
                </a:solidFill>
              </a:rPr>
              <a:t>суддів та </a:t>
            </a:r>
            <a:r>
              <a:rPr lang="en-US" sz="2800" dirty="0" smtClean="0">
                <a:solidFill>
                  <a:schemeClr val="tx1"/>
                </a:solidFill>
              </a:rPr>
              <a:t>9</a:t>
            </a:r>
            <a:r>
              <a:rPr lang="en-US" sz="2800" dirty="0">
                <a:solidFill>
                  <a:schemeClr val="tx1"/>
                </a:solidFill>
              </a:rPr>
              <a:t>% </a:t>
            </a:r>
            <a:r>
              <a:rPr lang="uk-UA" sz="2800" dirty="0" smtClean="0">
                <a:solidFill>
                  <a:schemeClr val="tx1"/>
                </a:solidFill>
              </a:rPr>
              <a:t>адвокатів вважають дискримінацію серйозною проблемою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43% </a:t>
            </a:r>
            <a:r>
              <a:rPr lang="uk-UA" sz="2800" dirty="0" smtClean="0">
                <a:solidFill>
                  <a:schemeClr val="tx1"/>
                </a:solidFill>
              </a:rPr>
              <a:t>адвокатів і </a:t>
            </a:r>
            <a:r>
              <a:rPr lang="en-US" sz="2800" dirty="0" smtClean="0">
                <a:solidFill>
                  <a:schemeClr val="tx1"/>
                </a:solidFill>
              </a:rPr>
              <a:t>32</a:t>
            </a:r>
            <a:r>
              <a:rPr lang="en-US" sz="2800" dirty="0">
                <a:solidFill>
                  <a:schemeClr val="tx1"/>
                </a:solidFill>
              </a:rPr>
              <a:t>% </a:t>
            </a:r>
            <a:r>
              <a:rPr lang="uk-UA" sz="2800" dirty="0" smtClean="0">
                <a:solidFill>
                  <a:schemeClr val="tx1"/>
                </a:solidFill>
              </a:rPr>
              <a:t>суддів вважають таке поводження не дискримінацією, а частиною культури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24% </a:t>
            </a:r>
            <a:r>
              <a:rPr lang="uk-UA" sz="2800" dirty="0" smtClean="0">
                <a:solidFill>
                  <a:schemeClr val="tx1"/>
                </a:solidFill>
              </a:rPr>
              <a:t>суддів та </a:t>
            </a:r>
            <a:r>
              <a:rPr lang="en-US" sz="2800" dirty="0" smtClean="0">
                <a:solidFill>
                  <a:schemeClr val="tx1"/>
                </a:solidFill>
              </a:rPr>
              <a:t>15%</a:t>
            </a:r>
            <a:r>
              <a:rPr lang="uk-UA" sz="2800" dirty="0" smtClean="0">
                <a:solidFill>
                  <a:schemeClr val="tx1"/>
                </a:solidFill>
              </a:rPr>
              <a:t> адвокатів заперечують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наявність дискримінації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37% </a:t>
            </a:r>
            <a:r>
              <a:rPr lang="uk-UA" sz="2800" dirty="0" smtClean="0">
                <a:solidFill>
                  <a:schemeClr val="tx1"/>
                </a:solidFill>
              </a:rPr>
              <a:t>суддів та </a:t>
            </a:r>
            <a:r>
              <a:rPr lang="en-US" sz="2800" dirty="0" smtClean="0">
                <a:solidFill>
                  <a:schemeClr val="tx1"/>
                </a:solidFill>
              </a:rPr>
              <a:t>31% </a:t>
            </a:r>
            <a:r>
              <a:rPr lang="uk-UA" sz="2800" dirty="0" smtClean="0">
                <a:solidFill>
                  <a:schemeClr val="tx1"/>
                </a:solidFill>
              </a:rPr>
              <a:t>адвокатів вважають, що існують лише поодинокі випадки, які не свідчать про дискримінацію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296143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latin typeface="Calibri"/>
              </a:rPr>
              <a:t>Упереджене ставлення та його прояви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35–40% </a:t>
            </a:r>
            <a:r>
              <a:rPr lang="uk-UA" sz="2800" dirty="0" smtClean="0">
                <a:solidFill>
                  <a:schemeClr val="tx1"/>
                </a:solidFill>
              </a:rPr>
              <a:t>суддів та адвокатів </a:t>
            </a:r>
            <a:r>
              <a:rPr lang="uk-UA" sz="2800" dirty="0">
                <a:solidFill>
                  <a:schemeClr val="tx1"/>
                </a:solidFill>
              </a:rPr>
              <a:t>незалежно від статі зазначили, що вони спостерігали упереджене ставлення у вигляді </a:t>
            </a:r>
            <a:r>
              <a:rPr lang="uk-UA" sz="2800" b="1" dirty="0">
                <a:solidFill>
                  <a:schemeClr val="tx1"/>
                </a:solidFill>
              </a:rPr>
              <a:t>анекдотів та жартів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b="1" dirty="0">
                <a:solidFill>
                  <a:schemeClr val="tx1"/>
                </a:solidFill>
              </a:rPr>
              <a:t>З недружнім поводженням </a:t>
            </a:r>
            <a:r>
              <a:rPr lang="uk-UA" sz="2800" dirty="0" smtClean="0">
                <a:solidFill>
                  <a:schemeClr val="tx1"/>
                </a:solidFill>
              </a:rPr>
              <a:t>щодо </a:t>
            </a:r>
            <a:r>
              <a:rPr lang="uk-UA" sz="2800" dirty="0">
                <a:solidFill>
                  <a:schemeClr val="tx1"/>
                </a:solidFill>
              </a:rPr>
              <a:t>чоловіків стикалися близько третини суддів та адвокатів, </a:t>
            </a:r>
            <a:r>
              <a:rPr lang="uk-UA" sz="2800" dirty="0" smtClean="0">
                <a:solidFill>
                  <a:schemeClr val="tx1"/>
                </a:solidFill>
              </a:rPr>
              <a:t>щодо жінок – </a:t>
            </a:r>
            <a:r>
              <a:rPr lang="uk-UA" sz="2800" dirty="0">
                <a:solidFill>
                  <a:schemeClr val="tx1"/>
                </a:solidFill>
              </a:rPr>
              <a:t>55% серед адвокатів та 45% серед </a:t>
            </a:r>
            <a:r>
              <a:rPr lang="uk-UA" sz="2800" dirty="0" smtClean="0">
                <a:solidFill>
                  <a:schemeClr val="tx1"/>
                </a:solidFill>
              </a:rPr>
              <a:t>суддів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dirty="0" smtClean="0">
                <a:solidFill>
                  <a:schemeClr val="tx1"/>
                </a:solidFill>
              </a:rPr>
              <a:t>Як це виглядає – навчальне відео</a:t>
            </a:r>
          </a:p>
        </p:txBody>
      </p:sp>
    </p:spTree>
    <p:extLst>
      <p:ext uri="{BB962C8B-B14F-4D97-AF65-F5344CB8AC3E}">
        <p14:creationId xmlns:p14="http://schemas.microsoft.com/office/powerpoint/2010/main" val="3709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Приклад: дискримінація</a:t>
            </a:r>
            <a:r>
              <a:rPr lang="uk-UA" b="1" dirty="0">
                <a:cs typeface="Times New Roman" pitchFamily="18" charset="0"/>
              </a:rPr>
              <a:t> </a:t>
            </a:r>
            <a:r>
              <a:rPr lang="uk-UA" b="1" dirty="0" smtClean="0">
                <a:cs typeface="Times New Roman" pitchFamily="18" charset="0"/>
              </a:rPr>
              <a:t>у сфері зайнятості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Види дискримінації за сферою дії або за результатами</a:t>
            </a:r>
          </a:p>
          <a:p>
            <a:pPr marL="1349380" lvl="1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i="0" dirty="0" smtClean="0">
                <a:solidFill>
                  <a:schemeClr val="tx1"/>
                </a:solidFill>
              </a:rPr>
              <a:t>При прийомі/звільненні, оплаті праці, просуванні по службі …</a:t>
            </a:r>
            <a:endParaRPr lang="en-CA" b="0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i="0" dirty="0" smtClean="0">
                <a:solidFill>
                  <a:schemeClr val="tx1"/>
                </a:solidFill>
              </a:rPr>
              <a:t>За суб'єктом</a:t>
            </a:r>
          </a:p>
          <a:p>
            <a:pPr marL="1349380" lvl="1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Характерна для обох статей/тільки для певної статі</a:t>
            </a:r>
            <a:endParaRPr lang="uk-UA" b="1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Захищені ознаки</a:t>
            </a:r>
            <a:endParaRPr lang="uk-UA" b="1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CA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DCEED"/>
              </a:gs>
              <a:gs pos="3000">
                <a:srgbClr val="C3D2EE"/>
              </a:gs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Основні прояви дискримінації</a:t>
            </a:r>
            <a:br>
              <a:rPr lang="uk-UA" b="1" dirty="0" smtClean="0"/>
            </a:br>
            <a:r>
              <a:rPr lang="uk-UA" b="1" dirty="0" smtClean="0"/>
              <a:t>в сфері зайнятості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Спільні для </a:t>
            </a:r>
            <a:r>
              <a:rPr lang="uk-UA" b="1" dirty="0" err="1" smtClean="0"/>
              <a:t>обидвох</a:t>
            </a:r>
            <a:r>
              <a:rPr lang="uk-UA" b="1" dirty="0" smtClean="0"/>
              <a:t> статей:</a:t>
            </a:r>
          </a:p>
          <a:p>
            <a:r>
              <a:rPr lang="uk-UA" dirty="0" smtClean="0"/>
              <a:t>надання переваги представникам певної статі при прийомі на роботу («чоловічі» та «жіночі» професії, «посідачі символічного права»);</a:t>
            </a:r>
          </a:p>
          <a:p>
            <a:r>
              <a:rPr lang="uk-UA" dirty="0" smtClean="0"/>
              <a:t>швидше просування кар'єрними сходинками через належність до певної статі;</a:t>
            </a:r>
          </a:p>
          <a:p>
            <a:r>
              <a:rPr lang="uk-UA" dirty="0" smtClean="0"/>
              <a:t>сексуальні домагання; </a:t>
            </a:r>
          </a:p>
          <a:p>
            <a:r>
              <a:rPr lang="uk-UA" dirty="0" smtClean="0"/>
              <a:t>відсутність адекватного правового регулювання та, як наслідок, гарантій щодо праці осіб з сімейними обов'язками </a:t>
            </a:r>
            <a:r>
              <a:rPr lang="uk-UA" sz="2300" dirty="0" smtClean="0"/>
              <a:t>(гнучкий робочий день, часткова зайнятість, розподіл праці між кількома працівниками, можливість працювати вдома, гнучкі умови відпустки – пристосовані для потреб дітей)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12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DCEED"/>
              </a:gs>
              <a:gs pos="3000">
                <a:srgbClr val="C3D2EE"/>
              </a:gs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Основні прояви дискримінації</a:t>
            </a:r>
            <a:br>
              <a:rPr lang="uk-UA" b="1" dirty="0" smtClean="0"/>
            </a:br>
            <a:r>
              <a:rPr lang="uk-UA" b="1" dirty="0" smtClean="0"/>
              <a:t>в сфері зайнятості (2)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b="1" dirty="0" smtClean="0"/>
              <a:t>Дискримінація жінок:</a:t>
            </a:r>
          </a:p>
          <a:p>
            <a:r>
              <a:rPr lang="uk-UA" dirty="0" smtClean="0"/>
              <a:t>перешкоди/неможливість доступу до вищих посад;</a:t>
            </a:r>
          </a:p>
          <a:p>
            <a:r>
              <a:rPr lang="uk-UA" dirty="0" smtClean="0"/>
              <a:t>нерівна (менша) оплата праці за однаково виконану роботу;</a:t>
            </a:r>
          </a:p>
          <a:p>
            <a:r>
              <a:rPr lang="uk-UA" dirty="0" smtClean="0"/>
              <a:t>професійна неконкурентність після завершення відпустки по догляду за дитиною (недосконала система захисту материнства, нерівний розподіл обов'язків між батьками);</a:t>
            </a:r>
          </a:p>
          <a:p>
            <a:r>
              <a:rPr lang="uk-UA" dirty="0" smtClean="0"/>
              <a:t>необґрунтована відмова в працевлаштуванні (бездітні жінки у перші роки шлюбу, одинокі матері чи розлучені жінки з дітьми)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8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642194"/>
          </a:xfrm>
          <a:gradFill>
            <a:gsLst>
              <a:gs pos="0">
                <a:srgbClr val="BDCEED"/>
              </a:gs>
              <a:gs pos="3000">
                <a:srgbClr val="C3D2EE"/>
              </a:gs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Найпоширеніші прояви дискримінаційного ставлення щодо працюючих жінок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b="1" dirty="0" smtClean="0"/>
          </a:p>
          <a:p>
            <a:r>
              <a:rPr lang="uk-UA" dirty="0"/>
              <a:t>психологічний тиск (15,1% опитаних жінок); </a:t>
            </a:r>
            <a:endParaRPr lang="uk-UA" dirty="0" smtClean="0"/>
          </a:p>
          <a:p>
            <a:r>
              <a:rPr lang="uk-UA" dirty="0" smtClean="0"/>
              <a:t>складнощі </a:t>
            </a:r>
            <a:r>
              <a:rPr lang="uk-UA" dirty="0"/>
              <a:t>у суміщенні  професійної зайнятості з виконанням сімейних обов’язків </a:t>
            </a:r>
            <a:r>
              <a:rPr lang="uk-UA" dirty="0" smtClean="0"/>
              <a:t>(</a:t>
            </a:r>
            <a:r>
              <a:rPr lang="uk-UA" dirty="0"/>
              <a:t>14,8</a:t>
            </a:r>
            <a:r>
              <a:rPr lang="uk-UA" dirty="0" smtClean="0"/>
              <a:t>%); </a:t>
            </a:r>
          </a:p>
          <a:p>
            <a:r>
              <a:rPr lang="uk-UA" dirty="0" smtClean="0"/>
              <a:t>відмова </a:t>
            </a:r>
            <a:r>
              <a:rPr lang="uk-UA" dirty="0"/>
              <a:t>в працевлаштуванні (14,4</a:t>
            </a:r>
            <a:r>
              <a:rPr lang="uk-UA" dirty="0" smtClean="0"/>
              <a:t>%); </a:t>
            </a:r>
          </a:p>
          <a:p>
            <a:r>
              <a:rPr lang="uk-UA" dirty="0" smtClean="0"/>
              <a:t>упередженість </a:t>
            </a:r>
            <a:r>
              <a:rPr lang="uk-UA" dirty="0"/>
              <a:t>з боку керівництва в дорученні певної роботи або її оцінці (11,2</a:t>
            </a:r>
            <a:r>
              <a:rPr lang="uk-UA" dirty="0" smtClean="0"/>
              <a:t>%); </a:t>
            </a:r>
          </a:p>
          <a:p>
            <a:r>
              <a:rPr lang="uk-UA" dirty="0" smtClean="0"/>
              <a:t>нижча</a:t>
            </a:r>
            <a:r>
              <a:rPr lang="uk-UA" dirty="0"/>
              <a:t>, порівняно з іншими працівниками, заробітна плата за роботу однакової цінності (10,7% опитаних жінок); </a:t>
            </a:r>
            <a:endParaRPr lang="uk-UA" dirty="0" smtClean="0"/>
          </a:p>
          <a:p>
            <a:r>
              <a:rPr lang="uk-UA" dirty="0" smtClean="0"/>
              <a:t>відмова </a:t>
            </a:r>
            <a:r>
              <a:rPr lang="uk-UA" dirty="0"/>
              <a:t>у кар’єрному підвищенні (7,1%)</a:t>
            </a:r>
          </a:p>
        </p:txBody>
      </p:sp>
    </p:spTree>
    <p:extLst>
      <p:ext uri="{BB962C8B-B14F-4D97-AF65-F5344CB8AC3E}">
        <p14:creationId xmlns:p14="http://schemas.microsoft.com/office/powerpoint/2010/main" val="12174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DCEED"/>
              </a:gs>
              <a:gs pos="3000">
                <a:srgbClr val="C3D2EE"/>
              </a:gs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Основні прояви дискримінації</a:t>
            </a:r>
            <a:br>
              <a:rPr lang="uk-UA" b="1" dirty="0" smtClean="0"/>
            </a:br>
            <a:r>
              <a:rPr lang="uk-UA" b="1" dirty="0" smtClean="0"/>
              <a:t>в сфері зайнятості (3)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b="1" dirty="0" smtClean="0"/>
              <a:t>Дискримінація чоловіків:</a:t>
            </a:r>
          </a:p>
          <a:p>
            <a:r>
              <a:rPr lang="uk-UA" dirty="0"/>
              <a:t>р</a:t>
            </a:r>
            <a:r>
              <a:rPr lang="uk-UA" dirty="0" smtClean="0"/>
              <a:t>обота у небезпечних та шкідливих умовах;</a:t>
            </a:r>
          </a:p>
          <a:p>
            <a:r>
              <a:rPr lang="uk-UA" dirty="0"/>
              <a:t>з</a:t>
            </a:r>
            <a:r>
              <a:rPr lang="uk-UA" dirty="0" smtClean="0"/>
              <a:t>аконодавчі та соціальні перешкоди для виконання сімейних обов'язків (відповідального батьківства);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6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b="1" dirty="0"/>
              <a:t>Законодавство України у сфері протидії дискримінації за ознакою статі і </a:t>
            </a:r>
            <a:r>
              <a:rPr lang="ru-RU" sz="4800" b="1" dirty="0"/>
              <a:t>г</a:t>
            </a:r>
            <a:r>
              <a:rPr lang="uk-UA" sz="4800" b="1" dirty="0" err="1" smtClean="0"/>
              <a:t>ендеру</a:t>
            </a:r>
            <a:r>
              <a:rPr lang="uk-UA" sz="4800" b="1" dirty="0" smtClean="0"/>
              <a:t> </a:t>
            </a:r>
            <a:r>
              <a:rPr lang="uk-UA" sz="4800" b="1" dirty="0"/>
              <a:t>та його практичне застосування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Національне законодавство</a:t>
            </a:r>
            <a:r>
              <a:rPr lang="uk-UA" altLang="uk-UA" sz="4000" dirty="0" smtClean="0"/>
              <a:t> 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2800" b="1" dirty="0" smtClean="0">
                <a:solidFill>
                  <a:schemeClr val="tx1"/>
                </a:solidFill>
              </a:rPr>
              <a:t>Ст. 24 Конституції України</a:t>
            </a:r>
            <a:endParaRPr lang="uk-UA" altLang="uk-UA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chemeClr val="tx1"/>
                </a:solidFill>
              </a:rPr>
              <a:t>Закон </a:t>
            </a:r>
            <a:r>
              <a:rPr lang="uk-UA" sz="2800" b="1" i="1" dirty="0">
                <a:solidFill>
                  <a:schemeClr val="tx1"/>
                </a:solidFill>
              </a:rPr>
              <a:t>України від 6 вересня 2012 р. № 5207-VI «Про засади запобігання та протидії дискримінації в Україні» </a:t>
            </a:r>
            <a:r>
              <a:rPr lang="uk-UA" sz="2800" dirty="0">
                <a:solidFill>
                  <a:schemeClr val="tx1"/>
                </a:solidFill>
              </a:rPr>
              <a:t>(із змінами, внесеними згідно із Законом від 13 травня 2014 р. № 1263-VII).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chemeClr val="tx1"/>
                </a:solidFill>
              </a:rPr>
              <a:t>Закон </a:t>
            </a:r>
            <a:r>
              <a:rPr lang="uk-UA" sz="2800" b="1" i="1" dirty="0">
                <a:solidFill>
                  <a:schemeClr val="tx1"/>
                </a:solidFill>
              </a:rPr>
              <a:t>України від </a:t>
            </a:r>
            <a:r>
              <a:rPr lang="uk-UA" sz="2800" b="1" i="1" dirty="0" smtClean="0">
                <a:solidFill>
                  <a:schemeClr val="tx1"/>
                </a:solidFill>
              </a:rPr>
              <a:t>8 </a:t>
            </a:r>
            <a:r>
              <a:rPr lang="uk-UA" sz="2800" b="1" i="1" dirty="0">
                <a:solidFill>
                  <a:schemeClr val="tx1"/>
                </a:solidFill>
              </a:rPr>
              <a:t>вересня </a:t>
            </a:r>
            <a:r>
              <a:rPr lang="uk-UA" sz="2800" b="1" i="1" dirty="0" smtClean="0">
                <a:solidFill>
                  <a:schemeClr val="tx1"/>
                </a:solidFill>
              </a:rPr>
              <a:t>2005 </a:t>
            </a:r>
            <a:r>
              <a:rPr lang="uk-UA" sz="2800" b="1" i="1" dirty="0">
                <a:solidFill>
                  <a:schemeClr val="tx1"/>
                </a:solidFill>
              </a:rPr>
              <a:t>р. № </a:t>
            </a:r>
            <a:r>
              <a:rPr lang="uk-UA" sz="2800" b="1" i="1" dirty="0" smtClean="0">
                <a:solidFill>
                  <a:schemeClr val="tx1"/>
                </a:solidFill>
              </a:rPr>
              <a:t>2866-ІV «</a:t>
            </a:r>
            <a:r>
              <a:rPr lang="ru-RU" sz="2800" b="1" i="1" dirty="0">
                <a:solidFill>
                  <a:schemeClr val="tx1"/>
                </a:solidFill>
              </a:rPr>
              <a:t>Про </a:t>
            </a:r>
            <a:r>
              <a:rPr lang="ru-RU" sz="2800" b="1" i="1" dirty="0" err="1">
                <a:solidFill>
                  <a:schemeClr val="tx1"/>
                </a:solidFill>
              </a:rPr>
              <a:t>забезпечення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рівних</a:t>
            </a:r>
            <a:r>
              <a:rPr lang="ru-RU" sz="2800" b="1" i="1" dirty="0">
                <a:solidFill>
                  <a:schemeClr val="tx1"/>
                </a:solidFill>
              </a:rPr>
              <a:t> прав та </a:t>
            </a:r>
            <a:r>
              <a:rPr lang="ru-RU" sz="2800" b="1" i="1" dirty="0" err="1">
                <a:solidFill>
                  <a:schemeClr val="tx1"/>
                </a:solidFill>
              </a:rPr>
              <a:t>можливостей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жінок</a:t>
            </a:r>
            <a:r>
              <a:rPr lang="ru-RU" sz="2800" b="1" i="1" dirty="0">
                <a:solidFill>
                  <a:schemeClr val="tx1"/>
                </a:solidFill>
              </a:rPr>
              <a:t> і </a:t>
            </a:r>
            <a:r>
              <a:rPr lang="ru-RU" sz="2800" b="1" i="1" dirty="0" err="1">
                <a:solidFill>
                  <a:schemeClr val="tx1"/>
                </a:solidFill>
              </a:rPr>
              <a:t>чоловіків</a:t>
            </a:r>
            <a:r>
              <a:rPr lang="uk-UA" sz="2800" b="1" i="1" dirty="0" smtClean="0">
                <a:solidFill>
                  <a:schemeClr val="tx1"/>
                </a:solidFill>
              </a:rPr>
              <a:t>»</a:t>
            </a:r>
            <a:endParaRPr lang="uk-UA" altLang="uk-UA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</a:rPr>
              <a:t>КЗпП, ст. 2-1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DCEED"/>
              </a:gs>
              <a:gs pos="3000">
                <a:srgbClr val="C3D2EE"/>
              </a:gs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b="1" dirty="0" smtClean="0"/>
              <a:t>Гендерні стереотипи і дискримінація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520129"/>
            <a:ext cx="7920880" cy="5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728191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ЗУ </a:t>
            </a:r>
            <a:r>
              <a:rPr lang="uk-UA" sz="4000" b="1" i="1" dirty="0" smtClean="0"/>
              <a:t>«</a:t>
            </a:r>
            <a:r>
              <a:rPr lang="ru-RU" sz="4000" b="1" i="1" dirty="0"/>
              <a:t>Про </a:t>
            </a:r>
            <a:r>
              <a:rPr lang="ru-RU" sz="4000" b="1" i="1" dirty="0" err="1"/>
              <a:t>забезпечення</a:t>
            </a:r>
            <a:r>
              <a:rPr lang="ru-RU" sz="4000" b="1" i="1" dirty="0"/>
              <a:t> </a:t>
            </a:r>
            <a:r>
              <a:rPr lang="ru-RU" sz="4000" b="1" i="1" dirty="0" err="1"/>
              <a:t>рівних</a:t>
            </a:r>
            <a:r>
              <a:rPr lang="ru-RU" sz="4000" b="1" i="1" dirty="0"/>
              <a:t> прав та </a:t>
            </a:r>
            <a:r>
              <a:rPr lang="ru-RU" sz="4000" b="1" i="1" dirty="0" err="1"/>
              <a:t>можливостей</a:t>
            </a:r>
            <a:r>
              <a:rPr lang="ru-RU" sz="4000" b="1" i="1" dirty="0"/>
              <a:t> </a:t>
            </a:r>
            <a:r>
              <a:rPr lang="ru-RU" sz="4000" b="1" i="1" dirty="0" err="1"/>
              <a:t>жінок</a:t>
            </a:r>
            <a:r>
              <a:rPr lang="ru-RU" sz="4000" b="1" i="1" dirty="0"/>
              <a:t> і </a:t>
            </a:r>
            <a:r>
              <a:rPr lang="ru-RU" sz="4000" b="1" i="1" dirty="0" err="1"/>
              <a:t>чоловіків</a:t>
            </a:r>
            <a:r>
              <a:rPr lang="uk-UA" sz="4000" b="1" i="1" dirty="0" smtClean="0"/>
              <a:t>»</a:t>
            </a:r>
            <a:r>
              <a:rPr lang="uk-UA" altLang="uk-UA" sz="4000" dirty="0" smtClean="0"/>
              <a:t> 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Визначення </a:t>
            </a:r>
            <a:r>
              <a:rPr lang="uk-UA" altLang="uk-UA" b="1" dirty="0">
                <a:solidFill>
                  <a:schemeClr val="tx1"/>
                </a:solidFill>
              </a:rPr>
              <a:t>термінів (ст.1)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err="1" smtClean="0">
                <a:solidFill>
                  <a:schemeClr val="tx1"/>
                </a:solidFill>
              </a:rPr>
              <a:t>Гендерно</a:t>
            </a:r>
            <a:r>
              <a:rPr lang="uk-UA" altLang="uk-UA" b="1" dirty="0" smtClean="0">
                <a:solidFill>
                  <a:schemeClr val="tx1"/>
                </a:solidFill>
              </a:rPr>
              <a:t>-правова експертиза (ст.4)</a:t>
            </a:r>
            <a:endParaRPr lang="uk-UA" altLang="uk-UA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Статистичні показники (ст.5</a:t>
            </a:r>
            <a:r>
              <a:rPr lang="uk-UA" altLang="uk-UA" b="1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Заборона </a:t>
            </a:r>
            <a:r>
              <a:rPr lang="uk-UA" altLang="uk-UA" b="1" dirty="0">
                <a:solidFill>
                  <a:schemeClr val="tx1"/>
                </a:solidFill>
              </a:rPr>
              <a:t>дискримінації (ст.6</a:t>
            </a:r>
            <a:r>
              <a:rPr lang="uk-UA" altLang="uk-UA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Сфери (</a:t>
            </a:r>
            <a:r>
              <a:rPr lang="uk-UA" altLang="uk-UA" b="1" dirty="0" err="1" smtClean="0">
                <a:solidFill>
                  <a:schemeClr val="tx1"/>
                </a:solidFill>
              </a:rPr>
              <a:t>ст.ст</a:t>
            </a:r>
            <a:r>
              <a:rPr lang="uk-UA" altLang="uk-UA" b="1" dirty="0" smtClean="0">
                <a:solidFill>
                  <a:schemeClr val="tx1"/>
                </a:solidFill>
              </a:rPr>
              <a:t>. 15-20)</a:t>
            </a:r>
            <a:endParaRPr lang="uk-UA" altLang="uk-UA" sz="9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>
                <a:solidFill>
                  <a:schemeClr val="tx1"/>
                </a:solidFill>
              </a:rPr>
              <a:t>Відповідальність (ст.ст.14-16</a:t>
            </a:r>
            <a:r>
              <a:rPr lang="uk-UA" altLang="uk-UA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Оскарження дискримінації (ст.22)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4632" cy="1944216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Ключові моменти ЗУ </a:t>
            </a:r>
            <a:r>
              <a:rPr lang="uk-UA" altLang="uk-UA" sz="4000" b="1" dirty="0"/>
              <a:t>«Про засади запобігання та протидії дискримінації в Україні»</a:t>
            </a:r>
            <a:r>
              <a:rPr lang="uk-UA" altLang="uk-UA" sz="4000" dirty="0"/>
              <a:t> 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визначення дискримінації – «ситуація, за якої…»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визначено форми дискримінації (ст.ст. 1, 5)</a:t>
            </a:r>
            <a:endParaRPr lang="uk-UA" altLang="uk-UA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принцип </a:t>
            </a:r>
            <a:r>
              <a:rPr lang="uk-UA" altLang="uk-UA" b="1" dirty="0">
                <a:solidFill>
                  <a:schemeClr val="tx1"/>
                </a:solidFill>
              </a:rPr>
              <a:t>недискримінації (ст.2)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наведено сфери суспільних відносин (ст.4)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</a:rPr>
              <a:t>надання </a:t>
            </a:r>
            <a:r>
              <a:rPr lang="uk-UA" b="1" dirty="0">
                <a:solidFill>
                  <a:schemeClr val="tx1"/>
                </a:solidFill>
              </a:rPr>
              <a:t>висновків у справах про дискримінацію за зверненням </a:t>
            </a:r>
            <a:r>
              <a:rPr lang="uk-UA" b="1" dirty="0" smtClean="0">
                <a:solidFill>
                  <a:schemeClr val="tx1"/>
                </a:solidFill>
              </a:rPr>
              <a:t>суду (ст. 10)</a:t>
            </a:r>
            <a:endParaRPr lang="uk-UA" altLang="uk-UA" b="1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sz="900" b="1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Сфера дії конвенційної заборони дискримінації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Стаття 14 Конвенції</a:t>
            </a:r>
            <a:r>
              <a:rPr lang="uk-UA" dirty="0" smtClean="0">
                <a:solidFill>
                  <a:schemeClr val="tx1"/>
                </a:solidFill>
              </a:rPr>
              <a:t> – «Користування </a:t>
            </a:r>
            <a:r>
              <a:rPr lang="uk-UA" dirty="0">
                <a:solidFill>
                  <a:schemeClr val="tx1"/>
                </a:solidFill>
              </a:rPr>
              <a:t>правами і свободами, визнаними в цій Конвенції, має бути забезпечене без дискримінації за будь-якою ознакою…» </a:t>
            </a:r>
            <a:endParaRPr lang="en-CA" b="0" i="0" dirty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i="0" dirty="0" smtClean="0">
                <a:solidFill>
                  <a:schemeClr val="tx1"/>
                </a:solidFill>
              </a:rPr>
              <a:t>Стаття 1 Протоколу № 12 </a:t>
            </a:r>
            <a:r>
              <a:rPr lang="uk-UA" b="0" i="0" dirty="0" smtClean="0">
                <a:solidFill>
                  <a:schemeClr val="tx1"/>
                </a:solidFill>
              </a:rPr>
              <a:t>– «</a:t>
            </a:r>
            <a:r>
              <a:rPr lang="uk-UA" dirty="0">
                <a:solidFill>
                  <a:prstClr val="black"/>
                </a:solidFill>
              </a:rPr>
              <a:t>З</a:t>
            </a:r>
            <a:r>
              <a:rPr lang="uk-UA" dirty="0" smtClean="0">
                <a:solidFill>
                  <a:prstClr val="black"/>
                </a:solidFill>
              </a:rPr>
              <a:t>дійснення    </a:t>
            </a:r>
            <a:r>
              <a:rPr lang="uk-UA" dirty="0">
                <a:solidFill>
                  <a:prstClr val="black"/>
                </a:solidFill>
              </a:rPr>
              <a:t>будь-якого   передбаченого   законом   права забезпечується без дискримінації за будь-якою  </a:t>
            </a:r>
            <a:r>
              <a:rPr lang="uk-UA" dirty="0" smtClean="0">
                <a:solidFill>
                  <a:prstClr val="black"/>
                </a:solidFill>
              </a:rPr>
              <a:t>ознакою…</a:t>
            </a:r>
            <a:r>
              <a:rPr lang="uk-UA" b="0" i="0" dirty="0" smtClean="0">
                <a:solidFill>
                  <a:schemeClr val="tx1"/>
                </a:solidFill>
              </a:rPr>
              <a:t>»</a:t>
            </a:r>
            <a:endParaRPr lang="en-CA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Типи дискримінації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Пряма</a:t>
            </a:r>
            <a:endParaRPr lang="uk-UA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Поводження у менш сприятливий спосіб</a:t>
            </a:r>
          </a:p>
          <a:p>
            <a:endParaRPr lang="uk-UA" dirty="0"/>
          </a:p>
          <a:p>
            <a:r>
              <a:rPr lang="en-US" b="1" i="1" dirty="0" smtClean="0"/>
              <a:t>Burden v UK </a:t>
            </a:r>
            <a:r>
              <a:rPr lang="uk-UA" dirty="0" smtClean="0"/>
              <a:t>(№13378/05) </a:t>
            </a:r>
            <a:r>
              <a:rPr lang="en-US" dirty="0" smtClean="0"/>
              <a:t>[GC]</a:t>
            </a:r>
          </a:p>
          <a:p>
            <a:endParaRPr lang="en-US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Непряма </a:t>
            </a:r>
            <a:endParaRPr lang="uk-UA" sz="32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altLang="uk-UA" dirty="0"/>
              <a:t>Ситуація, за якої:</a:t>
            </a:r>
          </a:p>
          <a:p>
            <a:r>
              <a:rPr lang="uk-UA" altLang="uk-UA" dirty="0"/>
              <a:t>реалізується формально нейтральна правова норма, критерій</a:t>
            </a:r>
          </a:p>
          <a:p>
            <a:r>
              <a:rPr lang="uk-UA" altLang="uk-UA" dirty="0"/>
              <a:t>для особи за певною ознакою виникають менш сприятливі </a:t>
            </a:r>
            <a:r>
              <a:rPr lang="uk-UA" altLang="uk-UA" dirty="0" smtClean="0"/>
              <a:t>умови</a:t>
            </a:r>
          </a:p>
          <a:p>
            <a:endParaRPr lang="uk-UA" altLang="uk-UA" dirty="0"/>
          </a:p>
          <a:p>
            <a:r>
              <a:rPr lang="en-US" b="1" i="1" dirty="0"/>
              <a:t>D.H and Others v. Czech Republic</a:t>
            </a:r>
            <a:r>
              <a:rPr lang="uk-UA" b="1" i="1" dirty="0"/>
              <a:t> </a:t>
            </a:r>
            <a:r>
              <a:rPr lang="uk-UA" b="1" i="1" dirty="0" smtClean="0"/>
              <a:t> </a:t>
            </a:r>
            <a:r>
              <a:rPr lang="uk-UA" dirty="0" smtClean="0"/>
              <a:t>(№ 57325/00) </a:t>
            </a:r>
            <a:r>
              <a:rPr lang="en-US" dirty="0"/>
              <a:t>[GC]</a:t>
            </a:r>
          </a:p>
          <a:p>
            <a:endParaRPr lang="uk-UA" alt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5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Практика застосування: джерела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68052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Щорічна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доповідь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Уповноваженого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Верховної</a:t>
            </a:r>
            <a:r>
              <a:rPr lang="ru-RU" dirty="0">
                <a:solidFill>
                  <a:schemeClr val="tx1"/>
                </a:solidFill>
              </a:rPr>
              <a:t> Ради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з прав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про стан </a:t>
            </a:r>
            <a:r>
              <a:rPr lang="ru-RU" dirty="0" err="1">
                <a:solidFill>
                  <a:schemeClr val="tx1"/>
                </a:solidFill>
              </a:rPr>
              <a:t>додержання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захисту</a:t>
            </a:r>
            <a:r>
              <a:rPr lang="ru-RU" dirty="0">
                <a:solidFill>
                  <a:schemeClr val="tx1"/>
                </a:solidFill>
              </a:rPr>
              <a:t> прав і свобод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громадянина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Україні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Свобода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дискримінації</a:t>
            </a:r>
            <a:endParaRPr lang="ru-RU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Дотримання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рівних</a:t>
            </a:r>
            <a:r>
              <a:rPr lang="ru-RU" dirty="0" smtClean="0">
                <a:solidFill>
                  <a:schemeClr val="tx1"/>
                </a:solidFill>
              </a:rPr>
              <a:t> прав і </a:t>
            </a:r>
            <a:r>
              <a:rPr lang="ru-RU" dirty="0" err="1" smtClean="0">
                <a:solidFill>
                  <a:schemeClr val="tx1"/>
                </a:solidFill>
              </a:rPr>
              <a:t>можливостей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жінок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чоловіків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Права </a:t>
            </a:r>
            <a:r>
              <a:rPr lang="ru-RU" dirty="0" err="1" smtClean="0">
                <a:solidFill>
                  <a:schemeClr val="tx1"/>
                </a:solidFill>
              </a:rPr>
              <a:t>людини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Україні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Українська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Гельсінська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спілка</a:t>
            </a:r>
            <a:r>
              <a:rPr lang="ru-RU" dirty="0" smtClean="0">
                <a:solidFill>
                  <a:schemeClr val="tx1"/>
                </a:solidFill>
              </a:rPr>
              <a:t> з прав </a:t>
            </a:r>
            <a:r>
              <a:rPr lang="ru-RU" dirty="0" err="1" smtClean="0">
                <a:solidFill>
                  <a:schemeClr val="tx1"/>
                </a:solidFill>
              </a:rPr>
              <a:t>людини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Права </a:t>
            </a:r>
            <a:r>
              <a:rPr lang="ru-RU" dirty="0" err="1" smtClean="0">
                <a:solidFill>
                  <a:schemeClr val="tx1"/>
                </a:solidFill>
              </a:rPr>
              <a:t>жінок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ЄДРСР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Чому так багато згадок у ЄДРСР?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32048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Ст. 60 ЦПК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Справи щодо розірвання шлюбу і вибір прізвища дружини – ст. 16 </a:t>
            </a:r>
            <a:r>
              <a:rPr lang="en-US" dirty="0" smtClean="0">
                <a:solidFill>
                  <a:schemeClr val="tx1"/>
                </a:solidFill>
              </a:rPr>
              <a:t>CEDAW (</a:t>
            </a:r>
            <a:r>
              <a:rPr lang="uk-UA" dirty="0" smtClean="0">
                <a:solidFill>
                  <a:schemeClr val="tx1"/>
                </a:solidFill>
              </a:rPr>
              <a:t>у судових рішеннях – «Про дискримінацію жінок»)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Власне справи про дискримінацію</a:t>
            </a:r>
          </a:p>
          <a:p>
            <a:pPr algn="l">
              <a:lnSpc>
                <a:spcPct val="90000"/>
              </a:lnSpc>
            </a:pPr>
            <a:r>
              <a:rPr lang="uk-UA" dirty="0" smtClean="0">
                <a:solidFill>
                  <a:schemeClr val="tx1"/>
                </a:solidFill>
              </a:rPr>
              <a:t> Є й адекватні приклади!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altLang="uk-UA" sz="4000" b="1" dirty="0" smtClean="0"/>
              <a:t>Судова практика</a:t>
            </a:r>
            <a:r>
              <a:rPr lang="uk-UA" altLang="uk-UA" sz="4000" dirty="0" smtClean="0"/>
              <a:t> щодо дискримінації на ознакою статі</a:t>
            </a:r>
            <a:endParaRPr lang="uk-UA" sz="4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320480"/>
          </a:xfrm>
        </p:spPr>
        <p:txBody>
          <a:bodyPr>
            <a:noAutofit/>
          </a:bodyPr>
          <a:lstStyle/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sz="9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>
                <a:solidFill>
                  <a:schemeClr val="tx1"/>
                </a:solidFill>
              </a:rPr>
              <a:t>р</a:t>
            </a:r>
            <a:r>
              <a:rPr lang="uk-UA" altLang="uk-UA" dirty="0" smtClean="0">
                <a:solidFill>
                  <a:schemeClr val="tx1"/>
                </a:solidFill>
              </a:rPr>
              <a:t>езонансні справи – позови до Прем'єр-міністра (2010 р.) 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>
                <a:solidFill>
                  <a:schemeClr val="tx1"/>
                </a:solidFill>
              </a:rPr>
              <a:t>с</a:t>
            </a:r>
            <a:r>
              <a:rPr lang="uk-UA" altLang="uk-UA" dirty="0" smtClean="0">
                <a:solidFill>
                  <a:schemeClr val="tx1"/>
                </a:solidFill>
              </a:rPr>
              <a:t>пори, пов'язані з дискримінацією на ринку праці 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>
                <a:solidFill>
                  <a:schemeClr val="tx1"/>
                </a:solidFill>
              </a:rPr>
              <a:t>с</a:t>
            </a:r>
            <a:r>
              <a:rPr lang="uk-UA" altLang="uk-UA" dirty="0" smtClean="0">
                <a:solidFill>
                  <a:schemeClr val="tx1"/>
                </a:solidFill>
              </a:rPr>
              <a:t>пори, пов'язані з гендерними квотами , передбаченими ст. 4 ЗУ «Про місцеві вибори»</a:t>
            </a:r>
            <a:endParaRPr lang="uk-UA" altLang="uk-UA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sz="9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uk-UA" altLang="uk-UA" sz="9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sz="4400" b="1" i="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Чому це важливо для суддів?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0" i="0" dirty="0" smtClean="0">
                <a:solidFill>
                  <a:schemeClr val="tx1"/>
                </a:solidFill>
              </a:rPr>
              <a:t>Вимоги до професії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en-US" b="0" i="0" dirty="0" smtClean="0">
                <a:solidFill>
                  <a:schemeClr val="tx1"/>
                </a:solidFill>
              </a:rPr>
              <a:t>3D</a:t>
            </a:r>
            <a:r>
              <a:rPr lang="uk-UA" b="0" i="0" dirty="0" smtClean="0">
                <a:solidFill>
                  <a:schemeClr val="tx1"/>
                </a:solidFill>
              </a:rPr>
              <a:t> – знання, уміння й навички,  ставлення 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dirty="0" smtClean="0">
                <a:solidFill>
                  <a:schemeClr val="tx1"/>
                </a:solidFill>
              </a:rPr>
              <a:t>Необхідні статистичні дані, розбиті за критерієм статі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CA" b="0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CA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44015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Доступ жінок до правосуддя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b="1" i="0" dirty="0" smtClean="0">
                <a:solidFill>
                  <a:schemeClr val="tx1"/>
                </a:solidFill>
              </a:rPr>
              <a:t>Гендерна забарвленість проблеми </a:t>
            </a:r>
            <a:r>
              <a:rPr lang="uk-UA" sz="2800" b="0" i="0" dirty="0" smtClean="0">
                <a:solidFill>
                  <a:schemeClr val="tx1"/>
                </a:solidFill>
              </a:rPr>
              <a:t>– чи є проблеми доступу, з якими стикаються виключно жінки?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dirty="0" smtClean="0">
                <a:solidFill>
                  <a:schemeClr val="tx1"/>
                </a:solidFill>
              </a:rPr>
              <a:t>Рішення ЄСПЛ у справах </a:t>
            </a:r>
            <a:r>
              <a:rPr lang="uk-UA" sz="2800" b="1" dirty="0" smtClean="0">
                <a:solidFill>
                  <a:schemeClr val="tx1"/>
                </a:solidFill>
              </a:rPr>
              <a:t>«Гарсія </a:t>
            </a:r>
            <a:r>
              <a:rPr lang="uk-UA" sz="2800" b="1" dirty="0" err="1">
                <a:solidFill>
                  <a:schemeClr val="tx1"/>
                </a:solidFill>
              </a:rPr>
              <a:t>Матеос</a:t>
            </a:r>
            <a:r>
              <a:rPr lang="uk-UA" sz="2800" b="1" dirty="0">
                <a:solidFill>
                  <a:schemeClr val="tx1"/>
                </a:solidFill>
              </a:rPr>
              <a:t> проти Іспанії»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r>
              <a:rPr lang="uk-UA" sz="2800" i="1" dirty="0">
                <a:solidFill>
                  <a:schemeClr val="tx1"/>
                </a:solidFill>
              </a:rPr>
              <a:t>(</a:t>
            </a:r>
            <a:r>
              <a:rPr lang="en-GB" sz="2800" i="1" dirty="0">
                <a:solidFill>
                  <a:schemeClr val="tx1"/>
                </a:solidFill>
              </a:rPr>
              <a:t>Garcia </a:t>
            </a:r>
            <a:r>
              <a:rPr lang="en-GB" sz="2800" i="1" dirty="0" err="1">
                <a:solidFill>
                  <a:schemeClr val="tx1"/>
                </a:solidFill>
              </a:rPr>
              <a:t>Mateos</a:t>
            </a:r>
            <a:r>
              <a:rPr lang="en-GB" sz="2800" i="1" dirty="0">
                <a:solidFill>
                  <a:schemeClr val="tx1"/>
                </a:solidFill>
              </a:rPr>
              <a:t> v</a:t>
            </a:r>
            <a:r>
              <a:rPr lang="uk-UA" sz="2800" i="1" dirty="0">
                <a:solidFill>
                  <a:schemeClr val="tx1"/>
                </a:solidFill>
              </a:rPr>
              <a:t>. </a:t>
            </a:r>
            <a:r>
              <a:rPr lang="en-GB" sz="2800" i="1" dirty="0">
                <a:solidFill>
                  <a:schemeClr val="tx1"/>
                </a:solidFill>
              </a:rPr>
              <a:t>Spain</a:t>
            </a:r>
            <a:r>
              <a:rPr lang="uk-UA" sz="2800" i="1" dirty="0" smtClean="0">
                <a:solidFill>
                  <a:schemeClr val="tx1"/>
                </a:solidFill>
              </a:rPr>
              <a:t>) </a:t>
            </a:r>
            <a:r>
              <a:rPr lang="uk-UA" sz="2800" dirty="0" smtClean="0">
                <a:solidFill>
                  <a:schemeClr val="tx1"/>
                </a:solidFill>
              </a:rPr>
              <a:t>та </a:t>
            </a: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>
                <a:solidFill>
                  <a:schemeClr val="tx1"/>
                </a:solidFill>
              </a:rPr>
              <a:t>Наталія</a:t>
            </a:r>
            <a:r>
              <a:rPr lang="ru-RU" sz="2800" b="1" dirty="0">
                <a:solidFill>
                  <a:schemeClr val="tx1"/>
                </a:solidFill>
              </a:rPr>
              <a:t> Михайленко </a:t>
            </a:r>
            <a:r>
              <a:rPr lang="ru-RU" sz="2800" b="1" dirty="0" err="1">
                <a:solidFill>
                  <a:schemeClr val="tx1"/>
                </a:solidFill>
              </a:rPr>
              <a:t>проти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України</a:t>
            </a:r>
            <a:r>
              <a:rPr lang="ru-RU" sz="2800" b="1" dirty="0">
                <a:solidFill>
                  <a:schemeClr val="tx1"/>
                </a:solidFill>
              </a:rPr>
              <a:t>»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b="0" dirty="0" smtClean="0">
                <a:solidFill>
                  <a:schemeClr val="tx1"/>
                </a:solidFill>
              </a:rPr>
              <a:t>Рішення Бориспільського міськрайонного суду від 12 квітня 2016 р. у справі </a:t>
            </a:r>
            <a:r>
              <a:rPr lang="uk-UA" sz="2800" b="1" dirty="0">
                <a:solidFill>
                  <a:schemeClr val="tx1"/>
                </a:solidFill>
              </a:rPr>
              <a:t>№359/2320/16-ц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2800" b="1" dirty="0">
                <a:solidFill>
                  <a:schemeClr val="tx1"/>
                </a:solidFill>
              </a:rPr>
              <a:t>Доступ до суду/правосуддя</a:t>
            </a:r>
            <a:r>
              <a:rPr lang="uk-UA" sz="2800" dirty="0">
                <a:solidFill>
                  <a:schemeClr val="tx1"/>
                </a:solidFill>
              </a:rPr>
              <a:t> – чи тотожні поняття</a:t>
            </a:r>
            <a:r>
              <a:rPr lang="uk-UA" sz="2800" dirty="0" smtClean="0">
                <a:solidFill>
                  <a:schemeClr val="tx1"/>
                </a:solidFill>
              </a:rPr>
              <a:t>?</a:t>
            </a:r>
            <a:endParaRPr lang="en-CA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92894"/>
              </p:ext>
            </p:extLst>
          </p:nvPr>
        </p:nvGraphicFramePr>
        <p:xfrm>
          <a:off x="457200" y="1600200"/>
          <a:ext cx="8229600" cy="4847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944216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Адвокати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Судді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 до керівних посад в органах ДВ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68%</a:t>
                      </a:r>
                      <a:endParaRPr lang="uk-UA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63%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Участь в політиці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62%</a:t>
                      </a:r>
                      <a:endParaRPr lang="uk-UA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56%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Суспільно важливі рішення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57%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48%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Винагорода за працю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52%</a:t>
                      </a:r>
                      <a:endParaRPr lang="uk-UA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37%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 до керівних посад в бізнесі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52%</a:t>
                      </a:r>
                      <a:endParaRPr lang="uk-UA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45%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Працевлаштування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50%</a:t>
                      </a:r>
                      <a:endParaRPr lang="uk-UA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54%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Вирішення спорів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 до правосуддя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 до освіти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1%</a:t>
                      </a:r>
                      <a:endParaRPr lang="uk-UA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b="1" dirty="0"/>
              <a:t>Чи існує проблема рівності чоловіків і жінок у певних сферах</a:t>
            </a:r>
            <a:r>
              <a:rPr lang="en-US" b="1" dirty="0" smtClean="0"/>
              <a:t>?</a:t>
            </a:r>
            <a:endParaRPr lang="en-CA" sz="4400" b="1" i="0" dirty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1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6640" cy="936103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«Небезпека однієї історії»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1412776"/>
            <a:ext cx="8640960" cy="4608512"/>
          </a:xfrm>
        </p:spPr>
        <p:txBody>
          <a:bodyPr>
            <a:noAutofit/>
          </a:bodyPr>
          <a:lstStyle/>
          <a:p>
            <a:pPr marL="641360">
              <a:buClr>
                <a:schemeClr val="tx1"/>
              </a:buClr>
            </a:pPr>
            <a:r>
              <a:rPr lang="en-US" b="1" dirty="0" err="1" smtClean="0">
                <a:solidFill>
                  <a:schemeClr val="tx1"/>
                </a:solidFill>
              </a:rPr>
              <a:t>Chimamanda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Ngozi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Adichie</a:t>
            </a:r>
            <a:endParaRPr lang="uk-UA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CA" b="0" i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uleiti\Documents\2017 TF\16_Проект РЄ_доступ жінок до правосуддя\Доступ жінок_ТФ\фото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32" y="2060848"/>
            <a:ext cx="5982535" cy="45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uk-UA" b="1" dirty="0" smtClean="0">
                <a:cs typeface="Times New Roman" pitchFamily="18" charset="0"/>
              </a:rPr>
              <a:t>Коли наявна дискримінація?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Несприятливе ставлення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en-CA" b="0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i="0" dirty="0" smtClean="0">
                <a:solidFill>
                  <a:schemeClr val="tx1"/>
                </a:solidFill>
              </a:rPr>
              <a:t>Зразок для порівняння</a:t>
            </a: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b="1" dirty="0" smtClean="0">
                <a:solidFill>
                  <a:schemeClr val="tx1"/>
                </a:solidFill>
              </a:rPr>
              <a:t>Захищені ознаки</a:t>
            </a:r>
            <a:endParaRPr lang="en-US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uk-UA" b="1" dirty="0">
                <a:solidFill>
                  <a:schemeClr val="tx1"/>
                </a:solidFill>
              </a:rPr>
              <a:t>Відсутність правомірної мети, для досягнення якої проводиться розрізнення;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uk-UA" b="1" dirty="0" smtClean="0">
                <a:solidFill>
                  <a:schemeClr val="tx1"/>
                </a:solidFill>
              </a:rPr>
              <a:t>Недотримання принципу пропорційності (між метою розрізнення та способами її досягнення</a:t>
            </a:r>
            <a:r>
              <a:rPr lang="en-US" altLang="uk-UA" b="1" dirty="0" smtClean="0">
                <a:solidFill>
                  <a:schemeClr val="tx1"/>
                </a:solidFill>
              </a:rPr>
              <a:t>)</a:t>
            </a:r>
            <a:endParaRPr lang="uk-UA" altLang="uk-UA" b="1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uk-UA" b="1" i="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endParaRPr lang="en-CA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b="1" dirty="0">
                <a:cs typeface="Times New Roman" pitchFamily="18" charset="0"/>
              </a:rPr>
              <a:t>Дискримінація на підставі статі/</a:t>
            </a:r>
            <a:r>
              <a:rPr lang="uk-UA" b="1" dirty="0" err="1">
                <a:cs typeface="Times New Roman" pitchFamily="18" charset="0"/>
              </a:rPr>
              <a:t>гендеру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892180" indent="-250820">
              <a:buClr>
                <a:schemeClr val="tx1"/>
              </a:buClr>
              <a:buFont typeface="Wingdings"/>
              <a:buChar char="§"/>
            </a:pPr>
            <a:r>
              <a:rPr lang="uk-UA" b="1" dirty="0"/>
              <a:t>Стать/</a:t>
            </a:r>
            <a:r>
              <a:rPr lang="uk-UA" b="1" dirty="0" err="1"/>
              <a:t>гендер</a:t>
            </a:r>
            <a:r>
              <a:rPr lang="uk-UA" dirty="0"/>
              <a:t> – як захищена ознака</a:t>
            </a:r>
          </a:p>
          <a:p>
            <a:pPr marL="892180" indent="-250820">
              <a:buClr>
                <a:schemeClr val="tx1"/>
              </a:buClr>
              <a:buFont typeface="Wingdings"/>
              <a:buChar char="§"/>
            </a:pPr>
            <a:r>
              <a:rPr lang="uk-UA" b="1" dirty="0"/>
              <a:t>Чому ця проблема є важливою </a:t>
            </a:r>
            <a:r>
              <a:rPr lang="uk-UA" dirty="0"/>
              <a:t>– для суддів зокрема</a:t>
            </a:r>
          </a:p>
          <a:p>
            <a:pPr marL="892180" indent="-250820">
              <a:buClr>
                <a:schemeClr val="tx1"/>
              </a:buClr>
              <a:buFont typeface="Wingdings"/>
              <a:buChar char="§"/>
            </a:pPr>
            <a:r>
              <a:rPr lang="uk-UA" b="1" dirty="0"/>
              <a:t>Характерні риси/масштаб проблеми </a:t>
            </a:r>
            <a:r>
              <a:rPr lang="uk-UA" dirty="0"/>
              <a:t>– </a:t>
            </a:r>
            <a:r>
              <a:rPr lang="uk-UA" dirty="0" err="1"/>
              <a:t>недобачання</a:t>
            </a:r>
            <a:r>
              <a:rPr lang="uk-UA" dirty="0"/>
              <a:t> проблеми/ «суцільна дискримінація»</a:t>
            </a:r>
            <a:endParaRPr lang="en-C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43" y="2564904"/>
            <a:ext cx="4241545" cy="2831855"/>
          </a:xfrm>
        </p:spPr>
      </p:pic>
    </p:spTree>
    <p:extLst>
      <p:ext uri="{BB962C8B-B14F-4D97-AF65-F5344CB8AC3E}">
        <p14:creationId xmlns:p14="http://schemas.microsoft.com/office/powerpoint/2010/main" val="37727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uk-UA" b="1" dirty="0" smtClean="0"/>
              <a:t>Стать</a:t>
            </a:r>
            <a:r>
              <a:rPr lang="en-US" b="1" dirty="0" smtClean="0"/>
              <a:t> vs. </a:t>
            </a:r>
            <a:r>
              <a:rPr lang="uk-UA" b="1" dirty="0" err="1"/>
              <a:t>г</a:t>
            </a:r>
            <a:r>
              <a:rPr lang="uk-UA" b="1" dirty="0" err="1" smtClean="0"/>
              <a:t>ендер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224136"/>
          </a:xfrm>
        </p:spPr>
        <p:txBody>
          <a:bodyPr/>
          <a:lstStyle/>
          <a:p>
            <a:pPr algn="ctr"/>
            <a:r>
              <a:rPr lang="uk-UA" sz="2800" dirty="0" smtClean="0"/>
              <a:t>Стать (</a:t>
            </a:r>
            <a:r>
              <a:rPr lang="uk-UA" sz="2800" b="0" dirty="0" smtClean="0"/>
              <a:t>англ.</a:t>
            </a:r>
            <a:r>
              <a:rPr lang="uk-UA" sz="2800" dirty="0" smtClean="0"/>
              <a:t> </a:t>
            </a:r>
            <a:r>
              <a:rPr lang="en-US" sz="2800" dirty="0" smtClean="0"/>
              <a:t>sex</a:t>
            </a:r>
            <a:r>
              <a:rPr lang="uk-UA" sz="2800" dirty="0" smtClean="0"/>
              <a:t>)</a:t>
            </a:r>
          </a:p>
          <a:p>
            <a:pPr algn="ctr"/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сукупність анатомо-фізіологічних характеристик організму, що забезпечує відтворення потомства і дозволяє розрізнити чоловічі та жіночі особини</a:t>
            </a:r>
          </a:p>
          <a:p>
            <a:r>
              <a:rPr lang="uk-UA" dirty="0" smtClean="0"/>
              <a:t>виражає природні, біологічно задані відмінності між чоловіком та жінкою</a:t>
            </a:r>
          </a:p>
          <a:p>
            <a:r>
              <a:rPr lang="uk-UA" dirty="0" smtClean="0"/>
              <a:t>відмінності не змінюються з часом</a:t>
            </a:r>
          </a:p>
          <a:p>
            <a:pPr marL="0" indent="0">
              <a:buNone/>
            </a:pPr>
            <a:endParaRPr lang="uk-UA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3808"/>
          </a:xfrm>
        </p:spPr>
        <p:txBody>
          <a:bodyPr/>
          <a:lstStyle/>
          <a:p>
            <a:pPr algn="ctr"/>
            <a:r>
              <a:rPr lang="uk-UA" sz="2800" dirty="0" err="1">
                <a:cs typeface="Times New Roman" pitchFamily="18" charset="0"/>
              </a:rPr>
              <a:t>г</a:t>
            </a:r>
            <a:r>
              <a:rPr lang="uk-UA" sz="2800" dirty="0" err="1" smtClean="0">
                <a:cs typeface="Times New Roman" pitchFamily="18" charset="0"/>
              </a:rPr>
              <a:t>ендер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uk-UA" sz="2800" b="0" dirty="0" smtClean="0">
                <a:cs typeface="Times New Roman" pitchFamily="18" charset="0"/>
              </a:rPr>
              <a:t>англ. </a:t>
            </a:r>
            <a:r>
              <a:rPr lang="en-US" sz="2800" dirty="0" smtClean="0">
                <a:cs typeface="Times New Roman" pitchFamily="18" charset="0"/>
              </a:rPr>
              <a:t>gender)</a:t>
            </a:r>
            <a:endParaRPr lang="uk-UA" sz="2800" dirty="0" smtClean="0"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>
            <a:no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маскулінність</a:t>
            </a:r>
            <a:r>
              <a:rPr lang="uk-UA" dirty="0" smtClean="0"/>
              <a:t>» і «</a:t>
            </a:r>
            <a:r>
              <a:rPr lang="uk-UA" dirty="0" err="1" smtClean="0"/>
              <a:t>фемінність</a:t>
            </a:r>
            <a:r>
              <a:rPr lang="uk-UA" dirty="0" smtClean="0"/>
              <a:t>» - те, що означає бути чоловіком чи жінкою </a:t>
            </a:r>
          </a:p>
          <a:p>
            <a:r>
              <a:rPr lang="uk-UA" dirty="0" smtClean="0"/>
              <a:t>пов’язаний зі змістом, що вкладається у відмінності між чоловіком і жінкою в рамках певної культури</a:t>
            </a:r>
          </a:p>
          <a:p>
            <a:r>
              <a:rPr lang="uk-UA" dirty="0" smtClean="0"/>
              <a:t>є продуктом соціалізації та зумовлений багатьма чинниками, що змінюються з плином часу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67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2736303"/>
          </a:xfrm>
          <a:gradFill>
            <a:gsLst>
              <a:gs pos="0">
                <a:srgbClr val="BACCEC"/>
              </a:gs>
              <a:gs pos="4000">
                <a:srgbClr val="AEC3E9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b="1" dirty="0"/>
              <a:t>Чи стикалися Ви особисто з </a:t>
            </a:r>
            <a:r>
              <a:rPr lang="uk-UA" b="1" dirty="0" smtClean="0"/>
              <a:t>будь-якими </a:t>
            </a:r>
            <a:r>
              <a:rPr lang="uk-UA" b="1" dirty="0"/>
              <a:t>проявами дискримінації за ознакою Вашої </a:t>
            </a:r>
            <a:r>
              <a:rPr lang="uk-UA" b="1" dirty="0" smtClean="0"/>
              <a:t>статі</a:t>
            </a:r>
            <a:r>
              <a:rPr lang="uk-UA" b="1" dirty="0"/>
              <a:t>?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208912" cy="2592288"/>
          </a:xfrm>
        </p:spPr>
        <p:txBody>
          <a:bodyPr>
            <a:noAutofit/>
          </a:bodyPr>
          <a:lstStyle/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4000" dirty="0" smtClean="0">
                <a:solidFill>
                  <a:schemeClr val="tx1"/>
                </a:solidFill>
              </a:rPr>
              <a:t>12</a:t>
            </a:r>
            <a:r>
              <a:rPr lang="en-US" sz="4000" dirty="0" smtClean="0">
                <a:solidFill>
                  <a:schemeClr val="tx1"/>
                </a:solidFill>
              </a:rPr>
              <a:t>% </a:t>
            </a:r>
            <a:r>
              <a:rPr lang="uk-UA" sz="4000" dirty="0" smtClean="0">
                <a:solidFill>
                  <a:schemeClr val="tx1"/>
                </a:solidFill>
              </a:rPr>
              <a:t>особисто стикалися з проявами дискримінації за ознакою статі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892180" indent="-250820" algn="l">
              <a:buClr>
                <a:schemeClr val="tx1"/>
              </a:buClr>
              <a:buFont typeface="Wingdings"/>
              <a:buChar char="§"/>
            </a:pPr>
            <a:r>
              <a:rPr lang="uk-UA" sz="4000" dirty="0" smtClean="0">
                <a:solidFill>
                  <a:schemeClr val="tx1"/>
                </a:solidFill>
              </a:rPr>
              <a:t>16</a:t>
            </a:r>
            <a:r>
              <a:rPr lang="en-US" sz="4000" dirty="0" smtClean="0">
                <a:solidFill>
                  <a:schemeClr val="tx1"/>
                </a:solidFill>
              </a:rPr>
              <a:t>% </a:t>
            </a:r>
            <a:r>
              <a:rPr lang="uk-UA" sz="4000" dirty="0" smtClean="0">
                <a:solidFill>
                  <a:schemeClr val="tx1"/>
                </a:solidFill>
              </a:rPr>
              <a:t>жінок і 6</a:t>
            </a:r>
            <a:r>
              <a:rPr lang="en-US" sz="4000" dirty="0" smtClean="0">
                <a:solidFill>
                  <a:schemeClr val="tx1"/>
                </a:solidFill>
              </a:rPr>
              <a:t>% </a:t>
            </a:r>
            <a:r>
              <a:rPr lang="uk-UA" sz="4000" dirty="0" smtClean="0">
                <a:solidFill>
                  <a:schemeClr val="tx1"/>
                </a:solidFill>
              </a:rPr>
              <a:t>чоловіків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1408</Words>
  <Application>Microsoft Office PowerPoint</Application>
  <PresentationFormat>Екран (4:3)</PresentationFormat>
  <Paragraphs>214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Дискримінація на підставі статі та гендеру в Україні</vt:lpstr>
      <vt:lpstr>Гендерні стереотипи і дискримінація</vt:lpstr>
      <vt:lpstr>Доступ жінок до правосуддя</vt:lpstr>
      <vt:lpstr>Чи існує проблема рівності чоловіків і жінок у певних сферах?</vt:lpstr>
      <vt:lpstr>«Небезпека однієї історії»</vt:lpstr>
      <vt:lpstr>Коли наявна дискримінація?</vt:lpstr>
      <vt:lpstr>Дискримінація на підставі статі/гендеру</vt:lpstr>
      <vt:lpstr>Стать vs. гендер</vt:lpstr>
      <vt:lpstr>Чи стикалися Ви особисто з будь-якими проявами дискримінації за ознакою Вашої статі?</vt:lpstr>
      <vt:lpstr>Результати дослідження Центру Разумкова (2016)</vt:lpstr>
      <vt:lpstr>Думка професійного середовища</vt:lpstr>
      <vt:lpstr>Упереджене ставлення та його прояви</vt:lpstr>
      <vt:lpstr>Приклад: дискримінація у сфері зайнятості</vt:lpstr>
      <vt:lpstr> Основні прояви дискримінації в сфері зайнятості </vt:lpstr>
      <vt:lpstr> Основні прояви дискримінації в сфері зайнятості (2) </vt:lpstr>
      <vt:lpstr> Найпоширеніші прояви дискримінаційного ставлення щодо працюючих жінок </vt:lpstr>
      <vt:lpstr> Основні прояви дискримінації в сфері зайнятості (3) </vt:lpstr>
      <vt:lpstr>Законодавство України у сфері протидії дискримінації за ознакою статі і гендеру та його практичне застосування</vt:lpstr>
      <vt:lpstr>Національне законодавство </vt:lpstr>
      <vt:lpstr>ЗУ «Про забезпечення рівних прав та можливостей жінок і чоловіків» </vt:lpstr>
      <vt:lpstr>Ключові моменти ЗУ «Про засади запобігання та протидії дискримінації в Україні» </vt:lpstr>
      <vt:lpstr>Сфера дії конвенційної заборони дискримінації</vt:lpstr>
      <vt:lpstr>Типи дискримінації</vt:lpstr>
      <vt:lpstr>Практика застосування: джерела</vt:lpstr>
      <vt:lpstr>Чому так багато згадок у ЄДРСР?</vt:lpstr>
      <vt:lpstr>Судова практика щодо дискримінації на ознакою статі</vt:lpstr>
      <vt:lpstr>Чому це важливо для суддів?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рівних прав і можливостей у трудових правовідносинах та відносинах у сфері зайнятості</dc:title>
  <dc:creator>HP-ProBook</dc:creator>
  <cp:lastModifiedBy>Fuley</cp:lastModifiedBy>
  <cp:revision>190</cp:revision>
  <cp:lastPrinted>2017-06-23T13:32:22Z</cp:lastPrinted>
  <dcterms:created xsi:type="dcterms:W3CDTF">2015-04-13T15:40:39Z</dcterms:created>
  <dcterms:modified xsi:type="dcterms:W3CDTF">2017-06-24T20:02:58Z</dcterms:modified>
</cp:coreProperties>
</file>