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sldIdLst>
    <p:sldId id="256" r:id="rId2"/>
    <p:sldId id="257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80" d="100"/>
          <a:sy n="80" d="100"/>
        </p:scale>
        <p:origin x="68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A4F29-FF78-459E-81AA-222E753AAAA0}" type="datetimeFigureOut">
              <a:rPr lang="ru-RU" smtClean="0"/>
              <a:t>14.12.2018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FED927E-6B28-407A-AFA6-75197A0756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656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A4F29-FF78-459E-81AA-222E753AAAA0}" type="datetimeFigureOut">
              <a:rPr lang="ru-RU" smtClean="0"/>
              <a:t>14.12.2018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FED927E-6B28-407A-AFA6-75197A0756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936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A4F29-FF78-459E-81AA-222E753AAAA0}" type="datetimeFigureOut">
              <a:rPr lang="ru-RU" smtClean="0"/>
              <a:t>14.12.2018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FED927E-6B28-407A-AFA6-75197A075664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596737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A4F29-FF78-459E-81AA-222E753AAAA0}" type="datetimeFigureOut">
              <a:rPr lang="ru-RU" smtClean="0"/>
              <a:t>14.12.2018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FED927E-6B28-407A-AFA6-75197A0756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73262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A4F29-FF78-459E-81AA-222E753AAAA0}" type="datetimeFigureOut">
              <a:rPr lang="ru-RU" smtClean="0"/>
              <a:t>14.12.2018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FED927E-6B28-407A-AFA6-75197A07566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888011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A4F29-FF78-459E-81AA-222E753AAAA0}" type="datetimeFigureOut">
              <a:rPr lang="ru-RU" smtClean="0"/>
              <a:t>14.12.2018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FED927E-6B28-407A-AFA6-75197A0756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65258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A4F29-FF78-459E-81AA-222E753AAAA0}" type="datetimeFigureOut">
              <a:rPr lang="ru-RU" smtClean="0"/>
              <a:t>14.12.2018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D927E-6B28-407A-AFA6-75197A0756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4741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A4F29-FF78-459E-81AA-222E753AAAA0}" type="datetimeFigureOut">
              <a:rPr lang="ru-RU" smtClean="0"/>
              <a:t>14.12.2018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D927E-6B28-407A-AFA6-75197A0756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7113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A4F29-FF78-459E-81AA-222E753AAAA0}" type="datetimeFigureOut">
              <a:rPr lang="ru-RU" smtClean="0"/>
              <a:t>14.12.2018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D927E-6B28-407A-AFA6-75197A0756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490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A4F29-FF78-459E-81AA-222E753AAAA0}" type="datetimeFigureOut">
              <a:rPr lang="ru-RU" smtClean="0"/>
              <a:t>14.12.2018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FED927E-6B28-407A-AFA6-75197A0756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8597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A4F29-FF78-459E-81AA-222E753AAAA0}" type="datetimeFigureOut">
              <a:rPr lang="ru-RU" smtClean="0"/>
              <a:t>14.12.2018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FED927E-6B28-407A-AFA6-75197A0756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313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A4F29-FF78-459E-81AA-222E753AAAA0}" type="datetimeFigureOut">
              <a:rPr lang="ru-RU" smtClean="0"/>
              <a:t>14.12.2018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FED927E-6B28-407A-AFA6-75197A0756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2310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A4F29-FF78-459E-81AA-222E753AAAA0}" type="datetimeFigureOut">
              <a:rPr lang="ru-RU" smtClean="0"/>
              <a:t>14.12.2018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D927E-6B28-407A-AFA6-75197A0756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1915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A4F29-FF78-459E-81AA-222E753AAAA0}" type="datetimeFigureOut">
              <a:rPr lang="ru-RU" smtClean="0"/>
              <a:t>14.12.2018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D927E-6B28-407A-AFA6-75197A0756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4633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A4F29-FF78-459E-81AA-222E753AAAA0}" type="datetimeFigureOut">
              <a:rPr lang="ru-RU" smtClean="0"/>
              <a:t>14.12.2018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D927E-6B28-407A-AFA6-75197A0756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8862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A4F29-FF78-459E-81AA-222E753AAAA0}" type="datetimeFigureOut">
              <a:rPr lang="ru-RU" smtClean="0"/>
              <a:t>14.12.2018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FED927E-6B28-407A-AFA6-75197A0756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9156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A4F29-FF78-459E-81AA-222E753AAAA0}" type="datetimeFigureOut">
              <a:rPr lang="ru-RU" smtClean="0"/>
              <a:t>14.12.2018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FED927E-6B28-407A-AFA6-75197A0756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282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  <p:sldLayoutId id="2147483756" r:id="rId13"/>
    <p:sldLayoutId id="2147483757" r:id="rId14"/>
    <p:sldLayoutId id="2147483758" r:id="rId15"/>
    <p:sldLayoutId id="21474837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03438" y="3476625"/>
            <a:ext cx="8915399" cy="2262781"/>
          </a:xfrm>
        </p:spPr>
        <p:txBody>
          <a:bodyPr>
            <a:normAutofit fontScale="90000"/>
          </a:bodyPr>
          <a:lstStyle/>
          <a:p>
            <a:r>
              <a:rPr lang="uk-UA" sz="4400" dirty="0" smtClean="0">
                <a:cs typeface="Times New Roman" panose="02020603050405020304" pitchFamily="18" charset="0"/>
              </a:rPr>
              <a:t>Оновлення </a:t>
            </a:r>
            <a:r>
              <a:rPr lang="uk-UA" sz="4400" dirty="0">
                <a:cs typeface="Times New Roman" panose="02020603050405020304" pitchFamily="18" charset="0"/>
              </a:rPr>
              <a:t>діючих та розробки </a:t>
            </a:r>
            <a:r>
              <a:rPr lang="uk-UA" sz="4400" dirty="0" smtClean="0">
                <a:cs typeface="Times New Roman" panose="02020603050405020304" pitchFamily="18" charset="0"/>
              </a:rPr>
              <a:t>нових стандартизованих </a:t>
            </a:r>
            <a:r>
              <a:rPr lang="uk-UA" sz="4400" dirty="0">
                <a:cs typeface="Times New Roman" panose="02020603050405020304" pitchFamily="18" charset="0"/>
              </a:rPr>
              <a:t>навчальних програм підготовки суддів на 2019 рік</a:t>
            </a:r>
            <a:endParaRPr lang="ru-RU" sz="4400" dirty="0"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4293" y="805134"/>
            <a:ext cx="2883414" cy="1868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29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b="1" dirty="0" smtClean="0">
                <a:cs typeface="Times New Roman" panose="02020603050405020304" pitchFamily="18" charset="0"/>
              </a:rPr>
              <a:t>Проведені організаційні заходи</a:t>
            </a:r>
            <a:endParaRPr lang="ru-RU" sz="4000" b="1" dirty="0"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узагальнено понад 90 листів від суддів, органів суддівського самоврядування з пропозиціями щодо включення до навчальних програм найбільш актуальних тем, по яких судді бажають отримати знання під час проходження підготовки в Національній школі суддів </a:t>
            </a:r>
            <a:r>
              <a:rPr lang="uk-UA" dirty="0" smtClean="0"/>
              <a:t>України</a:t>
            </a:r>
          </a:p>
          <a:p>
            <a:r>
              <a:rPr lang="uk-UA" dirty="0"/>
              <a:t>підібрані кандидатури з числа суддів, науковців і працівників </a:t>
            </a:r>
            <a:r>
              <a:rPr lang="uk-UA" dirty="0" smtClean="0"/>
              <a:t>НШСУ      (за </a:t>
            </a:r>
            <a:r>
              <a:rPr lang="uk-UA" dirty="0"/>
              <a:t>спеціалізаціями) та підготовлено наказ від 02.08.2018 № 45 «Про створення </a:t>
            </a:r>
            <a:r>
              <a:rPr lang="uk-UA" dirty="0" smtClean="0"/>
              <a:t>Експертних </a:t>
            </a:r>
            <a:r>
              <a:rPr lang="uk-UA" dirty="0"/>
              <a:t>груп» для розробки проектів Стандартизованих програм підготовки </a:t>
            </a:r>
            <a:r>
              <a:rPr lang="uk-UA" dirty="0" smtClean="0"/>
              <a:t>суддів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115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8575" y="281210"/>
            <a:ext cx="8911687" cy="1280890"/>
          </a:xfrm>
        </p:spPr>
        <p:txBody>
          <a:bodyPr>
            <a:noAutofit/>
          </a:bodyPr>
          <a:lstStyle/>
          <a:p>
            <a:r>
              <a:rPr lang="uk-UA" sz="2800" b="1" dirty="0" smtClean="0"/>
              <a:t>За результатами роботи Експертними групами сформовано 9 проектів стандартизованих програм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74862" y="2552700"/>
            <a:ext cx="8915400" cy="3777622"/>
          </a:xfrm>
        </p:spPr>
        <p:txBody>
          <a:bodyPr>
            <a:normAutofit/>
          </a:bodyPr>
          <a:lstStyle/>
          <a:p>
            <a:r>
              <a:rPr lang="uk-UA" sz="2000" dirty="0"/>
              <a:t>окружних судів - цивільної, кримінальної, адміністративної та господарської </a:t>
            </a:r>
            <a:r>
              <a:rPr lang="uk-UA" sz="2000" dirty="0" smtClean="0"/>
              <a:t>спеціалізацій</a:t>
            </a:r>
          </a:p>
          <a:p>
            <a:r>
              <a:rPr lang="uk-UA" sz="2000" dirty="0"/>
              <a:t>апеляційних судів - цивільної, кримінальної, адміністративної та господарської </a:t>
            </a:r>
            <a:r>
              <a:rPr lang="uk-UA" sz="2000" dirty="0" smtClean="0"/>
              <a:t>спеціалізацій</a:t>
            </a:r>
          </a:p>
          <a:p>
            <a:r>
              <a:rPr lang="uk-UA" sz="2000" dirty="0"/>
              <a:t>голів та заступників голів судів, що займають адміністративні посади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31864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22537" y="1495425"/>
            <a:ext cx="8915400" cy="5105400"/>
          </a:xfrm>
        </p:spPr>
        <p:txBody>
          <a:bodyPr>
            <a:noAutofit/>
          </a:bodyPr>
          <a:lstStyle/>
          <a:p>
            <a:r>
              <a:rPr lang="uk-UA" sz="1600" dirty="0" smtClean="0"/>
              <a:t>Так</a:t>
            </a:r>
            <a:r>
              <a:rPr lang="uk-UA" sz="1600" dirty="0"/>
              <a:t>,  програма </a:t>
            </a:r>
            <a:r>
              <a:rPr lang="uk-UA" sz="1600" b="1" dirty="0"/>
              <a:t>окружних адміністративних судів </a:t>
            </a:r>
            <a:r>
              <a:rPr lang="uk-UA" sz="1600" dirty="0"/>
              <a:t>оновлена на 25 відсотків. Вона складається з 24 тем, з яких редаговано 4 лекційні теми  і доповнено новими  6-ма  темами.</a:t>
            </a:r>
            <a:endParaRPr lang="ru-RU" sz="1600" dirty="0"/>
          </a:p>
          <a:p>
            <a:r>
              <a:rPr lang="uk-UA" sz="1600" dirty="0" smtClean="0"/>
              <a:t>В </a:t>
            </a:r>
            <a:r>
              <a:rPr lang="uk-UA" sz="1600" dirty="0"/>
              <a:t>програму включено 19 тренінгів, з яких 3 тренінги нові (оновлено на 15 %);</a:t>
            </a:r>
            <a:endParaRPr lang="ru-RU" sz="1600" dirty="0"/>
          </a:p>
          <a:p>
            <a:r>
              <a:rPr lang="uk-UA" sz="1600" dirty="0"/>
              <a:t>-  програма </a:t>
            </a:r>
            <a:r>
              <a:rPr lang="uk-UA" sz="1600" b="1" dirty="0"/>
              <a:t>окружних господарських судів </a:t>
            </a:r>
            <a:r>
              <a:rPr lang="uk-UA" sz="1600" dirty="0"/>
              <a:t>оновлена на 21 відсоток.  Вона складається з 32 тем, з яких редаговано  9 та доповнено  7-ма  новими темами. </a:t>
            </a:r>
            <a:endParaRPr lang="ru-RU" sz="1600" dirty="0"/>
          </a:p>
          <a:p>
            <a:r>
              <a:rPr lang="uk-UA" sz="1600" dirty="0"/>
              <a:t>В програму включено 10 тренінгів, з яких 2 тренінги нові (оновлено на 20 %);</a:t>
            </a:r>
            <a:endParaRPr lang="ru-RU" sz="1600" dirty="0"/>
          </a:p>
          <a:p>
            <a:r>
              <a:rPr lang="uk-UA" sz="1600" dirty="0"/>
              <a:t>-  програма </a:t>
            </a:r>
            <a:r>
              <a:rPr lang="uk-UA" sz="1600" b="1" dirty="0"/>
              <a:t>окружних судів цивільної спеціалізації</a:t>
            </a:r>
            <a:r>
              <a:rPr lang="uk-UA" sz="1600" dirty="0"/>
              <a:t> оновлена на 20 відсотків. Вона складається з 15 тем. З них редаговано 5 лекційних тем, та доповнено 3-ма новими темами.  </a:t>
            </a:r>
            <a:endParaRPr lang="ru-RU" sz="1600" dirty="0"/>
          </a:p>
          <a:p>
            <a:r>
              <a:rPr lang="uk-UA" sz="1600" dirty="0"/>
              <a:t>В програму включено 12 тренінгів, з яких 4 тренінги нові (оновлено на 33 %);</a:t>
            </a:r>
            <a:endParaRPr lang="ru-RU" sz="1600" dirty="0"/>
          </a:p>
          <a:p>
            <a:r>
              <a:rPr lang="uk-UA" sz="1600" dirty="0"/>
              <a:t>- програма </a:t>
            </a:r>
            <a:r>
              <a:rPr lang="uk-UA" sz="1600" b="1" dirty="0"/>
              <a:t>окружних (загальних) судів кримінальної спеціалізації</a:t>
            </a:r>
            <a:r>
              <a:rPr lang="uk-UA" sz="1600" dirty="0"/>
              <a:t> оновлена на 14 відсотків. Вона складається з 21 теми, з яких редаговано 5 та доповнено 3-ма  новими темами.  </a:t>
            </a:r>
            <a:endParaRPr lang="ru-RU" sz="1600" dirty="0"/>
          </a:p>
          <a:p>
            <a:r>
              <a:rPr lang="uk-UA" sz="1600" dirty="0"/>
              <a:t>В програму включено 13 тренінгів, з яких 7 тренінгів нові (оновлено на 53 %).</a:t>
            </a:r>
            <a:endParaRPr lang="ru-RU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2522537" y="371237"/>
            <a:ext cx="78147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200" b="1" dirty="0" smtClean="0"/>
              <a:t>В загальному програми підготовки для суддів окружних судів оновлені приблизно на 20 відсотків, а для суддів апеляційних судів на 29 відсотків</a:t>
            </a:r>
            <a:endParaRPr lang="ru-RU" sz="2200" b="1" dirty="0"/>
          </a:p>
        </p:txBody>
      </p:sp>
    </p:spTree>
    <p:extLst>
      <p:ext uri="{BB962C8B-B14F-4D97-AF65-F5344CB8AC3E}">
        <p14:creationId xmlns:p14="http://schemas.microsoft.com/office/powerpoint/2010/main" val="39579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509490"/>
          </a:xfrm>
        </p:spPr>
        <p:txBody>
          <a:bodyPr>
            <a:noAutofit/>
          </a:bodyPr>
          <a:lstStyle/>
          <a:p>
            <a:r>
              <a:rPr lang="uk-UA" sz="2400" b="1" dirty="0"/>
              <a:t>В переліку тренінгів для кожної спеціалізації, як для суддів першої так і для суддів апеляційної інстанцій, в обов’язковому  порядку включені базові та спеціалізовані </a:t>
            </a:r>
            <a:r>
              <a:rPr lang="uk-UA" sz="2400" b="1" dirty="0" smtClean="0"/>
              <a:t>тренінги:</a:t>
            </a:r>
            <a:r>
              <a:rPr lang="ru-RU" sz="2400" b="1" dirty="0"/>
              <a:t/>
            </a:r>
            <a:br>
              <a:rPr lang="ru-RU" sz="2400" b="1" dirty="0"/>
            </a:b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819400"/>
            <a:ext cx="8915400" cy="3777622"/>
          </a:xfrm>
        </p:spPr>
        <p:txBody>
          <a:bodyPr/>
          <a:lstStyle/>
          <a:p>
            <a:r>
              <a:rPr lang="uk-UA" dirty="0"/>
              <a:t>- “</a:t>
            </a:r>
            <a:r>
              <a:rPr lang="uk-UA" dirty="0" smtClean="0"/>
              <a:t>Застосуванн</a:t>
            </a:r>
            <a:r>
              <a:rPr lang="uk-UA" dirty="0"/>
              <a:t>я</a:t>
            </a:r>
            <a:r>
              <a:rPr lang="uk-UA" dirty="0" smtClean="0"/>
              <a:t> </a:t>
            </a:r>
            <a:r>
              <a:rPr lang="ru-RU" dirty="0" err="1"/>
              <a:t>Конвенції</a:t>
            </a:r>
            <a:r>
              <a:rPr lang="ru-RU" dirty="0"/>
              <a:t> про </a:t>
            </a:r>
            <a:r>
              <a:rPr lang="ru-RU" dirty="0" err="1"/>
              <a:t>захист</a:t>
            </a:r>
            <a:r>
              <a:rPr lang="ru-RU" dirty="0"/>
              <a:t> прав </a:t>
            </a:r>
            <a:r>
              <a:rPr lang="ru-RU" dirty="0" err="1"/>
              <a:t>людини</a:t>
            </a:r>
            <a:r>
              <a:rPr lang="ru-RU" dirty="0"/>
              <a:t> і </a:t>
            </a:r>
            <a:r>
              <a:rPr lang="ru-RU" dirty="0" err="1"/>
              <a:t>основоположних</a:t>
            </a:r>
            <a:r>
              <a:rPr lang="ru-RU" dirty="0"/>
              <a:t> свобод та практики </a:t>
            </a:r>
            <a:r>
              <a:rPr lang="ru-RU" dirty="0" err="1"/>
              <a:t>Європейського</a:t>
            </a:r>
            <a:r>
              <a:rPr lang="ru-RU" dirty="0"/>
              <a:t> суду з прав </a:t>
            </a:r>
            <a:r>
              <a:rPr lang="ru-RU" dirty="0" err="1"/>
              <a:t>людини</a:t>
            </a:r>
            <a:r>
              <a:rPr lang="ru-RU" dirty="0"/>
              <a:t> при </a:t>
            </a:r>
            <a:r>
              <a:rPr lang="ru-RU" dirty="0" err="1"/>
              <a:t>здійсненні</a:t>
            </a:r>
            <a:r>
              <a:rPr lang="ru-RU" dirty="0"/>
              <a:t> </a:t>
            </a:r>
            <a:r>
              <a:rPr lang="ru-RU" dirty="0" err="1"/>
              <a:t>правосуддя</a:t>
            </a:r>
            <a:r>
              <a:rPr lang="ru-RU" dirty="0" smtClean="0"/>
              <a:t>”</a:t>
            </a:r>
            <a:r>
              <a:rPr lang="uk-UA" dirty="0"/>
              <a:t>;</a:t>
            </a:r>
            <a:endParaRPr lang="ru-RU" dirty="0"/>
          </a:p>
          <a:p>
            <a:r>
              <a:rPr lang="uk-UA" dirty="0"/>
              <a:t>- </a:t>
            </a:r>
            <a:r>
              <a:rPr lang="ru-RU" dirty="0"/>
              <a:t>“</a:t>
            </a:r>
            <a:r>
              <a:rPr lang="uk-UA" dirty="0" smtClean="0"/>
              <a:t>Захист </a:t>
            </a:r>
            <a:r>
              <a:rPr lang="uk-UA" dirty="0"/>
              <a:t>права власності в світлі статті 1 Першого протоколу </a:t>
            </a:r>
            <a:r>
              <a:rPr lang="uk-UA" dirty="0" smtClean="0"/>
              <a:t>  Конвенції</a:t>
            </a:r>
            <a:r>
              <a:rPr lang="ru-RU" dirty="0" smtClean="0"/>
              <a:t>”;</a:t>
            </a:r>
            <a:endParaRPr lang="ru-RU" dirty="0"/>
          </a:p>
          <a:p>
            <a:r>
              <a:rPr lang="uk-UA" dirty="0"/>
              <a:t>- </a:t>
            </a:r>
            <a:r>
              <a:rPr lang="ru-RU" dirty="0"/>
              <a:t>“</a:t>
            </a:r>
            <a:r>
              <a:rPr lang="uk-UA" dirty="0" smtClean="0"/>
              <a:t>Антикорупційне законодавство</a:t>
            </a:r>
            <a:r>
              <a:rPr lang="ru-RU" dirty="0" smtClean="0"/>
              <a:t>“</a:t>
            </a:r>
            <a:r>
              <a:rPr lang="uk-UA" dirty="0" smtClean="0"/>
              <a:t>;</a:t>
            </a:r>
            <a:endParaRPr lang="ru-RU" dirty="0"/>
          </a:p>
          <a:p>
            <a:r>
              <a:rPr lang="uk-UA" dirty="0"/>
              <a:t>- </a:t>
            </a:r>
            <a:r>
              <a:rPr lang="ru-RU" dirty="0"/>
              <a:t>“Право на </a:t>
            </a:r>
            <a:r>
              <a:rPr lang="ru-RU" dirty="0" err="1"/>
              <a:t>повагу</a:t>
            </a:r>
            <a:r>
              <a:rPr lang="ru-RU" dirty="0"/>
              <a:t> до приватного і </a:t>
            </a:r>
            <a:r>
              <a:rPr lang="ru-RU" dirty="0" err="1"/>
              <a:t>сімейного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: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статті</a:t>
            </a:r>
            <a:r>
              <a:rPr lang="ru-RU" dirty="0"/>
              <a:t> 8 </a:t>
            </a:r>
            <a:r>
              <a:rPr lang="ru-RU" dirty="0" err="1"/>
              <a:t>Конвенції</a:t>
            </a:r>
            <a:r>
              <a:rPr lang="ru-RU" dirty="0"/>
              <a:t> про </a:t>
            </a:r>
            <a:r>
              <a:rPr lang="ru-RU" dirty="0" err="1"/>
              <a:t>захист</a:t>
            </a:r>
            <a:r>
              <a:rPr lang="ru-RU" dirty="0"/>
              <a:t> прав </a:t>
            </a:r>
            <a:r>
              <a:rPr lang="ru-RU" dirty="0" err="1"/>
              <a:t>людини</a:t>
            </a:r>
            <a:r>
              <a:rPr lang="ru-RU" dirty="0"/>
              <a:t> і </a:t>
            </a:r>
            <a:r>
              <a:rPr lang="ru-RU" dirty="0" err="1"/>
              <a:t>основоположних</a:t>
            </a:r>
            <a:r>
              <a:rPr lang="ru-RU" dirty="0"/>
              <a:t> свобод”</a:t>
            </a:r>
            <a:r>
              <a:rPr lang="ru-RU" i="1" dirty="0"/>
              <a:t> </a:t>
            </a:r>
            <a:r>
              <a:rPr lang="uk-UA" dirty="0"/>
              <a:t>тощо.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475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59</TotalTime>
  <Words>423</Words>
  <Application>Microsoft Office PowerPoint</Application>
  <PresentationFormat>Широкоэкранный</PresentationFormat>
  <Paragraphs>22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Times New Roman</vt:lpstr>
      <vt:lpstr>Wingdings 3</vt:lpstr>
      <vt:lpstr>Легкий дым</vt:lpstr>
      <vt:lpstr>Оновлення діючих та розробки нових стандартизованих навчальних програм підготовки суддів на 2019 рік</vt:lpstr>
      <vt:lpstr>Проведені організаційні заходи</vt:lpstr>
      <vt:lpstr>За результатами роботи Експертними групами сформовано 9 проектів стандартизованих програм</vt:lpstr>
      <vt:lpstr>Презентация PowerPoint</vt:lpstr>
      <vt:lpstr>В переліку тренінгів для кожної спеціалізації, як для суддів першої так і для суддів апеляційної інстанцій, в обов’язковому  порядку включені базові та спеціалізовані тренінги: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Оновлення діючих та розробки нових навчальних програм підготовки суддів на 2019 рік</dc:title>
  <dc:creator>ghost1195@gmail.com</dc:creator>
  <cp:lastModifiedBy>ghost1195@gmail.com</cp:lastModifiedBy>
  <cp:revision>8</cp:revision>
  <dcterms:created xsi:type="dcterms:W3CDTF">2018-12-14T09:46:53Z</dcterms:created>
  <dcterms:modified xsi:type="dcterms:W3CDTF">2018-12-14T12:14:59Z</dcterms:modified>
</cp:coreProperties>
</file>