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5"/>
  </p:notesMasterIdLst>
  <p:sldIdLst>
    <p:sldId id="402" r:id="rId2"/>
    <p:sldId id="462" r:id="rId3"/>
    <p:sldId id="439" r:id="rId4"/>
    <p:sldId id="440" r:id="rId5"/>
    <p:sldId id="427" r:id="rId6"/>
    <p:sldId id="464" r:id="rId7"/>
    <p:sldId id="466" r:id="rId8"/>
    <p:sldId id="429" r:id="rId9"/>
    <p:sldId id="468" r:id="rId10"/>
    <p:sldId id="428" r:id="rId11"/>
    <p:sldId id="467" r:id="rId12"/>
    <p:sldId id="469" r:id="rId13"/>
    <p:sldId id="28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32808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79" y="2558463"/>
            <a:ext cx="2226556" cy="222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923928" cy="26210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Овал 10"/>
          <p:cNvSpPr/>
          <p:nvPr/>
        </p:nvSpPr>
        <p:spPr>
          <a:xfrm>
            <a:off x="1187624" y="1050449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6136" y="1729493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51919" y="4592223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32859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лютого 2021року відповідно до програми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підтримання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окружних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адміністративних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судів</a:t>
            </a:r>
            <a:endParaRPr lang="ru-RU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роведено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заінтересованості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зосередження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обраній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тематиці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апробації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розглядалися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судового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розсуду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розсуд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матеріальному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процесуальному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суб’єктивного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судовому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розсуді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акцентувалася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судовому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розсуді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суду з прав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при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розгляді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Кодексом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судочинства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Фінальним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блоком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пропонувався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теми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інстанційного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судового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розсуду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розсуд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апеляційним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касаційним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судами.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того,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виконали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взяли участь у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модерованих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дискусіях</a:t>
            </a:r>
            <a:r>
              <a:rPr lang="ru-RU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539552" y="188640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апробації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семінару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–практикуму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Судова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дискреція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адміністративному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судочинстві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650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4968552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 квітня 2021 року 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uk-UA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онлайн–засідання</a:t>
            </a:r>
            <a:r>
              <a:rPr lang="uk-UA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доопрацювання семінару–практикуму для суддів окружних та апеляційних адміністративних судів “Судова дискреція в адміністративному судочинстві”.</a:t>
            </a:r>
            <a:endParaRPr lang="uk-UA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в </a:t>
            </a:r>
            <a:r>
              <a:rPr lang="uk-UA" sz="20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онлайн–засіданні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взяли судді </a:t>
            </a:r>
            <a:r>
              <a:rPr lang="uk-UA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Терлецький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Віктор </a:t>
            </a:r>
            <a:r>
              <a:rPr lang="uk-UA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Маринченко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Світлана </a:t>
            </a:r>
            <a:r>
              <a:rPr lang="uk-UA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Головчук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Ірина Верба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Ганна Панова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Олена </a:t>
            </a:r>
            <a:r>
              <a:rPr lang="uk-UA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Терлецька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старша наукова співробітниця відділу підготовки викладачів (тренерів) </a:t>
            </a:r>
            <a:r>
              <a:rPr lang="uk-UA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Ольга </a:t>
            </a:r>
            <a:r>
              <a:rPr lang="uk-UA" sz="2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Яворська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Розробники курсу обговорили доопрацьовані матеріали та його практичні завдання, фіналізували структуру семінару–практикуму та завдання для проведення тренінгу для тренерів.</a:t>
            </a:r>
          </a:p>
          <a:p>
            <a:pPr marL="0" indent="0" algn="just">
              <a:buNone/>
            </a:pPr>
            <a:endParaRPr lang="uk-UA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539552" y="188640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335" y="1124744"/>
            <a:ext cx="3893181" cy="2597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949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49688" y="3389709"/>
            <a:ext cx="5040559" cy="309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endParaRPr lang="uk-UA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Онлайн–тренінг 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тренерів </a:t>
            </a:r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Судова дискреція 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адміністративному судочинстві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травня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283968" y="67237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досконалення 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підготовки, перепідготовки та підвищення кваліфікації тренерів (викладачів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endParaRPr lang="uk-UA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 розвитку 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51317"/>
            <a:ext cx="234262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763688" y="260648"/>
            <a:ext cx="5688632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системи правосуддя 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12976"/>
            <a:ext cx="7848872" cy="353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endParaRPr lang="uk-UA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запровадження 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 стандартів суддівської освіти 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відображення підходу </a:t>
            </a: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</a:t>
            </a: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України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суддівської освіти 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засобу/основи 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довіри суспільства до суду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якості судівництва 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утвердження верховенства права 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кожному права на справедливий судовий розгляд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незалежним і безстороннім судом,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утвореним відповідно до закону</a:t>
            </a:r>
          </a:p>
          <a:p>
            <a:pPr marL="0" indent="0" algn="ctr">
              <a:buNone/>
            </a:pPr>
            <a:endParaRPr lang="uk-UA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611560" y="11663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500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437112"/>
            <a:ext cx="4171443" cy="2611323"/>
          </a:xfrm>
          <a:prstGeom prst="rect">
            <a:avLst/>
          </a:prstGeom>
        </p:spPr>
      </p:pic>
      <p:sp>
        <p:nvSpPr>
          <p:cNvPr id="6" name="Стрілка вниз 5"/>
          <p:cNvSpPr/>
          <p:nvPr/>
        </p:nvSpPr>
        <p:spPr>
          <a:xfrm>
            <a:off x="2915816" y="74328"/>
            <a:ext cx="3050628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336971" y="1015481"/>
            <a:ext cx="849694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Засади суддівської освіти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Суддівська освіта ґрунтується на: </a:t>
            </a:r>
            <a:endPara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потребах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цільової аудиторії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 до необхідності </a:t>
            </a: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вдосконалення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їхніх знань,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умінь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і навичок залежно від досвіду (стажу) роботи </a:t>
            </a: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урахуванням індивідуальних 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потреб </a:t>
            </a: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розробці матеріалів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для всіх компонентів суддівської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освіти 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підготовці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викладачів (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тренерів)</a:t>
            </a:r>
          </a:p>
          <a:p>
            <a:pPr algn="ctr"/>
            <a:endPara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викладання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курсів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забезпечується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єдиний підхід до викладання розроблених курсів </a:t>
            </a:r>
            <a:endPara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відбір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викладачів на підставі встановлених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критеріїв</a:t>
            </a: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 викладачами вимог розроблених курсів та 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методології</a:t>
            </a:r>
            <a:endParaRPr lang="uk-U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долати труднощі, властиві викладацькій (тренерській)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сучасними інтерактивними методами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уміти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 сучасні інформаційні технології навчання (працювати з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PowerPoint та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іншим програмним забезпеченням і різноманітним комп’ютерним обладнанням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суть і володіти методикою дистанційної (зокрема, онлайн) підготовки та прагнути оволодівати необхідними знаннями та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навичками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уміти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 в команді, формуючи партнерські відносини та забезпечуючи взаємну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докладати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належних зусиль до свого розвитку та підвищення викладацької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майстерності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1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821480" y="299374"/>
            <a:ext cx="4417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Викладачі (тренери) 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endParaRPr lang="uk-UA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35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32859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прагнути здобуття нового досвіду та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засадничі принципи ефективної роботи малих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вірити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можливість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висловлювання інших про свої підходи до роботи, спокійно ставитися до констатації власних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помилок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експериментувати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новими ідеями та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методиками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мати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систематизований і системний підхід до вирішення проблем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викладачами є постійною та послідовною, супроводжуватися методологічною підтримкою (тренінги, семінари, методологічні школи, засідання груп, тощо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uk-UA" sz="2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ілка вниз 3"/>
          <p:cNvSpPr/>
          <p:nvPr/>
        </p:nvSpPr>
        <p:spPr>
          <a:xfrm>
            <a:off x="2915816" y="74328"/>
            <a:ext cx="3050628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578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 напрями </a:t>
            </a:r>
          </a:p>
          <a:p>
            <a:pPr marL="0" indent="0" algn="ctr">
              <a:buNone/>
            </a:pPr>
            <a:r>
              <a:rPr lang="uk-UA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суддівської освіти:</a:t>
            </a:r>
            <a:endParaRPr lang="uk-UA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інституційний розвиток Національної школи суддів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 стандартів суддівської освіти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 системи підготовки, перепідготовки </a:t>
            </a:r>
            <a:endParaRPr lang="uk-UA" sz="20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та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 тренерів (викладачів)</a:t>
            </a:r>
          </a:p>
          <a:p>
            <a:pPr marL="0" indent="0" algn="ctr">
              <a:buNone/>
            </a:pPr>
            <a:r>
              <a:rPr lang="uk-UA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 інституту наставництва 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20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законодавче </a:t>
            </a: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унормування механізму наставництва, що має регулювати зміст, методику та організацію наставництва в </a:t>
            </a:r>
            <a:r>
              <a:rPr lang="uk-UA" sz="2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судах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методичних рекомендацій для відбору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наставників підготовку наставників,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включно з розробкою методичних та навчальних матеріалів проведення такої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</a:t>
            </a:r>
            <a:endParaRPr lang="uk-UA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307" y="639852"/>
            <a:ext cx="8640960" cy="6029508"/>
          </a:xfrm>
        </p:spPr>
        <p:txBody>
          <a:bodyPr/>
          <a:lstStyle/>
          <a:p>
            <a:pPr marL="0" indent="0" algn="just">
              <a:buNone/>
            </a:pP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 березня 2020 року Національна школа суддів України провела перше засідання розробників </a:t>
            </a:r>
            <a:r>
              <a:rPr lang="uk-UA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семінару–практикуму </a:t>
            </a: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суддів адміністративної юрисдикції “Судова дискреція в адміністративному судочинстві”.</a:t>
            </a:r>
            <a:endParaRPr lang="uk-UA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Модератором засідання був 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викладач–науковий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відділу підготовки викладачів (тренерів) </a:t>
            </a: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Терлецький</a:t>
            </a:r>
            <a:r>
              <a:rPr lang="uk-UA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  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розробників: судді </a:t>
            </a: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Світлана </a:t>
            </a:r>
            <a:r>
              <a:rPr lang="uk-UA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Головчук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Ірина Верба, Ганна Панова, Олена </a:t>
            </a:r>
            <a:r>
              <a:rPr lang="uk-UA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Терлецька</a:t>
            </a: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Ангеліна </a:t>
            </a:r>
            <a:r>
              <a:rPr lang="uk-UA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Черникова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старший науковий співробітник відділу підготовки викладачів (тренерів) </a:t>
            </a: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Ольга </a:t>
            </a:r>
            <a:r>
              <a:rPr lang="uk-UA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Яворська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засідання розробники </a:t>
            </a:r>
            <a:endParaRPr lang="uk-UA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обговорили актуальність </a:t>
            </a:r>
          </a:p>
          <a:p>
            <a:pPr marL="0" indent="0">
              <a:buNone/>
            </a:pP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семінару–практикуму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endParaRPr lang="uk-UA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 юрисдикції, </a:t>
            </a:r>
            <a:endParaRPr lang="uk-UA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напрацювали та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схвалили структуру </a:t>
            </a:r>
            <a:endParaRPr lang="uk-UA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зміст,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визначили строки </a:t>
            </a:r>
            <a:endParaRPr lang="uk-UA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відповідальних осіб за </a:t>
            </a:r>
            <a:endParaRPr lang="uk-UA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матеріалів.</a:t>
            </a:r>
          </a:p>
          <a:p>
            <a:pPr marL="0" indent="0">
              <a:buNone/>
            </a:pP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одератор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узагальнив 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напрацювання</a:t>
            </a:r>
          </a:p>
          <a:p>
            <a:pPr marL="0" indent="0">
              <a:buNone/>
            </a:pP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розробників та 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визначив</a:t>
            </a:r>
          </a:p>
          <a:p>
            <a:pPr marL="0" indent="0">
              <a:buNone/>
            </a:pP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напрямки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подальшої роботи.</a:t>
            </a:r>
          </a:p>
          <a:p>
            <a:pPr marL="0" indent="0" algn="just">
              <a:buNone/>
            </a:pPr>
            <a:endParaRPr lang="uk-UA" sz="1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821480" y="116632"/>
            <a:ext cx="3462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Початок розроблення</a:t>
            </a:r>
            <a:endParaRPr lang="uk-UA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40968"/>
            <a:ext cx="4678094" cy="3175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279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10163</TotalTime>
  <Words>762</Words>
  <Application>Microsoft Office PowerPoint</Application>
  <PresentationFormat>Екран (4:3)</PresentationFormat>
  <Paragraphs>99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0" baseType="lpstr">
      <vt:lpstr>Arial</vt:lpstr>
      <vt:lpstr>Calibri</vt:lpstr>
      <vt:lpstr>Symbol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Форми занять 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560</cp:revision>
  <dcterms:created xsi:type="dcterms:W3CDTF">2016-09-21T20:12:43Z</dcterms:created>
  <dcterms:modified xsi:type="dcterms:W3CDTF">2021-05-06T09:46:43Z</dcterms:modified>
</cp:coreProperties>
</file>