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5"/>
  </p:notesMasterIdLst>
  <p:sldIdLst>
    <p:sldId id="402" r:id="rId2"/>
    <p:sldId id="462" r:id="rId3"/>
    <p:sldId id="439" r:id="rId4"/>
    <p:sldId id="440" r:id="rId5"/>
    <p:sldId id="470" r:id="rId6"/>
    <p:sldId id="429" r:id="rId7"/>
    <p:sldId id="468" r:id="rId8"/>
    <p:sldId id="464" r:id="rId9"/>
    <p:sldId id="467" r:id="rId10"/>
    <p:sldId id="472" r:id="rId11"/>
    <p:sldId id="428" r:id="rId12"/>
    <p:sldId id="471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6064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Володимир Зеленський підписав Закон 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 змін до деяких законодавчих актів України щодо забезпечення рівних можливостей матері та батька у догляді за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1401-ІХ, який Верховна Рада ухвалила 15 квітня 2021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endParaRPr lang="en-US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покликаний забезпечити рівні можливості для чоловіка й жінки у питанні поєднання роботи із сімейними обов'язками. Зокрема, усуваються законодавчі прогалини, що обмежують право батька на відпустку для догляду за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endParaRPr lang="uk-UA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Усуното дискримінаційний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підхід, за яким право батька чи інших родичів на відпустку для догляду за дитиною було похідним від права матері, тобто лише мати могла делегувати право на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відпустку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іншим. Через це у випадках, коли мати дитини є, наприклад, самозайнятою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особою,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батько теж не міг скористатися відпусткою для догляду за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</a:p>
          <a:p>
            <a:pPr marL="0" indent="0" algn="just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 в законодавстві </a:t>
            </a:r>
            <a:r>
              <a:rPr lang="uk-UA" sz="20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створять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 для посилення ролі батька у вихованні дітей та розвитку відповідального батьківства в Україні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 батька без обмежень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9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21" y="523220"/>
            <a:ext cx="8568952" cy="268975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уміють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інформаційні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(працювати з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 та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 програмним забезпеченням і різноманітним комп’ютерним обладнанням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суть і 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методикою дистанційної (зокрема, онлайн) підготовки та 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оволодівати необхідними знаннями та 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endParaRPr lang="uk-UA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уміють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в команді, формуючи партнерські відносини та забезпечуючи взаємну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 інтерактивними методами викладання</a:t>
            </a:r>
          </a:p>
          <a:p>
            <a:pPr marL="0" indent="0" algn="just">
              <a:buNone/>
            </a:pP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048246" y="0"/>
            <a:ext cx="3379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 (тренери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45780"/>
            <a:ext cx="4752528" cy="3510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кутник 6"/>
          <p:cNvSpPr/>
          <p:nvPr/>
        </p:nvSpPr>
        <p:spPr>
          <a:xfrm>
            <a:off x="175000" y="3645024"/>
            <a:ext cx="3748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викладачами є постійною та послідовною,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 методологічною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підтримкою (тренінги, семінари, методологічні школи, засідання груп, тощо)</a:t>
            </a:r>
          </a:p>
        </p:txBody>
      </p:sp>
    </p:spTree>
    <p:extLst>
      <p:ext uri="{BB962C8B-B14F-4D97-AF65-F5344CB8AC3E}">
        <p14:creationId xmlns:p14="http://schemas.microsoft.com/office/powerpoint/2010/main" val="189070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9688" y="3389709"/>
            <a:ext cx="5040559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Онлайн–апробація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 </a:t>
            </a:r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 на посаду судді 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 гендерних стереотипів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12–13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83968" y="6723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гендерних </a:t>
            </a:r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стереотипів  і дискримінацій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17765"/>
            <a:ext cx="3310325" cy="37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763688" y="260648"/>
            <a:ext cx="5688632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системи правосуддя 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76"/>
            <a:ext cx="7848872" cy="35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запровадження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освіти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відображення підходу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України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суддівської освіти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засобу/основи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довіри суспільства до суду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якості судівництва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верховенства права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кожному права на справедливий судовий розгляд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 і безстороннім судом,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утвореним відповідно до закону</a:t>
            </a: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11560" y="1166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 суддівської освіти в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6120680"/>
          </a:xfrm>
        </p:spPr>
        <p:txBody>
          <a:bodyPr/>
          <a:lstStyle/>
          <a:p>
            <a:pPr marL="0" indent="0" algn="ctr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Вимоги, викладені в Концепції, поширюються як </a:t>
            </a:r>
          </a:p>
          <a:p>
            <a:pPr marL="0" indent="0" algn="ctr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спеціальну підготовку кандидатів на посаду судді, так і на підготовку суддів </a:t>
            </a:r>
          </a:p>
          <a:p>
            <a:pPr marL="0" indent="0" algn="ctr">
              <a:buNone/>
            </a:pPr>
            <a:r>
              <a:rPr lang="uk-UA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Зміст суддівської освіти</a:t>
            </a:r>
            <a:endParaRPr lang="uk-UA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УСІХ курсів для кандидатів на посаду судді </a:t>
            </a:r>
          </a:p>
          <a:p>
            <a:pPr marL="0" indent="0" algn="ctr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суддів здійснюється із врахуванням трьох вимірів:</a:t>
            </a:r>
          </a:p>
          <a:p>
            <a:pPr marL="0" indent="0" algn="ctr">
              <a:buNone/>
            </a:pPr>
            <a:r>
              <a:rPr lang="uk-U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</a:p>
          <a:p>
            <a:pPr marL="0" indent="0" algn="ctr">
              <a:buNone/>
            </a:pP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навички та вміння</a:t>
            </a:r>
          </a:p>
          <a:p>
            <a:pPr marL="0" indent="0" algn="ctr">
              <a:buNone/>
            </a:pP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 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цінності</a:t>
            </a:r>
            <a:endParaRPr lang="uk-UA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(зокрема, розуміння соціального контексту здійснення правосуддя: </a:t>
            </a:r>
          </a:p>
          <a:p>
            <a:pPr marL="0" indent="0" algn="ctr">
              <a:buNone/>
            </a:pP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суспільства та його потреб; </a:t>
            </a:r>
          </a:p>
          <a:p>
            <a:pPr marL="0" indent="0" algn="ctr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недопущення дискримінації за різними ознаками </a:t>
            </a:r>
          </a:p>
          <a:p>
            <a:pPr marL="0" indent="0" algn="ctr">
              <a:buNone/>
            </a:pP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статтю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національністю, віком, місцем проживання, релігійною приналежністю, сексуальною орієнтацією, матеріальним станом, 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ілка вниз 4"/>
          <p:cNvSpPr/>
          <p:nvPr/>
        </p:nvSpPr>
        <p:spPr>
          <a:xfrm>
            <a:off x="3311860" y="16097"/>
            <a:ext cx="2088232" cy="5325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97152"/>
            <a:ext cx="417144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9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напрями </a:t>
            </a:r>
          </a:p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суддівської освіти: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інституційний розвиток Національної школи суддів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 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 суддівської освіти </a:t>
            </a:r>
            <a:endParaRPr lang="ru-RU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 підготовки 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 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посаду судді)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 форм і методів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Національних стандартів суддівської 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освіти: </a:t>
            </a: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 оновлення змісту суддівської освіти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компетентнісного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ваги ціннісної складової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 соціального контексту здійснення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 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uk-UA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307" y="639852"/>
            <a:ext cx="8640960" cy="6029508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7–8 травня 2019 року в місті Вінниці відбулося засідання групи розробників курсів з питань ґендерної рівності, зокрема, курсу для спеціальної підготовки кандидатів на посаду судді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“Подолання ґендерних стереотипів”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 здійснюється Національною школою суддів України спільно з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канадсько–українським </a:t>
            </a:r>
            <a:r>
              <a:rPr lang="uk-UA" sz="18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 судової реформи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Модерувала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засіданні </a:t>
            </a:r>
            <a:r>
              <a:rPr lang="uk-UA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очільниця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групи розробників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</a:t>
            </a:r>
            <a:r>
              <a:rPr lang="uk-UA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Фулей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розробки курсів залучені професійні судді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Надія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Стефанів, Максим Кравченко,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</a:t>
            </a:r>
            <a:r>
              <a:rPr lang="uk-UA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Лапчевська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Ярослав </a:t>
            </a:r>
            <a:r>
              <a:rPr lang="uk-UA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Левик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Ростислав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Москаль, Микола Перекопський,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Савчак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Тетяна </a:t>
            </a:r>
            <a:r>
              <a:rPr lang="uk-UA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Сапальова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Дмитро Свояк.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 напрацювано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знань, </a:t>
            </a:r>
            <a:endParaRPr lang="uk-UA" sz="18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умінь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(навичок) і цінностей, на досягнення яких </a:t>
            </a:r>
            <a:endParaRPr lang="uk-UA" sz="18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 курс; </a:t>
            </a:r>
            <a:r>
              <a:rPr lang="uk-UA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сформувано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1–денного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курсу для спеціальної підготовки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посаду судді (програму,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тематику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міні–лекцій та практичних завдань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0" indent="0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обговорено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 питання у сфері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ґендерної рівності </a:t>
            </a:r>
            <a:endParaRPr lang="uk-UA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21480" y="116632"/>
            <a:ext cx="346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Початок розроблення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77423"/>
            <a:ext cx="3384376" cy="426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6" y="1844824"/>
            <a:ext cx="8636452" cy="4858004"/>
          </a:xfrm>
          <a:prstGeom prst="rect">
            <a:avLst/>
          </a:prstGeom>
        </p:spPr>
      </p:pic>
      <p:pic>
        <p:nvPicPr>
          <p:cNvPr id="1026" name="Picture 2" descr="C:\Users\user\Documents\SJRP LOGO\SJRP_logo_24 Nov 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8660"/>
            <a:ext cx="2832586" cy="77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log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7770"/>
            <a:ext cx="15319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3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50305"/>
            <a:ext cx="8568952" cy="5875039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Правозахисна організація </a:t>
            </a:r>
            <a:r>
              <a:rPr lang="uk-UA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закликала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держави–члени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 Європи активізувати зусилля по боротьбі з насильством проти жінок шляхом швидкої ратифікації Стамбульської конвенції.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Правозахисники, зокрема, закликали Україну долучитися до конвенції, яку вона підписала в 2011 році, але досі не ратифікувала.</a:t>
            </a:r>
          </a:p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Уряди повинні вжити термінових заходів для протидії дезінформації про конвенцію та боротьби з небезпечними міфами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дискримінаційними стереотипами, що підривають роботу зі стримування насильства щодо жінок, наголосили у HRW напередодні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10–ї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річниці конвенції, що була відкрита для підписання 11 травня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2011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року в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Стамбулі.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текстом конвенції, </a:t>
            </a:r>
            <a:r>
              <a:rPr lang="en-US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гендер</a:t>
            </a:r>
            <a:r>
              <a:rPr lang="en-US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її розумінні означає </a:t>
            </a:r>
            <a:r>
              <a:rPr lang="en-US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виниклі ролі, способи поведінки, діяльності чи атрибути, які дане суспільство вважає належними для чоловіків і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en-US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запровадження в документі цього поняття ніяк не загрожує традиціям і цінностям кожного даного суспільства.</a:t>
            </a:r>
          </a:p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не передбачає створення поняття </a:t>
            </a:r>
            <a:r>
              <a:rPr lang="en-US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третьої статі</a:t>
            </a:r>
            <a:r>
              <a:rPr lang="en-US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 вимог визнавати її, як і не вимагає запровадження якоїсь окремої </a:t>
            </a:r>
            <a:r>
              <a:rPr lang="en-US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гендерної освіти</a:t>
            </a:r>
            <a:r>
              <a:rPr lang="en-US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того, попри назву конвенції, вона також містить положення про захист від домашнього насильства чоловіків чи хлопців.</a:t>
            </a: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539552" y="11663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Десятиліття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10284</TotalTime>
  <Words>845</Words>
  <Application>Microsoft Office PowerPoint</Application>
  <PresentationFormat>Екран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Форми занять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620</cp:revision>
  <dcterms:created xsi:type="dcterms:W3CDTF">2016-09-21T20:12:43Z</dcterms:created>
  <dcterms:modified xsi:type="dcterms:W3CDTF">2021-05-12T06:34:08Z</dcterms:modified>
</cp:coreProperties>
</file>