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6"/>
  </p:notesMasterIdLst>
  <p:sldIdLst>
    <p:sldId id="402" r:id="rId2"/>
    <p:sldId id="462" r:id="rId3"/>
    <p:sldId id="439" r:id="rId4"/>
    <p:sldId id="440" r:id="rId5"/>
    <p:sldId id="427" r:id="rId6"/>
    <p:sldId id="464" r:id="rId7"/>
    <p:sldId id="466" r:id="rId8"/>
    <p:sldId id="429" r:id="rId9"/>
    <p:sldId id="428" r:id="rId10"/>
    <p:sldId id="471" r:id="rId11"/>
    <p:sldId id="468" r:id="rId12"/>
    <p:sldId id="467" r:id="rId13"/>
    <p:sldId id="473" r:id="rId14"/>
    <p:sldId id="4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9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59046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чату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месенджері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онлайн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“Новели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обговоренні, яким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модерував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керівник тренінгу суддя </a:t>
            </a:r>
            <a:r>
              <a:rPr lang="uk-UA" sz="1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</a:t>
            </a:r>
            <a:r>
              <a:rPr lang="uk-UA" sz="1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Потильчак</a:t>
            </a: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участь узяли судді господарських судів </a:t>
            </a:r>
            <a:r>
              <a:rPr lang="uk-UA" sz="1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</a:t>
            </a:r>
            <a:r>
              <a:rPr lang="uk-UA" sz="1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Банасько</a:t>
            </a:r>
            <a:r>
              <a:rPr lang="uk-UA" sz="1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Олена Коротун, Людмила Білецька, Роман </a:t>
            </a:r>
            <a:r>
              <a:rPr lang="uk-UA" sz="1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Міліціанов</a:t>
            </a:r>
            <a:r>
              <a:rPr lang="uk-UA" sz="1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Тетяна Васильченко, Олена </a:t>
            </a:r>
            <a:r>
              <a:rPr lang="uk-UA" sz="1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Малєєва</a:t>
            </a:r>
            <a:r>
              <a:rPr lang="uk-UA" sz="1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Діна </a:t>
            </a:r>
            <a:r>
              <a:rPr lang="uk-UA" sz="1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Огороднік</a:t>
            </a:r>
            <a:r>
              <a:rPr lang="uk-UA" sz="1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Ірина </a:t>
            </a:r>
            <a:r>
              <a:rPr lang="uk-UA" sz="1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Голенко</a:t>
            </a:r>
            <a:r>
              <a:rPr lang="uk-UA" sz="1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Тетяна Гребенюк, Олена Фонова, Володимир </a:t>
            </a:r>
            <a:r>
              <a:rPr lang="uk-UA" sz="1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Гевко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працівники Національної школи суддів України </a:t>
            </a:r>
            <a:r>
              <a:rPr lang="uk-UA" sz="1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Юлія </a:t>
            </a:r>
            <a:r>
              <a:rPr lang="uk-UA" sz="1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Блінова</a:t>
            </a:r>
            <a:r>
              <a:rPr lang="uk-UA" sz="1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Наталія Свиридова</a:t>
            </a:r>
            <a:r>
              <a:rPr lang="uk-UA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обговорення всіма учасницями та учасниками засідання було визначено розробників кожної теми, інтерактивні методи для практичних завдань (експрес опитування,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кейсзавдання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дискусії в малих групах, мозковий штурм),  строки підготовки матеріалів курсу.</a:t>
            </a:r>
            <a:endParaRPr lang="uk-U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611560" y="31324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новели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процесуального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89040"/>
            <a:ext cx="6624736" cy="28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1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307" y="639852"/>
            <a:ext cx="8640960" cy="6218148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квітня 2019 року Національна школа суддів України в місті Києві провела засідання групи розробників тренінгу для суддів “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 спорів, що виникають із договорів страхування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икладач–координатор 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</a:t>
            </a:r>
            <a:r>
              <a:rPr lang="uk-UA" sz="18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Потильчак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підкреслив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 розробки нового тренінгу для суддів щодо договорів страхування та наголосив, що матеріали тренінгу мають орієнтувати суддів на правильне визначення, тлумачення та застосування принципів і норм права, які регулюють договірні відносини у сфері страхування.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узяли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Банасько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Ірина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Кондратова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Борис Грек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Олеся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Дупляк</a:t>
            </a:r>
            <a:r>
              <a:rPr lang="ru-RU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Інна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Отрош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821480" y="116632"/>
            <a:ext cx="346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Початок розроблення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71" y="4005064"/>
            <a:ext cx="8460432" cy="24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9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61206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 лютого 2020 року в </a:t>
            </a:r>
            <a:r>
              <a:rPr lang="ru-RU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провела </a:t>
            </a:r>
            <a:r>
              <a:rPr lang="ru-RU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апробацію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спорів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Викладачами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Банасько</a:t>
            </a:r>
            <a:r>
              <a:rPr lang="ru-RU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Ірина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Кондратова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Борис Грек</a:t>
            </a:r>
            <a:r>
              <a:rPr lang="ru-RU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Інна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Отрош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демонстрації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відеороликів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мозкові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штурми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лекцій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виконаних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95536" y="31324"/>
            <a:ext cx="8424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пробація</a:t>
            </a:r>
            <a:endParaRPr lang="ru-RU" sz="2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2" y="3792106"/>
            <a:ext cx="4248472" cy="2339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09" y="3855705"/>
            <a:ext cx="4006041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765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61206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2020 року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завершальне</a:t>
            </a:r>
            <a:r>
              <a:rPr lang="ru-RU" sz="1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</a:t>
            </a:r>
            <a:r>
              <a:rPr lang="ru-RU" sz="1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розробниками</a:t>
            </a: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“Новели </a:t>
            </a:r>
            <a:r>
              <a:rPr lang="ru-RU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процесуального</a:t>
            </a: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проблемні</a:t>
            </a: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обговоренні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модерував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суддя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ru-RU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Потильчак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участь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узяли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судів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ru-RU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Банасько</a:t>
            </a:r>
            <a:r>
              <a:rPr lang="ru-RU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Роман </a:t>
            </a:r>
            <a:r>
              <a:rPr lang="ru-RU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Міліціанов</a:t>
            </a:r>
            <a:r>
              <a:rPr lang="ru-RU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Коротун</a:t>
            </a:r>
            <a:r>
              <a:rPr lang="ru-RU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Тетяна</a:t>
            </a:r>
            <a:r>
              <a:rPr lang="ru-RU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Васильченко, </a:t>
            </a:r>
            <a:r>
              <a:rPr lang="ru-RU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Малєєва</a:t>
            </a:r>
            <a:r>
              <a:rPr lang="ru-RU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Діна</a:t>
            </a:r>
            <a:r>
              <a:rPr lang="ru-RU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Огороднік</a:t>
            </a:r>
            <a:r>
              <a:rPr lang="ru-RU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Ірина</a:t>
            </a:r>
            <a:r>
              <a:rPr lang="ru-RU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Голенко, </a:t>
            </a:r>
            <a:r>
              <a:rPr lang="ru-RU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Тетяна</a:t>
            </a:r>
            <a:r>
              <a:rPr lang="ru-RU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Гребенюк, </a:t>
            </a:r>
            <a:r>
              <a:rPr lang="ru-RU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Фонова</a:t>
            </a:r>
            <a:r>
              <a:rPr lang="ru-RU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Юлія</a:t>
            </a:r>
            <a:r>
              <a:rPr lang="ru-RU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Блінова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</a:t>
            </a:r>
            <a:r>
              <a:rPr lang="ru-RU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Свиридова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Верховного Суду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судочинства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тому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99718" y="3132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Готовий до апробації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12976"/>
            <a:ext cx="7159184" cy="34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uk-UA" altLang="uk-UA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83845"/>
            <a:ext cx="3157410" cy="40790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61514"/>
            <a:ext cx="720080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528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3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3012548"/>
            <a:ext cx="5236327" cy="340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</a:t>
            </a:r>
            <a:r>
              <a:rPr lang="uk-UA" alt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endParaRPr lang="uk-UA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тренерів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 питання процесуального законодавства в господарському судочинстві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та “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 спорів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виникають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договорів страхування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травня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283968" y="67237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Постійна та послідовна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викладачами-тренерами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uk-UA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реалізація Стратегії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5" y="2924944"/>
            <a:ext cx="3102883" cy="38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691680" y="260648"/>
            <a:ext cx="6336704" cy="28083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системи правосуддя 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2" y="2486399"/>
            <a:ext cx="8388424" cy="427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запровадження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 стандартів суддівської освіти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відображення підходу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України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суддівської освіти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засобу/основи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довіри суспільства до суду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якості судівництва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 верховенства права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кожному права на справедливий судовий розгляд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незалежним і безстороннім судом,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утвореним відповідно до закону</a:t>
            </a: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11560" y="11663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437112"/>
            <a:ext cx="4171443" cy="2611323"/>
          </a:xfrm>
          <a:prstGeom prst="rect">
            <a:avLst/>
          </a:prstGeom>
        </p:spPr>
      </p:pic>
      <p:sp>
        <p:nvSpPr>
          <p:cNvPr id="6" name="Стрілка вниз 5"/>
          <p:cNvSpPr/>
          <p:nvPr/>
        </p:nvSpPr>
        <p:spPr>
          <a:xfrm>
            <a:off x="2915816" y="74328"/>
            <a:ext cx="3050628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336971" y="1015481"/>
            <a:ext cx="84969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Засади суддівської освіти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Суддівська освіта ґрунтується на: </a:t>
            </a:r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потребах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цільової аудиторії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 до необхідності 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вдосконалення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їхніх знань,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умінь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і навичок залежно від досвіду (стажу) роботи 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урахуванням індивідуальних 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потреб 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розробці матеріалів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для всіх компонентів суддівської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освіти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підготовці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викладачів (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тренерів)</a:t>
            </a:r>
          </a:p>
          <a:p>
            <a:pPr algn="ctr"/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викладання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підхід до викладання розроблених курсів </a:t>
            </a:r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відбір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 на підставі встановлених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викладачами вимог розроблених курсів та 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методології</a:t>
            </a: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долати труднощі, властиві викладацькій (тренерській)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 інтерактивними методами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уміти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сучасні інформаційні технології навчання (працювати з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PowerPoint та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іншим програмним забезпеченням і різноманітним комп’ютерним обладнанням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суть і володіти методикою дистанційної (зокрема, онлайн) підготовки та прагнути оволодівати необхідними знаннями та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навичками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уміти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 в команді, формуючи партнерські відносини та забезпечуючи взаємну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докладати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належних зусиль до свого розвитку та підвищення викладацької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821480" y="299374"/>
            <a:ext cx="4417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Викладачі (тренери) 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прагнути здобуття нового досвіду та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засадничі принципи ефективної роботи малих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вірити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можливість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висловлювання інших про свої підходи до роботи, спокійно ставитися до констатації власних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експериментувати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новими ідеями та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методиками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систематизований і системний підхід до вирішення проблем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викладачами є постійною та послідовною, супроводжуватися методологічною підтримкою (тренінги, семінари, методологічні школи, засідання груп, тощо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uk-UA" sz="2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ілка вниз 3"/>
          <p:cNvSpPr/>
          <p:nvPr/>
        </p:nvSpPr>
        <p:spPr>
          <a:xfrm>
            <a:off x="2915816" y="74328"/>
            <a:ext cx="3050628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578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 напрями </a:t>
            </a:r>
          </a:p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суддівської освіти:</a:t>
            </a: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інституційний розвиток Національної школи суддів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 стандартів суддівської освіти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 системи підготовки, перепідготовки </a:t>
            </a:r>
            <a:endParaRPr lang="uk-UA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та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 тренерів (викладачів)</a:t>
            </a:r>
          </a:p>
          <a:p>
            <a:pPr marL="0" indent="0" algn="ctr"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інституту наставництва 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0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законодавче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механізму наставництва, що має регулювати зміст, методику та організацію наставництва в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судах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 рекомендацій для відбору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наставників підготовку наставників,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 з розробкою методичних та навчальних матеріалів проведення такої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600427"/>
            <a:ext cx="2226556" cy="222655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868144" y="844749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6326" y="4506274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09" y="1946663"/>
            <a:ext cx="2497041" cy="31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10565</TotalTime>
  <Words>852</Words>
  <Application>Microsoft Office PowerPoint</Application>
  <PresentationFormat>Екран (4:3)</PresentationFormat>
  <Paragraphs>90</Paragraphs>
  <Slides>14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1" baseType="lpstr">
      <vt:lpstr>Arial</vt:lpstr>
      <vt:lpstr>Calibri</vt:lpstr>
      <vt:lpstr>Symbol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Форми занять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677</cp:revision>
  <dcterms:created xsi:type="dcterms:W3CDTF">2016-09-21T20:12:43Z</dcterms:created>
  <dcterms:modified xsi:type="dcterms:W3CDTF">2021-05-26T06:49:06Z</dcterms:modified>
</cp:coreProperties>
</file>