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14"/>
  </p:notesMasterIdLst>
  <p:sldIdLst>
    <p:sldId id="402" r:id="rId2"/>
    <p:sldId id="462" r:id="rId3"/>
    <p:sldId id="474" r:id="rId4"/>
    <p:sldId id="429" r:id="rId5"/>
    <p:sldId id="428" r:id="rId6"/>
    <p:sldId id="440" r:id="rId7"/>
    <p:sldId id="468" r:id="rId8"/>
    <p:sldId id="475" r:id="rId9"/>
    <p:sldId id="473" r:id="rId10"/>
    <p:sldId id="476" r:id="rId11"/>
    <p:sldId id="477" r:id="rId12"/>
    <p:sldId id="472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9933"/>
    <a:srgbClr val="9A4132"/>
    <a:srgbClr val="CC3300"/>
    <a:srgbClr val="996633"/>
    <a:srgbClr val="6E6924"/>
    <a:srgbClr val="F93B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317" autoAdjust="0"/>
    <p:restoredTop sz="94419" autoAdjust="0"/>
  </p:normalViewPr>
  <p:slideViewPr>
    <p:cSldViewPr>
      <p:cViewPr varScale="1">
        <p:scale>
          <a:sx n="69" d="100"/>
          <a:sy n="69" d="100"/>
        </p:scale>
        <p:origin x="77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8B2BB-EB72-4357-8E0A-FC5BF62BEEB8}" type="datetimeFigureOut">
              <a:rPr lang="ru-RU" smtClean="0"/>
              <a:pPr/>
              <a:t>03.06.2021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17E37-287C-4CA7-824D-D7D8473018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706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6423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16424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A64DD-B714-4EE7-89A0-3B0945B1EAA9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3322E-117F-4C5F-8410-E487653B2661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C26D7-633A-4D26-8DF8-A359A3EBF476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BF052-6834-4380-B3E7-71D73401D5A5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382BF-9AF0-4507-8887-19BBD7401434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E0184-FCFA-4665-A04E-D44741C772A6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5D5B9-33A8-4665-8E75-60405E0FC6DC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1BB78-B9A4-4AF4-A4A3-406AA1DB3D0A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4FFA5-CD16-40E6-A9E3-E63D0307BDCF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85391-AEB8-44E6-8195-AC998837B2E0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2538A-32ED-4EF4-AC96-69E003BCB0D9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15363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4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5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6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67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8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9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0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1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2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3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4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5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6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7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8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9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0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1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2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3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4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5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6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7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88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89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0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1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2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3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4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5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6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5397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5398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15399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5400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5401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CE231F2-6A23-47B8-84FB-D3AF33D15BA8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4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nsj.gov.ua/files/154607436315399361402%20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150" y="773113"/>
            <a:ext cx="8780463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978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2595" y="784967"/>
            <a:ext cx="8568952" cy="3580137"/>
          </a:xfrm>
        </p:spPr>
        <p:txBody>
          <a:bodyPr/>
          <a:lstStyle/>
          <a:p>
            <a:pPr marL="0" indent="0" algn="just">
              <a:buNone/>
            </a:pP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грудня 2020 року Національна школа суддів України у процесі здійснення підготовки помічників суддів </a:t>
            </a: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провела онлайн–апробацію </a:t>
            </a:r>
            <a: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тренінгу для кандидатів на посаду суддів “Відповідальність за порушення господарських зобов’язань”.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 </a:t>
            </a:r>
            <a:r>
              <a:rPr lang="ru-RU" sz="2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насичено</a:t>
            </a: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інтерактивними</a:t>
            </a: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мінілекціями</a:t>
            </a: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відеороликами</a:t>
            </a: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експрес</a:t>
            </a: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опитуваннями</a:t>
            </a: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практичними</a:t>
            </a: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завданнями</a:t>
            </a: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модерованими</a:t>
            </a: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дискусіями</a:t>
            </a: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0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Тренерська</a:t>
            </a: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команда, до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ввійшли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судді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господарських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суддів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 </a:t>
            </a:r>
            <a:r>
              <a:rPr lang="ru-RU" sz="20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Гевко</a:t>
            </a: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 </a:t>
            </a:r>
            <a:r>
              <a:rPr lang="ru-RU" sz="20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Тетяна</a:t>
            </a:r>
            <a:r>
              <a:rPr lang="ru-RU" sz="20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Гребенюк,</a:t>
            </a: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Діна</a:t>
            </a:r>
            <a:r>
              <a:rPr lang="ru-RU" sz="20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Огороднік</a:t>
            </a:r>
            <a:r>
              <a:rPr lang="ru-RU" sz="20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Олена</a:t>
            </a:r>
            <a:r>
              <a:rPr lang="ru-RU" sz="20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Фонова</a:t>
            </a:r>
            <a:r>
              <a:rPr lang="ru-RU" sz="20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Олена</a:t>
            </a:r>
            <a:r>
              <a:rPr lang="ru-RU" sz="20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Малєєва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успішно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презентувала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тренінгу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відповіла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поставлені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sz="20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sz="17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395536" y="31324"/>
            <a:ext cx="84249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</a:t>
            </a:r>
            <a:r>
              <a:rPr lang="ru-RU" sz="2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апробації</a:t>
            </a:r>
            <a:r>
              <a:rPr lang="ru-RU" sz="2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тренінгу</a:t>
            </a:r>
            <a:endParaRPr lang="ru-RU" sz="22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Відповідальність </a:t>
            </a:r>
            <a:r>
              <a:rPr lang="uk-UA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порушення господарських </a:t>
            </a:r>
            <a:r>
              <a:rPr lang="uk-UA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зобов’язань</a:t>
            </a:r>
            <a:r>
              <a:rPr lang="ru-R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sz="20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436" y="4340565"/>
            <a:ext cx="6408711" cy="2452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848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7777" y="462211"/>
            <a:ext cx="8568952" cy="3918691"/>
          </a:xfrm>
        </p:spPr>
        <p:txBody>
          <a:bodyPr/>
          <a:lstStyle/>
          <a:p>
            <a:pPr marL="0" indent="0" algn="just">
              <a:buNone/>
            </a:pP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 травня 2021 року Національна школа суддів України провела </a:t>
            </a:r>
            <a:r>
              <a:rPr lang="uk-UA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онлайн–тренінг</a:t>
            </a: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майбутніх тренерів, які будуть проводити </a:t>
            </a:r>
            <a:r>
              <a:rPr lang="uk-UA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 </a:t>
            </a: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“Перешкоджання у здійсненні судочинства (процесуальні інтервенції). Методи протидії</a:t>
            </a:r>
            <a:r>
              <a:rPr lang="uk-UA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r>
              <a:rPr lang="ru-RU" sz="1800" dirty="0"/>
              <a:t> </a:t>
            </a:r>
            <a:r>
              <a:rPr lang="ru-RU" sz="1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Значну</a:t>
            </a:r>
            <a:r>
              <a:rPr lang="ru-RU" sz="1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sz="1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1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звернуто</a:t>
            </a:r>
            <a:r>
              <a:rPr lang="ru-RU" sz="1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практичні</a:t>
            </a:r>
            <a:r>
              <a:rPr lang="ru-RU" sz="1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вправи</a:t>
            </a:r>
            <a:r>
              <a:rPr lang="ru-RU" sz="1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включено до </a:t>
            </a:r>
            <a:r>
              <a:rPr lang="ru-RU" sz="1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1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онлайнового </a:t>
            </a:r>
            <a:r>
              <a:rPr lang="ru-RU" sz="1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Психологиня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відділу науково–методичного </a:t>
            </a:r>
            <a:endPara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супроводження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психологічної підготовки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суддів</a:t>
            </a:r>
          </a:p>
          <a:p>
            <a:pPr marL="0" indent="0" algn="just">
              <a:buNone/>
            </a:pPr>
            <a:r>
              <a:rPr lang="uk-UA" sz="1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Анжеліка </a:t>
            </a:r>
            <a:r>
              <a:rPr lang="uk-UA" sz="1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Фарафонова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підготувала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презентацію</a:t>
            </a:r>
          </a:p>
          <a:p>
            <a:pPr marL="0" indent="0" algn="just">
              <a:buNone/>
            </a:pP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щодо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психологічних особливостей </a:t>
            </a:r>
            <a:endPara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професійного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вигорання працівників судів, </a:t>
            </a:r>
            <a:endPara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знайомства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техніками безконфліктного </a:t>
            </a:r>
            <a:endPara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керування конфліктом.</a:t>
            </a:r>
            <a:endParaRPr lang="ru-RU" sz="1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sz="17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395536" y="31324"/>
            <a:ext cx="84249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</a:t>
            </a:r>
            <a:r>
              <a:rPr lang="ru-RU" sz="2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</a:t>
            </a:r>
            <a:r>
              <a:rPr lang="ru-RU" sz="2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майбутніх</a:t>
            </a:r>
            <a:r>
              <a:rPr lang="ru-RU" sz="2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тренерів</a:t>
            </a:r>
            <a:endParaRPr lang="ru-RU" sz="20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57" y="4322083"/>
            <a:ext cx="8352928" cy="24699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844824"/>
            <a:ext cx="3888432" cy="205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15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6192663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uk-UA" altLang="uk-UA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altLang="uk-UA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Щиро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altLang="uk-UA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подякував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altLang="uk-UA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altLang="uk-UA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		за увагу!</a:t>
            </a:r>
          </a:p>
          <a:p>
            <a:pPr marL="0" indent="0" algn="ctr">
              <a:buFont typeface="Wingdings" pitchFamily="2" charset="2"/>
              <a:buNone/>
              <a:defRPr/>
            </a:pPr>
            <a:endParaRPr lang="ru-RU" altLang="uk-UA" sz="4800" dirty="0" smtClean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endParaRPr lang="ru-RU" altLang="uk-UA" sz="4000" dirty="0" smtClean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ru-RU" altLang="uk-UA" sz="4000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Творчої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ru-RU" altLang="uk-UA" sz="4000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наснаги!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93B0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83845"/>
            <a:ext cx="3157410" cy="40790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461514"/>
            <a:ext cx="720080" cy="9097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437112"/>
            <a:ext cx="1584177" cy="225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89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4139952" y="672370"/>
            <a:ext cx="480427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Розроблення</a:t>
            </a:r>
            <a:r>
              <a:rPr lang="ru-R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стандартизованих</a:t>
            </a:r>
            <a:r>
              <a:rPr lang="ru-R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0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вимог</a:t>
            </a:r>
            <a:r>
              <a:rPr lang="ru-R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методичних</a:t>
            </a:r>
            <a:r>
              <a:rPr lang="ru-RU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рекомендацій</a:t>
            </a:r>
            <a:r>
              <a:rPr lang="ru-RU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онлайн–занять </a:t>
            </a:r>
          </a:p>
          <a:p>
            <a:pPr algn="ctr"/>
            <a:r>
              <a:rPr lang="ru-R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sz="20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</a:t>
            </a:r>
            <a:r>
              <a:rPr lang="ru-R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напрямів</a:t>
            </a:r>
            <a:r>
              <a:rPr lang="ru-R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суддівської освіти </a:t>
            </a:r>
            <a:endParaRPr lang="ru-RU" sz="2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95536" y="120407"/>
            <a:ext cx="3550843" cy="2304256"/>
          </a:xfrm>
          <a:prstGeom prst="ellipse">
            <a:avLst/>
          </a:prstGeom>
          <a:blipFill>
            <a:blip r:embed="rId2" cstate="print"/>
            <a:srcRect/>
            <a:stretch>
              <a:fillRect l="-500" t="-853" r="-500" b="-853"/>
            </a:stretch>
          </a:blipFill>
          <a:ln>
            <a:noFill/>
          </a:ln>
          <a:effectLst>
            <a:glow rad="114300">
              <a:schemeClr val="accent5">
                <a:satMod val="175000"/>
                <a:alpha val="22000"/>
              </a:schemeClr>
            </a:glo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rgbClr val="9C3E18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51920" y="3012548"/>
            <a:ext cx="5236327" cy="3404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endParaRPr lang="uk-UA" altLang="uk-UA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uk-UA" alt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Володимир </a:t>
            </a:r>
            <a:r>
              <a:rPr lang="uk-UA" altLang="uk-UA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Мазурок</a:t>
            </a:r>
          </a:p>
          <a:p>
            <a:pPr algn="ctr">
              <a:defRPr/>
            </a:pPr>
            <a:r>
              <a:rPr lang="uk-UA" alt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Проректор </a:t>
            </a:r>
          </a:p>
          <a:p>
            <a:pPr algn="ctr">
              <a:defRPr/>
            </a:pPr>
            <a:r>
              <a:rPr lang="uk-UA" alt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Національної школи суддів України</a:t>
            </a:r>
          </a:p>
          <a:p>
            <a:pPr algn="ctr">
              <a:defRPr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uk-UA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Засідання групи розробників </a:t>
            </a:r>
            <a:endParaRPr lang="uk-UA" sz="20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методичних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рекомендацій з дистанційної (онлайнової)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</a:t>
            </a:r>
          </a:p>
          <a:p>
            <a:pPr algn="ctr">
              <a:defRPr/>
            </a:pPr>
            <a:endParaRPr lang="ru-R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Полтавська область </a:t>
            </a:r>
          </a:p>
          <a:p>
            <a:pPr algn="ctr">
              <a:defRPr/>
            </a:pP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червня 2021 року</a:t>
            </a:r>
            <a:endParaRPr lang="uk-UA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01008"/>
            <a:ext cx="3830683" cy="319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05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78297"/>
            <a:ext cx="8568952" cy="5947047"/>
          </a:xfrm>
        </p:spPr>
        <p:txBody>
          <a:bodyPr/>
          <a:lstStyle/>
          <a:p>
            <a:pPr marL="0" indent="0" algn="ctr">
              <a:buNone/>
            </a:pPr>
            <a:r>
              <a:rPr lang="ru-RU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ru-RU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методологію</a:t>
            </a:r>
            <a:r>
              <a:rPr lang="ru-RU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суддівської освіти </a:t>
            </a:r>
            <a:endParaRPr lang="ru-RU" sz="2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2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Конвенції</a:t>
            </a:r>
            <a:r>
              <a:rPr lang="ru-RU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практики </a:t>
            </a:r>
            <a:r>
              <a:rPr lang="ru-RU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Європейського</a:t>
            </a:r>
            <a:r>
              <a:rPr lang="ru-RU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суду </a:t>
            </a:r>
            <a:endParaRPr lang="ru-RU" sz="2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Європейського</a:t>
            </a:r>
            <a:r>
              <a:rPr lang="ru-RU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суду</a:t>
            </a:r>
            <a:endParaRPr lang="uk-UA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2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раво </a:t>
            </a:r>
            <a:r>
              <a:rPr lang="uk-UA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освіту, закріплене статтею 2 Протоколу </a:t>
            </a:r>
            <a:r>
              <a:rPr lang="uk-UA" sz="2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2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uk-UA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 Конвенції, </a:t>
            </a:r>
            <a:r>
              <a:rPr lang="uk-UA" sz="2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стосується також </a:t>
            </a:r>
            <a:r>
              <a:rPr lang="uk-UA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спеціалізованих курсів, а відтак, це право належить також дорослим, або </a:t>
            </a:r>
            <a:r>
              <a:rPr lang="uk-UA" sz="2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дійсно будь–якій </a:t>
            </a:r>
            <a:r>
              <a:rPr lang="uk-UA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особі, яка бажає скористатися правом на </a:t>
            </a:r>
            <a:r>
              <a:rPr lang="uk-UA" sz="2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освіту</a:t>
            </a:r>
          </a:p>
          <a:p>
            <a:pPr marL="0" indent="0" algn="just">
              <a:buNone/>
            </a:pPr>
            <a: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Національні заклади суддівської освіти мають у</a:t>
            </a: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бачати первинне </a:t>
            </a:r>
            <a: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 кандидатів і</a:t>
            </a: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постійне навчання суддів одночасно і </a:t>
            </a: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правом, </a:t>
            </a:r>
            <a: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 обов’язком </a:t>
            </a: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 </a:t>
            </a:r>
            <a: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влади, що має значення для її нормальної </a:t>
            </a: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</a:p>
          <a:p>
            <a:pPr marL="0" indent="0" algn="just">
              <a:buNone/>
            </a:pPr>
            <a:r>
              <a:rPr lang="uk-UA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2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раховуючи </a:t>
            </a:r>
            <a:r>
              <a:rPr lang="uk-UA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важливість та переваги самонавчання, а також наявні засоби інформаційних технологій та </a:t>
            </a:r>
            <a:r>
              <a:rPr lang="uk-UA" sz="2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онлайн–платформи </a:t>
            </a:r>
            <a:r>
              <a:rPr lang="uk-UA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навчання, національні заклади суддівської </a:t>
            </a:r>
            <a:r>
              <a:rPr lang="uk-UA" sz="2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освіти повинні </a:t>
            </a:r>
            <a:r>
              <a:rPr lang="uk-UA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заохочувати участь у курсах дистанційного навчання та сприяти використанню наявних ресурсів (</a:t>
            </a:r>
            <a:r>
              <a:rPr lang="uk-UA" sz="2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вебсайти </a:t>
            </a:r>
            <a:r>
              <a:rPr lang="uk-UA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Ради Європи та Суду , </a:t>
            </a:r>
            <a:r>
              <a:rPr lang="en-US" sz="2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HUDOC</a:t>
            </a:r>
            <a:r>
              <a:rPr lang="uk-UA" sz="2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EXEC</a:t>
            </a:r>
            <a:r>
              <a:rPr lang="uk-UA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 інші джерела інформації)</a:t>
            </a:r>
            <a:endParaRPr lang="uk-UA" sz="20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611560" y="116632"/>
            <a:ext cx="7704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Київські</a:t>
            </a:r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</a:t>
            </a:r>
            <a:endParaRPr lang="ru-RU" sz="24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66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5184576"/>
          </a:xfrm>
        </p:spPr>
        <p:txBody>
          <a:bodyPr/>
          <a:lstStyle/>
          <a:p>
            <a:pPr marL="0" indent="0" algn="ctr">
              <a:buNone/>
            </a:pP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напрями реалізації Стратегії</a:t>
            </a:r>
            <a:r>
              <a:rPr lang="uk-UA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2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новітніх</a:t>
            </a:r>
            <a:r>
              <a:rPr lang="ru-RU" sz="2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 </a:t>
            </a:r>
            <a:endParaRPr lang="ru-RU" sz="22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sz="2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суддівській</a:t>
            </a:r>
            <a:r>
              <a:rPr lang="ru-RU" sz="2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освіті</a:t>
            </a:r>
            <a:r>
              <a:rPr lang="ru-RU" sz="2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ctr">
              <a:buNone/>
            </a:pPr>
            <a: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розробку стандартизованих вимог </a:t>
            </a:r>
            <a:endParaRPr lang="uk-UA" sz="20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методичних рекомендацій для проведення </a:t>
            </a: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онлайн–занять </a:t>
            </a:r>
          </a:p>
          <a:p>
            <a:pPr marL="0" indent="0" algn="ctr">
              <a:buNone/>
            </a:pPr>
            <a:r>
              <a:rPr lang="uk-UA" sz="2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</a:t>
            </a:r>
            <a:r>
              <a:rPr lang="uk-UA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дистанційного </a:t>
            </a:r>
            <a:r>
              <a:rPr lang="uk-UA" sz="2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упровадження нових форм </a:t>
            </a: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занять </a:t>
            </a:r>
            <a:endParaRPr lang="uk-UA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більш </a:t>
            </a:r>
            <a:r>
              <a:rPr lang="uk-UA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широке проведення занять у режимі реального часу (онлайн</a:t>
            </a:r>
            <a:r>
              <a:rPr lang="uk-UA" sz="2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запровадження змішаних занять </a:t>
            </a:r>
            <a: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(поєднання </a:t>
            </a: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аудиторної </a:t>
            </a:r>
            <a: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 дистанційної форм</a:t>
            </a: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uk-UA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онлайн–каталогу доступних курсів і </a:t>
            </a:r>
            <a:r>
              <a:rPr lang="uk-UA" sz="2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 їх обрання </a:t>
            </a:r>
            <a:endParaRPr lang="uk-UA" sz="220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розширення </a:t>
            </a:r>
            <a: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варіативності тематики </a:t>
            </a: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занять </a:t>
            </a:r>
          </a:p>
          <a:p>
            <a:pPr marL="0" indent="0" algn="ctr">
              <a:buNone/>
            </a:pPr>
            <a:r>
              <a:rPr lang="uk-UA" sz="2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запровадження </a:t>
            </a:r>
            <a:r>
              <a:rPr lang="uk-UA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міждисциплінарних і</a:t>
            </a:r>
            <a:r>
              <a:rPr lang="uk-UA" sz="2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міжвідомчих </a:t>
            </a:r>
            <a:r>
              <a:rPr lang="uk-UA" sz="2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</a:t>
            </a:r>
          </a:p>
        </p:txBody>
      </p:sp>
      <p:sp>
        <p:nvSpPr>
          <p:cNvPr id="4" name="Прямокутник 3"/>
          <p:cNvSpPr/>
          <p:nvPr/>
        </p:nvSpPr>
        <p:spPr>
          <a:xfrm>
            <a:off x="899592" y="168702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 РОЗВИТКУ </a:t>
            </a:r>
            <a:endParaRPr lang="ru-RU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СУДДІВСЬКОЇ 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ОСВІТИ В 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 </a:t>
            </a:r>
          </a:p>
          <a:p>
            <a:pPr algn="ctr"/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2021–2025 роки</a:t>
            </a:r>
            <a:endParaRPr lang="uk-UA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64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3"/>
            <a:ext cx="8229600" cy="432048"/>
          </a:xfrm>
        </p:spPr>
        <p:txBody>
          <a:bodyPr/>
          <a:lstStyle/>
          <a:p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занять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5997"/>
            <a:ext cx="5436096" cy="32920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290" y="4313744"/>
            <a:ext cx="2226556" cy="2226556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611560" y="3588894"/>
            <a:ext cx="2880320" cy="884744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Очна</a:t>
            </a: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(офлайн) п</a:t>
            </a:r>
            <a:r>
              <a:rPr lang="uk-U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дготовка</a:t>
            </a:r>
            <a:endParaRPr lang="uk-UA" dirty="0">
              <a:solidFill>
                <a:schemeClr val="bg2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580112" y="3140968"/>
            <a:ext cx="3024336" cy="979427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Дистанційна</a:t>
            </a:r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дготовка</a:t>
            </a:r>
            <a:endParaRPr lang="uk-UA" dirty="0">
              <a:solidFill>
                <a:schemeClr val="bg2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851920" y="980728"/>
            <a:ext cx="4982915" cy="1800200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Онлайн підготовка,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зокрема, за допомогою 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програми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Zoom</a:t>
            </a:r>
            <a:endParaRPr lang="uk-UA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72" y="693666"/>
            <a:ext cx="3551696" cy="283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91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947630"/>
            <a:ext cx="8784976" cy="4281570"/>
          </a:xfrm>
        </p:spPr>
        <p:txBody>
          <a:bodyPr/>
          <a:lstStyle/>
          <a:p>
            <a:pPr algn="ctr">
              <a:buFont typeface="Wingdings" panose="05000000000000000000" pitchFamily="2" charset="2"/>
              <a:buChar char="v"/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Блок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18 днів, тренінгів – 13, семінарів–практикумів – 2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Блок </a:t>
            </a:r>
            <a:r>
              <a:rPr lang="en-US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uk-UA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uk-UA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днів, тренінгів – </a:t>
            </a:r>
            <a:r>
              <a:rPr lang="uk-UA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семінарів–практикумів </a:t>
            </a:r>
            <a:r>
              <a:rPr lang="uk-UA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 algn="ctr">
              <a:buNone/>
            </a:pPr>
            <a:r>
              <a:rPr lang="uk-UA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симуляція с/з – 1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Блок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днів, тренінгів –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кейс  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1, 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симуляція с/з –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Блок </a:t>
            </a:r>
            <a:r>
              <a:rPr lang="en-US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uk-UA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uk-UA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днів, тренінгів – </a:t>
            </a:r>
            <a:r>
              <a:rPr lang="en-US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r>
              <a:rPr lang="uk-UA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кейс – 1, </a:t>
            </a:r>
            <a:r>
              <a:rPr lang="uk-UA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симуляція с/з – </a:t>
            </a:r>
            <a:r>
              <a:rPr lang="en-US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Блок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днів, тренінгів –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інтерактивна лекція 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Блок </a:t>
            </a:r>
            <a:r>
              <a:rPr lang="en-US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uk-UA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uk-UA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днів, тренінгів – </a:t>
            </a:r>
            <a:r>
              <a:rPr lang="en-US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семінар–практикум </a:t>
            </a:r>
            <a:r>
              <a:rPr lang="uk-UA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круглий стіл </a:t>
            </a:r>
            <a:r>
              <a:rPr lang="uk-UA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1, </a:t>
            </a:r>
            <a:r>
              <a:rPr lang="uk-UA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інтерактивна лекція – </a:t>
            </a:r>
            <a:r>
              <a:rPr lang="uk-UA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uk-UA" sz="2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Іноземна мова (тренінги) – 28 днів </a:t>
            </a:r>
            <a:endParaRPr lang="uk-U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uk-UA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Стажування – 84 дні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Візити – 9 днів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успішності – 6 </a:t>
            </a:r>
          </a:p>
          <a:p>
            <a:pPr marL="0" indent="0" algn="ctr">
              <a:buNone/>
            </a:pPr>
            <a:endParaRPr lang="uk-U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sz="17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sz="17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sz="24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sz="17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611560" y="116633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Проєкт</a:t>
            </a:r>
            <a:endParaRPr lang="ru-RU" sz="24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рограми</a:t>
            </a:r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спеціальної</a:t>
            </a:r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</a:t>
            </a:r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(12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місяців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797152"/>
            <a:ext cx="3240360" cy="1923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424" y="3766728"/>
            <a:ext cx="2747797" cy="2060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5815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2307" y="639852"/>
            <a:ext cx="8640960" cy="6218148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лютого 2021року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Національна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школа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суддів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провела онлайн–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нараду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дорученням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ректора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обговорювалися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переведення</a:t>
            </a: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курсів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спеціальної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</a:t>
            </a: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кандидатів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посаду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судді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онлайновий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 формат</a:t>
            </a: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uk-UA" sz="1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Координатори блоків програми спецпідготовки в ході наради надали інформацію щодо готовності матеріалів курсів, передбачених </a:t>
            </a:r>
            <a:r>
              <a:rPr lang="uk-UA" sz="1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проєктом</a:t>
            </a:r>
            <a:r>
              <a:rPr lang="uk-UA" sz="1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Програми такої підготовки, та питань, які необхідно вирішити в ході підготовки до запуску онлайн–спецпідготовки</a:t>
            </a:r>
            <a:r>
              <a:rPr lang="uk-UA" sz="1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Прямокутник 4"/>
          <p:cNvSpPr/>
          <p:nvPr/>
        </p:nvSpPr>
        <p:spPr>
          <a:xfrm>
            <a:off x="899592" y="0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</a:t>
            </a:r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майбутніх</a:t>
            </a:r>
            <a:r>
              <a:rPr lang="ru-RU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суддів</a:t>
            </a:r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ові</a:t>
            </a:r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формати</a:t>
            </a:r>
            <a:endParaRPr lang="ru-RU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852936"/>
            <a:ext cx="3789040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79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2307" y="639852"/>
            <a:ext cx="8640960" cy="6218148"/>
          </a:xfrm>
        </p:spPr>
        <p:txBody>
          <a:bodyPr/>
          <a:lstStyle/>
          <a:p>
            <a:pPr marL="0" indent="0" algn="just">
              <a:buNone/>
            </a:pP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Було обговорено завдання,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 виникають у зв’язку з цим у груп розробників щодо адаптації матеріалів курсів спецпідготовки для проведення інтерактивних онлайн–занять, зокрема,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uk-UA" sz="2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онлайн–тренінгів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технічного забезпечення </a:t>
            </a:r>
            <a:endParaRPr lang="uk-UA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онлайнових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занять </a:t>
            </a:r>
          </a:p>
          <a:p>
            <a:pPr marL="0" indent="0" algn="ctr">
              <a:buNone/>
            </a:pPr>
            <a:r>
              <a:rPr lang="uk-UA" sz="2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вимоги </a:t>
            </a:r>
            <a:r>
              <a:rPr lang="uk-UA" sz="2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навчально–методичних матеріалів </a:t>
            </a:r>
            <a:endParaRPr lang="uk-UA" sz="22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sz="2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кандидатів на посаду судді </a:t>
            </a:r>
            <a:endParaRPr lang="uk-UA" sz="22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викладачів (тренерів) </a:t>
            </a:r>
            <a:endParaRPr lang="uk-UA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 вишколу майбутніх суддів у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онлайновому форматі</a:t>
            </a:r>
            <a:endParaRPr lang="uk-UA" sz="2200" dirty="0" smtClean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ілка вниз 3"/>
          <p:cNvSpPr/>
          <p:nvPr/>
        </p:nvSpPr>
        <p:spPr>
          <a:xfrm>
            <a:off x="3059832" y="74328"/>
            <a:ext cx="2690588" cy="690376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114" y="4149080"/>
            <a:ext cx="5544616" cy="262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14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32766"/>
            <a:ext cx="8568952" cy="3776354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Сформулювати основні вимоги до матеріалів курсів онлайн–спецпідготовки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Підготувати перелік інтерактивних методик для застосування в </a:t>
            </a:r>
            <a:r>
              <a:rPr lang="uk-UA" sz="2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онлайн–спецпідготовці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Підготувати пропозиції щодо структури онлайн–занять спецпідготовки відповідних блоків </a:t>
            </a: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Підготувати пропозиції про використання дистанційної платформи під час онлайн–спецпідготовки </a:t>
            </a:r>
            <a:endParaRPr lang="uk-UA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Підготувати основні підходи до визначення успішності</a:t>
            </a:r>
            <a:r>
              <a:rPr lang="uk-UA" sz="200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uk-UA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виконання Програми спеціальної підготовки кандидатів на посаду судді</a:t>
            </a:r>
            <a:r>
              <a:rPr lang="uk-UA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 час онлайн–спецпідготовки</a:t>
            </a:r>
            <a:endParaRPr lang="uk-UA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700296" y="132601"/>
            <a:ext cx="7704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абезпечення проведення</a:t>
            </a:r>
            <a:r>
              <a:rPr lang="uk-UA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uk-UA" sz="20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нлайн</a:t>
            </a:r>
            <a:r>
              <a:rPr lang="uk-UA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–спеціальної підготовки</a:t>
            </a:r>
            <a:endParaRPr lang="ru-RU" sz="20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365104"/>
            <a:ext cx="5051445" cy="227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23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2 власність">
  <a:themeElements>
    <a:clrScheme name="Равновесие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336699"/>
      </a:accent1>
      <a:accent2>
        <a:srgbClr val="00B000"/>
      </a:accent2>
      <a:accent3>
        <a:srgbClr val="ACB3C1"/>
      </a:accent3>
      <a:accent4>
        <a:srgbClr val="DADADA"/>
      </a:accent4>
      <a:accent5>
        <a:srgbClr val="ADB8CA"/>
      </a:accent5>
      <a:accent6>
        <a:srgbClr val="009F00"/>
      </a:accent6>
      <a:hlink>
        <a:srgbClr val="00CCFF"/>
      </a:hlink>
      <a:folHlink>
        <a:srgbClr val="B5FFFB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11100</TotalTime>
  <Words>616</Words>
  <Application>Microsoft Office PowerPoint</Application>
  <PresentationFormat>Экран (4:3)</PresentationFormat>
  <Paragraphs>100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Tahoma</vt:lpstr>
      <vt:lpstr>Times New Roman</vt:lpstr>
      <vt:lpstr>Wingdings</vt:lpstr>
      <vt:lpstr>22 власність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Форми занять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Мазурок</dc:creator>
  <cp:lastModifiedBy>НШСУ</cp:lastModifiedBy>
  <cp:revision>745</cp:revision>
  <dcterms:created xsi:type="dcterms:W3CDTF">2016-09-21T20:12:43Z</dcterms:created>
  <dcterms:modified xsi:type="dcterms:W3CDTF">2021-06-03T06:23:04Z</dcterms:modified>
</cp:coreProperties>
</file>