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8"/>
  </p:notesMasterIdLst>
  <p:sldIdLst>
    <p:sldId id="402" r:id="rId2"/>
    <p:sldId id="453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5" r:id="rId22"/>
    <p:sldId id="473" r:id="rId23"/>
    <p:sldId id="474" r:id="rId24"/>
    <p:sldId id="476" r:id="rId25"/>
    <p:sldId id="477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68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B0876-2D2B-4224-B310-AA00331DBEF6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</dgm:pt>
    <dgm:pt modelId="{77F38713-4DEE-4597-963C-FDBA0610D5D8}">
      <dgm:prSet phldrT="[Текст]" custT="1"/>
      <dgm:spPr/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ступеня обізнаності про Конвенцію ООН про ліквідацію всіх форм дискримінації щодо жінок і факультативні протоколи до неї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BF98D-A33B-4565-86D4-D8066BD9735A}" type="parTrans" cxnId="{2C116E77-F485-408B-8CFC-1073FBF427E9}">
      <dgm:prSet/>
      <dgm:spPr/>
      <dgm:t>
        <a:bodyPr/>
        <a:lstStyle/>
        <a:p>
          <a:endParaRPr lang="ru-RU" sz="2200"/>
        </a:p>
      </dgm:t>
    </dgm:pt>
    <dgm:pt modelId="{3AD7D613-6080-42BB-ADF8-14F6EEA51EB4}" type="sibTrans" cxnId="{2C116E77-F485-408B-8CFC-1073FBF427E9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endParaRPr lang="ru-RU" sz="2200" dirty="0"/>
        </a:p>
      </dgm:t>
    </dgm:pt>
    <dgm:pt modelId="{D8AC39B7-497D-4B94-8566-AD71B5109027}">
      <dgm:prSet phldrT="[Текст]" custT="1"/>
      <dgm:spPr/>
      <dgm:t>
        <a:bodyPr/>
        <a:lstStyle/>
        <a:p>
          <a:r>
            <a: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Співробітників судових органів</a:t>
          </a:r>
          <a:endParaRPr lang="ru-RU" sz="2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3E7D0-76C8-43FA-9D98-1657E558B23C}" type="parTrans" cxnId="{B7AF49C3-ECD4-4719-A671-8A230F15C925}">
      <dgm:prSet/>
      <dgm:spPr/>
      <dgm:t>
        <a:bodyPr/>
        <a:lstStyle/>
        <a:p>
          <a:endParaRPr lang="ru-RU" sz="2200"/>
        </a:p>
      </dgm:t>
    </dgm:pt>
    <dgm:pt modelId="{4858FF87-ED56-408A-A13A-D4D0180827FB}" type="sibTrans" cxnId="{B7AF49C3-ECD4-4719-A671-8A230F15C925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endParaRPr lang="ru-RU" sz="2200" dirty="0"/>
        </a:p>
      </dgm:t>
    </dgm:pt>
    <dgm:pt modelId="{BC189681-2134-48C0-BEC4-05DA1900F405}">
      <dgm:prSet phldrT="[Текст]" custT="1"/>
      <dgm:spPr/>
      <dgm:t>
        <a:bodyPr/>
        <a:lstStyle/>
        <a:p>
          <a:r>
            <a: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Юристів</a:t>
          </a:r>
          <a:endParaRPr lang="ru-RU" sz="2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7A8A5-D553-4452-A39A-8516571D9927}" type="parTrans" cxnId="{78292B7E-23EE-409B-B920-E806E3F92292}">
      <dgm:prSet/>
      <dgm:spPr/>
      <dgm:t>
        <a:bodyPr/>
        <a:lstStyle/>
        <a:p>
          <a:endParaRPr lang="ru-RU" sz="2200"/>
        </a:p>
      </dgm:t>
    </dgm:pt>
    <dgm:pt modelId="{3021B2FE-B5D1-4CA3-A622-9D0ED4D92072}" type="sibTrans" cxnId="{78292B7E-23EE-409B-B920-E806E3F92292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endParaRPr lang="ru-RU" sz="2200" dirty="0"/>
        </a:p>
      </dgm:t>
    </dgm:pt>
    <dgm:pt modelId="{C1105E91-BDF9-4E35-B55B-6B73346612F7}">
      <dgm:prSet custT="1"/>
      <dgm:spPr/>
      <dgm:t>
        <a:bodyPr/>
        <a:lstStyle/>
        <a:p>
          <a:r>
            <a: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endParaRPr lang="ru-RU" sz="2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FA89A-3834-4530-994C-2C7F3DF26B01}" type="parTrans" cxnId="{BDD89F97-E62D-42D2-9D66-D460EE120044}">
      <dgm:prSet/>
      <dgm:spPr/>
      <dgm:t>
        <a:bodyPr/>
        <a:lstStyle/>
        <a:p>
          <a:endParaRPr lang="ru-RU" sz="2200"/>
        </a:p>
      </dgm:t>
    </dgm:pt>
    <dgm:pt modelId="{BF60EFAD-D9B1-4ADB-A423-821ED63B4B0A}" type="sibTrans" cxnId="{BDD89F97-E62D-42D2-9D66-D460EE120044}">
      <dgm:prSet/>
      <dgm:spPr/>
      <dgm:t>
        <a:bodyPr/>
        <a:lstStyle/>
        <a:p>
          <a:endParaRPr lang="ru-RU" sz="2200"/>
        </a:p>
      </dgm:t>
    </dgm:pt>
    <dgm:pt modelId="{8CBBCDDE-2689-4427-BBE6-9C842890D0BA}" type="pres">
      <dgm:prSet presAssocID="{BFCB0876-2D2B-4224-B310-AA00331DBEF6}" presName="linearFlow" presStyleCnt="0">
        <dgm:presLayoutVars>
          <dgm:resizeHandles val="exact"/>
        </dgm:presLayoutVars>
      </dgm:prSet>
      <dgm:spPr/>
    </dgm:pt>
    <dgm:pt modelId="{36C85F19-F1CB-480E-8D72-B44AFBD868C0}" type="pres">
      <dgm:prSet presAssocID="{77F38713-4DEE-4597-963C-FDBA0610D5D8}" presName="node" presStyleLbl="node1" presStyleIdx="0" presStyleCnt="4" custScaleX="124503" custScaleY="19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D527B-2703-4C7C-A0D6-9AE17874424C}" type="pres">
      <dgm:prSet presAssocID="{3AD7D613-6080-42BB-ADF8-14F6EEA51EB4}" presName="sibTrans" presStyleLbl="sibTrans2D1" presStyleIdx="0" presStyleCnt="3"/>
      <dgm:spPr/>
      <dgm:t>
        <a:bodyPr/>
        <a:lstStyle/>
        <a:p>
          <a:endParaRPr lang="uk-UA"/>
        </a:p>
      </dgm:t>
    </dgm:pt>
    <dgm:pt modelId="{C7FCCC08-428E-472A-93A5-2032B754852C}" type="pres">
      <dgm:prSet presAssocID="{3AD7D613-6080-42BB-ADF8-14F6EEA51EB4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76C28BC0-E99F-4688-9D4B-54A696B3EDE0}" type="pres">
      <dgm:prSet presAssocID="{D8AC39B7-497D-4B94-8566-AD71B51090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2108F-0307-4C88-BF5D-977DBDB66444}" type="pres">
      <dgm:prSet presAssocID="{4858FF87-ED56-408A-A13A-D4D0180827FB}" presName="sibTrans" presStyleLbl="sibTrans2D1" presStyleIdx="1" presStyleCnt="3"/>
      <dgm:spPr/>
      <dgm:t>
        <a:bodyPr/>
        <a:lstStyle/>
        <a:p>
          <a:endParaRPr lang="uk-UA"/>
        </a:p>
      </dgm:t>
    </dgm:pt>
    <dgm:pt modelId="{BE098061-DD31-422A-9A04-CA06E7DFE1ED}" type="pres">
      <dgm:prSet presAssocID="{4858FF87-ED56-408A-A13A-D4D0180827FB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7AC08686-71A8-43A6-B7DC-F1FEAC93F479}" type="pres">
      <dgm:prSet presAssocID="{BC189681-2134-48C0-BEC4-05DA1900F4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9CC37-85CE-46B0-B560-D159D8D50041}" type="pres">
      <dgm:prSet presAssocID="{3021B2FE-B5D1-4CA3-A622-9D0ED4D92072}" presName="sibTrans" presStyleLbl="sibTrans2D1" presStyleIdx="2" presStyleCnt="3"/>
      <dgm:spPr/>
      <dgm:t>
        <a:bodyPr/>
        <a:lstStyle/>
        <a:p>
          <a:endParaRPr lang="uk-UA"/>
        </a:p>
      </dgm:t>
    </dgm:pt>
    <dgm:pt modelId="{BCCE09C4-241D-4555-BF5A-64DA6D6A1C23}" type="pres">
      <dgm:prSet presAssocID="{3021B2FE-B5D1-4CA3-A622-9D0ED4D92072}" presName="connectorText" presStyleLbl="sibTrans2D1" presStyleIdx="2" presStyleCnt="3"/>
      <dgm:spPr/>
      <dgm:t>
        <a:bodyPr/>
        <a:lstStyle/>
        <a:p>
          <a:endParaRPr lang="uk-UA"/>
        </a:p>
      </dgm:t>
    </dgm:pt>
    <dgm:pt modelId="{75EEDAC7-2DD6-4BBE-B191-3B0CFC2A3CCA}" type="pres">
      <dgm:prSet presAssocID="{C1105E91-BDF9-4E35-B55B-6B73346612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D80D3-F043-4735-8AF8-EA69648B38BB}" type="presOf" srcId="{BC189681-2134-48C0-BEC4-05DA1900F405}" destId="{7AC08686-71A8-43A6-B7DC-F1FEAC93F479}" srcOrd="0" destOrd="0" presId="urn:microsoft.com/office/officeart/2005/8/layout/process2"/>
    <dgm:cxn modelId="{473A506F-DC45-49FF-A57F-017904ABE09F}" type="presOf" srcId="{D8AC39B7-497D-4B94-8566-AD71B5109027}" destId="{76C28BC0-E99F-4688-9D4B-54A696B3EDE0}" srcOrd="0" destOrd="0" presId="urn:microsoft.com/office/officeart/2005/8/layout/process2"/>
    <dgm:cxn modelId="{BDD89F97-E62D-42D2-9D66-D460EE120044}" srcId="{BFCB0876-2D2B-4224-B310-AA00331DBEF6}" destId="{C1105E91-BDF9-4E35-B55B-6B73346612F7}" srcOrd="3" destOrd="0" parTransId="{2CAFA89A-3834-4530-994C-2C7F3DF26B01}" sibTransId="{BF60EFAD-D9B1-4ADB-A423-821ED63B4B0A}"/>
    <dgm:cxn modelId="{2C116E77-F485-408B-8CFC-1073FBF427E9}" srcId="{BFCB0876-2D2B-4224-B310-AA00331DBEF6}" destId="{77F38713-4DEE-4597-963C-FDBA0610D5D8}" srcOrd="0" destOrd="0" parTransId="{882BF98D-A33B-4565-86D4-D8066BD9735A}" sibTransId="{3AD7D613-6080-42BB-ADF8-14F6EEA51EB4}"/>
    <dgm:cxn modelId="{0A0DA66E-CCB4-4944-8B67-ED96F0532EBE}" type="presOf" srcId="{C1105E91-BDF9-4E35-B55B-6B73346612F7}" destId="{75EEDAC7-2DD6-4BBE-B191-3B0CFC2A3CCA}" srcOrd="0" destOrd="0" presId="urn:microsoft.com/office/officeart/2005/8/layout/process2"/>
    <dgm:cxn modelId="{3F832717-24C1-4C03-A2EB-5785F38F9E0C}" type="presOf" srcId="{3AD7D613-6080-42BB-ADF8-14F6EEA51EB4}" destId="{1BED527B-2703-4C7C-A0D6-9AE17874424C}" srcOrd="0" destOrd="0" presId="urn:microsoft.com/office/officeart/2005/8/layout/process2"/>
    <dgm:cxn modelId="{F90744DD-505F-4A81-BF67-0840D60F7DD2}" type="presOf" srcId="{3021B2FE-B5D1-4CA3-A622-9D0ED4D92072}" destId="{9869CC37-85CE-46B0-B560-D159D8D50041}" srcOrd="0" destOrd="0" presId="urn:microsoft.com/office/officeart/2005/8/layout/process2"/>
    <dgm:cxn modelId="{9500927B-9ECD-4C8A-ADF6-A116CB00B69F}" type="presOf" srcId="{3021B2FE-B5D1-4CA3-A622-9D0ED4D92072}" destId="{BCCE09C4-241D-4555-BF5A-64DA6D6A1C23}" srcOrd="1" destOrd="0" presId="urn:microsoft.com/office/officeart/2005/8/layout/process2"/>
    <dgm:cxn modelId="{DBD899B2-4154-4A0F-BEBC-B180B02A0A03}" type="presOf" srcId="{3AD7D613-6080-42BB-ADF8-14F6EEA51EB4}" destId="{C7FCCC08-428E-472A-93A5-2032B754852C}" srcOrd="1" destOrd="0" presId="urn:microsoft.com/office/officeart/2005/8/layout/process2"/>
    <dgm:cxn modelId="{B7AF49C3-ECD4-4719-A671-8A230F15C925}" srcId="{BFCB0876-2D2B-4224-B310-AA00331DBEF6}" destId="{D8AC39B7-497D-4B94-8566-AD71B5109027}" srcOrd="1" destOrd="0" parTransId="{34B3E7D0-76C8-43FA-9D98-1657E558B23C}" sibTransId="{4858FF87-ED56-408A-A13A-D4D0180827FB}"/>
    <dgm:cxn modelId="{78292B7E-23EE-409B-B920-E806E3F92292}" srcId="{BFCB0876-2D2B-4224-B310-AA00331DBEF6}" destId="{BC189681-2134-48C0-BEC4-05DA1900F405}" srcOrd="2" destOrd="0" parTransId="{3597A8A5-D553-4452-A39A-8516571D9927}" sibTransId="{3021B2FE-B5D1-4CA3-A622-9D0ED4D92072}"/>
    <dgm:cxn modelId="{435CF857-D7D1-4175-9B6F-D3725FD9F136}" type="presOf" srcId="{4858FF87-ED56-408A-A13A-D4D0180827FB}" destId="{BE098061-DD31-422A-9A04-CA06E7DFE1ED}" srcOrd="1" destOrd="0" presId="urn:microsoft.com/office/officeart/2005/8/layout/process2"/>
    <dgm:cxn modelId="{3D926B15-B516-4513-9D12-7ED8BB9767BC}" type="presOf" srcId="{77F38713-4DEE-4597-963C-FDBA0610D5D8}" destId="{36C85F19-F1CB-480E-8D72-B44AFBD868C0}" srcOrd="0" destOrd="0" presId="urn:microsoft.com/office/officeart/2005/8/layout/process2"/>
    <dgm:cxn modelId="{E6D39DE2-972B-463E-8EC1-9BF8B7F34CB9}" type="presOf" srcId="{BFCB0876-2D2B-4224-B310-AA00331DBEF6}" destId="{8CBBCDDE-2689-4427-BBE6-9C842890D0BA}" srcOrd="0" destOrd="0" presId="urn:microsoft.com/office/officeart/2005/8/layout/process2"/>
    <dgm:cxn modelId="{F1015F00-245F-4CBF-B242-3802C0AD3EEB}" type="presOf" srcId="{4858FF87-ED56-408A-A13A-D4D0180827FB}" destId="{0C92108F-0307-4C88-BF5D-977DBDB66444}" srcOrd="0" destOrd="0" presId="urn:microsoft.com/office/officeart/2005/8/layout/process2"/>
    <dgm:cxn modelId="{8E5E0428-6FED-4C05-8A9E-EF584B2349BA}" type="presParOf" srcId="{8CBBCDDE-2689-4427-BBE6-9C842890D0BA}" destId="{36C85F19-F1CB-480E-8D72-B44AFBD868C0}" srcOrd="0" destOrd="0" presId="urn:microsoft.com/office/officeart/2005/8/layout/process2"/>
    <dgm:cxn modelId="{0FEB40C5-5169-4F52-9962-8AAEAFEACF7E}" type="presParOf" srcId="{8CBBCDDE-2689-4427-BBE6-9C842890D0BA}" destId="{1BED527B-2703-4C7C-A0D6-9AE17874424C}" srcOrd="1" destOrd="0" presId="urn:microsoft.com/office/officeart/2005/8/layout/process2"/>
    <dgm:cxn modelId="{CB63D3EA-0CA7-4695-A546-548168DEA9C5}" type="presParOf" srcId="{1BED527B-2703-4C7C-A0D6-9AE17874424C}" destId="{C7FCCC08-428E-472A-93A5-2032B754852C}" srcOrd="0" destOrd="0" presId="urn:microsoft.com/office/officeart/2005/8/layout/process2"/>
    <dgm:cxn modelId="{55792E2C-5A19-4306-B1E2-6A54E633FE17}" type="presParOf" srcId="{8CBBCDDE-2689-4427-BBE6-9C842890D0BA}" destId="{76C28BC0-E99F-4688-9D4B-54A696B3EDE0}" srcOrd="2" destOrd="0" presId="urn:microsoft.com/office/officeart/2005/8/layout/process2"/>
    <dgm:cxn modelId="{0CECB847-4E92-4645-AD06-514F675B1A7B}" type="presParOf" srcId="{8CBBCDDE-2689-4427-BBE6-9C842890D0BA}" destId="{0C92108F-0307-4C88-BF5D-977DBDB66444}" srcOrd="3" destOrd="0" presId="urn:microsoft.com/office/officeart/2005/8/layout/process2"/>
    <dgm:cxn modelId="{DB06B7BD-3A16-4F9F-8994-DB98E1B5A024}" type="presParOf" srcId="{0C92108F-0307-4C88-BF5D-977DBDB66444}" destId="{BE098061-DD31-422A-9A04-CA06E7DFE1ED}" srcOrd="0" destOrd="0" presId="urn:microsoft.com/office/officeart/2005/8/layout/process2"/>
    <dgm:cxn modelId="{9C12171C-A79A-4049-920C-0810613F0A82}" type="presParOf" srcId="{8CBBCDDE-2689-4427-BBE6-9C842890D0BA}" destId="{7AC08686-71A8-43A6-B7DC-F1FEAC93F479}" srcOrd="4" destOrd="0" presId="urn:microsoft.com/office/officeart/2005/8/layout/process2"/>
    <dgm:cxn modelId="{0E995F45-953B-4AB9-8091-9BAAF99FED83}" type="presParOf" srcId="{8CBBCDDE-2689-4427-BBE6-9C842890D0BA}" destId="{9869CC37-85CE-46B0-B560-D159D8D50041}" srcOrd="5" destOrd="0" presId="urn:microsoft.com/office/officeart/2005/8/layout/process2"/>
    <dgm:cxn modelId="{FF0294E1-025B-42A0-ABAF-F9AF70FBD19A}" type="presParOf" srcId="{9869CC37-85CE-46B0-B560-D159D8D50041}" destId="{BCCE09C4-241D-4555-BF5A-64DA6D6A1C23}" srcOrd="0" destOrd="0" presId="urn:microsoft.com/office/officeart/2005/8/layout/process2"/>
    <dgm:cxn modelId="{F3363421-BAF6-472B-AFF6-F2DA63BD1247}" type="presParOf" srcId="{8CBBCDDE-2689-4427-BBE6-9C842890D0BA}" destId="{75EEDAC7-2DD6-4BBE-B191-3B0CFC2A3CC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3A035-7D27-485A-8AC5-86B8A9DE9D51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84ADD6-A6AC-4572-865E-C8D51483B0B2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Особливостей розгляду справ судами, пов’язаних з домашнім насильством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D9BF8-14CC-424C-866C-7EAD164DCC3E}" type="parTrans" cxnId="{02F49E7A-77BE-48F2-ADB2-B503779B39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EE031-D892-4AD0-BDFA-E106692F514C}" type="sibTrans" cxnId="{02F49E7A-77BE-48F2-ADB2-B503779B39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B2E7A-43AC-46A0-A543-A6657EC35AA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рівних прав і можливостей чоловіків і жінок в правових відносинах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0B821-10E4-4F06-A723-3C4B377153E4}" type="parTrans" cxnId="{D9274BC1-6AE6-4300-B82E-8E24379B8BE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087FD-F10C-4249-85E1-FB233CEF9D77}" type="sibTrans" cxnId="{D9274BC1-6AE6-4300-B82E-8E24379B8BE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51731-6C5A-41DF-AC9F-EFC0E727839D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Гендерної рівності крізь призму заборони дискримінації у світлі практики Європейського суду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ACB52-D129-4B53-AA91-16D4F6C2346F}" type="parTrans" cxnId="{AC85BF72-AC18-47F8-8A8C-0EB8D714C21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30817-BDE6-42B3-A909-D6F8334B2837}" type="sibTrans" cxnId="{AC85BF72-AC18-47F8-8A8C-0EB8D714C21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C71F4-278F-4D90-BF06-7F640B3A6AB3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 проваджень щодо злочинів за ознакою статі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0528D-1898-45BB-B79F-B07E580AE985}" type="parTrans" cxnId="{C990FF9D-25BF-4CE3-87FF-9CE5C7794C6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7F9F4-217B-4E70-9CDA-43E543E5B46F}" type="sibTrans" cxnId="{C990FF9D-25BF-4CE3-87FF-9CE5C7794C6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03BDB-7C7B-4181-A047-C5F757BB10DE}" type="pres">
      <dgm:prSet presAssocID="{3323A035-7D27-485A-8AC5-86B8A9DE9D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79516A7-3803-4E68-923D-D701E0B0BA46}" type="pres">
      <dgm:prSet presAssocID="{2784ADD6-A6AC-4572-865E-C8D51483B0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76552-B591-446D-96F9-03EBB8690554}" type="pres">
      <dgm:prSet presAssocID="{166EE031-D892-4AD0-BDFA-E106692F514C}" presName="sibTrans" presStyleCnt="0"/>
      <dgm:spPr/>
    </dgm:pt>
    <dgm:pt modelId="{A7F3FAEF-00A8-445B-8A26-D3EF585F6A0A}" type="pres">
      <dgm:prSet presAssocID="{1A0B2E7A-43AC-46A0-A543-A6657EC35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98A84-341E-4D58-93FE-D95DF1517507}" type="pres">
      <dgm:prSet presAssocID="{7C4087FD-F10C-4249-85E1-FB233CEF9D77}" presName="sibTrans" presStyleCnt="0"/>
      <dgm:spPr/>
    </dgm:pt>
    <dgm:pt modelId="{F990C6F1-44D3-488C-BE26-7EEE5811F16D}" type="pres">
      <dgm:prSet presAssocID="{37551731-6C5A-41DF-AC9F-EFC0E72783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86598-D5DC-4B69-A675-B9FF952E180A}" type="pres">
      <dgm:prSet presAssocID="{DB930817-BDE6-42B3-A909-D6F8334B2837}" presName="sibTrans" presStyleCnt="0"/>
      <dgm:spPr/>
    </dgm:pt>
    <dgm:pt modelId="{3C2B9F73-C061-4EFB-B7C6-5325484880D6}" type="pres">
      <dgm:prSet presAssocID="{3D8C71F4-278F-4D90-BF06-7F640B3A6A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904C7-2650-4A95-9804-D8158EB75640}" type="presOf" srcId="{3323A035-7D27-485A-8AC5-86B8A9DE9D51}" destId="{0DE03BDB-7C7B-4181-A047-C5F757BB10DE}" srcOrd="0" destOrd="0" presId="urn:microsoft.com/office/officeart/2005/8/layout/hList6"/>
    <dgm:cxn modelId="{D9274BC1-6AE6-4300-B82E-8E24379B8BEA}" srcId="{3323A035-7D27-485A-8AC5-86B8A9DE9D51}" destId="{1A0B2E7A-43AC-46A0-A543-A6657EC35AA5}" srcOrd="1" destOrd="0" parTransId="{4CC0B821-10E4-4F06-A723-3C4B377153E4}" sibTransId="{7C4087FD-F10C-4249-85E1-FB233CEF9D77}"/>
    <dgm:cxn modelId="{C990FF9D-25BF-4CE3-87FF-9CE5C7794C61}" srcId="{3323A035-7D27-485A-8AC5-86B8A9DE9D51}" destId="{3D8C71F4-278F-4D90-BF06-7F640B3A6AB3}" srcOrd="3" destOrd="0" parTransId="{CCD0528D-1898-45BB-B79F-B07E580AE985}" sibTransId="{1607F9F4-217B-4E70-9CDA-43E543E5B46F}"/>
    <dgm:cxn modelId="{AC85BF72-AC18-47F8-8A8C-0EB8D714C21F}" srcId="{3323A035-7D27-485A-8AC5-86B8A9DE9D51}" destId="{37551731-6C5A-41DF-AC9F-EFC0E727839D}" srcOrd="2" destOrd="0" parTransId="{F8EACB52-D129-4B53-AA91-16D4F6C2346F}" sibTransId="{DB930817-BDE6-42B3-A909-D6F8334B2837}"/>
    <dgm:cxn modelId="{5B7EC383-4471-4122-ACA7-4329571E555F}" type="presOf" srcId="{1A0B2E7A-43AC-46A0-A543-A6657EC35AA5}" destId="{A7F3FAEF-00A8-445B-8A26-D3EF585F6A0A}" srcOrd="0" destOrd="0" presId="urn:microsoft.com/office/officeart/2005/8/layout/hList6"/>
    <dgm:cxn modelId="{02F49E7A-77BE-48F2-ADB2-B503779B39D0}" srcId="{3323A035-7D27-485A-8AC5-86B8A9DE9D51}" destId="{2784ADD6-A6AC-4572-865E-C8D51483B0B2}" srcOrd="0" destOrd="0" parTransId="{9A5D9BF8-14CC-424C-866C-7EAD164DCC3E}" sibTransId="{166EE031-D892-4AD0-BDFA-E106692F514C}"/>
    <dgm:cxn modelId="{56503859-E0B2-42A8-AED4-9DB3A5467F49}" type="presOf" srcId="{37551731-6C5A-41DF-AC9F-EFC0E727839D}" destId="{F990C6F1-44D3-488C-BE26-7EEE5811F16D}" srcOrd="0" destOrd="0" presId="urn:microsoft.com/office/officeart/2005/8/layout/hList6"/>
    <dgm:cxn modelId="{8ACEF231-2884-4D29-ABB5-C8B9D45DEEE8}" type="presOf" srcId="{2784ADD6-A6AC-4572-865E-C8D51483B0B2}" destId="{279516A7-3803-4E68-923D-D701E0B0BA46}" srcOrd="0" destOrd="0" presId="urn:microsoft.com/office/officeart/2005/8/layout/hList6"/>
    <dgm:cxn modelId="{DDC45454-549F-4B69-81D7-51AB1A7759A1}" type="presOf" srcId="{3D8C71F4-278F-4D90-BF06-7F640B3A6AB3}" destId="{3C2B9F73-C061-4EFB-B7C6-5325484880D6}" srcOrd="0" destOrd="0" presId="urn:microsoft.com/office/officeart/2005/8/layout/hList6"/>
    <dgm:cxn modelId="{5259D98B-92E5-4998-8368-09EB497E053B}" type="presParOf" srcId="{0DE03BDB-7C7B-4181-A047-C5F757BB10DE}" destId="{279516A7-3803-4E68-923D-D701E0B0BA46}" srcOrd="0" destOrd="0" presId="urn:microsoft.com/office/officeart/2005/8/layout/hList6"/>
    <dgm:cxn modelId="{1D4A2ECB-5F54-4B84-B8BE-0644DD8C3A5C}" type="presParOf" srcId="{0DE03BDB-7C7B-4181-A047-C5F757BB10DE}" destId="{7B076552-B591-446D-96F9-03EBB8690554}" srcOrd="1" destOrd="0" presId="urn:microsoft.com/office/officeart/2005/8/layout/hList6"/>
    <dgm:cxn modelId="{805E3F33-4E94-4E4F-A625-63DCC11C7A43}" type="presParOf" srcId="{0DE03BDB-7C7B-4181-A047-C5F757BB10DE}" destId="{A7F3FAEF-00A8-445B-8A26-D3EF585F6A0A}" srcOrd="2" destOrd="0" presId="urn:microsoft.com/office/officeart/2005/8/layout/hList6"/>
    <dgm:cxn modelId="{E3226D0F-6DE2-4997-819A-A7A152D2BDCA}" type="presParOf" srcId="{0DE03BDB-7C7B-4181-A047-C5F757BB10DE}" destId="{3F998A84-341E-4D58-93FE-D95DF1517507}" srcOrd="3" destOrd="0" presId="urn:microsoft.com/office/officeart/2005/8/layout/hList6"/>
    <dgm:cxn modelId="{1E4FB2C9-50FD-439B-98D5-F84285C3E56F}" type="presParOf" srcId="{0DE03BDB-7C7B-4181-A047-C5F757BB10DE}" destId="{F990C6F1-44D3-488C-BE26-7EEE5811F16D}" srcOrd="4" destOrd="0" presId="urn:microsoft.com/office/officeart/2005/8/layout/hList6"/>
    <dgm:cxn modelId="{5158293D-C66E-4C34-B8EA-8F29A723BD28}" type="presParOf" srcId="{0DE03BDB-7C7B-4181-A047-C5F757BB10DE}" destId="{17C86598-D5DC-4B69-A675-B9FF952E180A}" srcOrd="5" destOrd="0" presId="urn:microsoft.com/office/officeart/2005/8/layout/hList6"/>
    <dgm:cxn modelId="{D3EC6C06-8C6A-491D-B9FC-356188294F83}" type="presParOf" srcId="{0DE03BDB-7C7B-4181-A047-C5F757BB10DE}" destId="{3C2B9F73-C061-4EFB-B7C6-5325484880D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C86EF-5012-456F-95B5-0389D4F3648B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911F2-96FA-46D3-8EA1-754C65920D46}">
      <dgm:prSet phldrT="[Текст]" custT="1"/>
      <dgm:spPr/>
      <dgm:t>
        <a:bodyPr/>
        <a:lstStyle/>
        <a:p>
          <a:r>
            <a:rPr lang="en-US" sz="4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900</a:t>
          </a:r>
          <a:r>
            <a:rPr lang="uk-UA" sz="4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суддів</a:t>
          </a:r>
          <a:r>
            <a:rPr lang="en-US" sz="4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40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C370C-FA1E-42A8-B9CD-E9AA3A77A614}" type="parTrans" cxnId="{98B4F008-39B7-4615-832D-4F59574ACBE7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D4C22-218E-442A-A3AE-00D8261CCFAB}" type="sibTrans" cxnId="{98B4F008-39B7-4615-832D-4F59574ACBE7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0647D-9E8F-4198-BEE8-BE70E74F63F8}">
      <dgm:prSet phldrT="[Текст]" custT="1"/>
      <dgm:spPr/>
      <dgm:t>
        <a:bodyPr/>
        <a:lstStyle/>
        <a:p>
          <a:r>
            <a:rPr lang="uk-UA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 та протидії дискримінації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56C9A-81A8-472F-9790-F6387CCAEB87}" type="parTrans" cxnId="{BB7F4750-B01C-42CE-891B-DBCF8625D5F0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DE7D9-3909-4DB2-A32C-CFC540771F5B}" type="sibTrans" cxnId="{BB7F4750-B01C-42CE-891B-DBCF8625D5F0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309BF-D145-4B79-99BB-FF69A9A4BB06}">
      <dgm:prSet phldrT="[Текст]" custT="1"/>
      <dgm:spPr/>
      <dgm:t>
        <a:bodyPr/>
        <a:lstStyle/>
        <a:p>
          <a:r>
            <a:rPr lang="uk-UA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Гендерні аспекти у діяльності суддів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9FF09-B1D8-4E6E-834A-D448534B3C2C}" type="parTrans" cxnId="{B286E975-F239-4D78-9D7C-9B144DBC5BE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B71E9-ADD7-4D7A-A280-F39AE2B3FA60}" type="sibTrans" cxnId="{B286E975-F239-4D78-9D7C-9B144DBC5BE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7A3FE-65DC-4266-A0B9-B1F0E4160180}">
      <dgm:prSet phldrT="[Текст]" custT="1"/>
      <dgm:spPr/>
      <dgm:t>
        <a:bodyPr/>
        <a:lstStyle/>
        <a:p>
          <a:r>
            <a:rPr lang="uk-UA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 розгляду справ, пов’язаних із домашнім насильством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B8EF3-9638-4D5E-93A3-ACE7BDA9EA4C}" type="parTrans" cxnId="{F4FCA9F2-C464-48C0-BB69-6EE9A54D6296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EA899-B35C-4F42-AC8F-0B4B2B550818}" type="sibTrans" cxnId="{F4FCA9F2-C464-48C0-BB69-6EE9A54D6296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701E0-DF4A-4F43-971A-D380DBA24489}" type="pres">
      <dgm:prSet presAssocID="{43FC86EF-5012-456F-95B5-0389D4F36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6C56D3D-E3DF-4BB5-8109-5E654A7C8CC7}" type="pres">
      <dgm:prSet presAssocID="{B23911F2-96FA-46D3-8EA1-754C65920D46}" presName="centerShape" presStyleLbl="node0" presStyleIdx="0" presStyleCnt="1" custLinFactNeighborX="-2507" custLinFactNeighborY="16"/>
      <dgm:spPr/>
      <dgm:t>
        <a:bodyPr/>
        <a:lstStyle/>
        <a:p>
          <a:endParaRPr lang="ru-RU"/>
        </a:p>
      </dgm:t>
    </dgm:pt>
    <dgm:pt modelId="{A8195453-A321-4F43-B1F7-E1210414F363}" type="pres">
      <dgm:prSet presAssocID="{1D856C9A-81A8-472F-9790-F6387CCAEB87}" presName="parTrans" presStyleLbl="bgSibTrans2D1" presStyleIdx="0" presStyleCnt="3"/>
      <dgm:spPr/>
      <dgm:t>
        <a:bodyPr/>
        <a:lstStyle/>
        <a:p>
          <a:endParaRPr lang="uk-UA"/>
        </a:p>
      </dgm:t>
    </dgm:pt>
    <dgm:pt modelId="{EEEC0FF5-A08A-4671-9E99-CC38582A3DB3}" type="pres">
      <dgm:prSet presAssocID="{9DE0647D-9E8F-4198-BEE8-BE70E74F63F8}" presName="node" presStyleLbl="node1" presStyleIdx="0" presStyleCnt="3" custScaleX="122169" custScaleY="103444" custRadScaleRad="126668" custRadScaleInc="2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66ADE-8D23-4119-99AD-3AD1B8C68857}" type="pres">
      <dgm:prSet presAssocID="{CB69FF09-B1D8-4E6E-834A-D448534B3C2C}" presName="parTrans" presStyleLbl="bgSibTrans2D1" presStyleIdx="1" presStyleCnt="3"/>
      <dgm:spPr/>
      <dgm:t>
        <a:bodyPr/>
        <a:lstStyle/>
        <a:p>
          <a:endParaRPr lang="uk-UA"/>
        </a:p>
      </dgm:t>
    </dgm:pt>
    <dgm:pt modelId="{CE3A440B-B4BB-45AC-A82C-D771A8ED1174}" type="pres">
      <dgm:prSet presAssocID="{637309BF-D145-4B79-99BB-FF69A9A4BB06}" presName="node" presStyleLbl="node1" presStyleIdx="1" presStyleCnt="3" custScaleX="131735" custScaleY="106891" custRadScaleRad="97025" custRadScaleInc="-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D287-096F-4F87-89D4-AF1FE1C6182E}" type="pres">
      <dgm:prSet presAssocID="{E1CB8EF3-9638-4D5E-93A3-ACE7BDA9EA4C}" presName="parTrans" presStyleLbl="bgSibTrans2D1" presStyleIdx="2" presStyleCnt="3" custLinFactNeighborX="-5519" custLinFactNeighborY="12833"/>
      <dgm:spPr/>
      <dgm:t>
        <a:bodyPr/>
        <a:lstStyle/>
        <a:p>
          <a:endParaRPr lang="uk-UA"/>
        </a:p>
      </dgm:t>
    </dgm:pt>
    <dgm:pt modelId="{EA46F904-E224-47E2-8C00-F817B8B06885}" type="pres">
      <dgm:prSet presAssocID="{C3B7A3FE-65DC-4266-A0B9-B1F0E4160180}" presName="node" presStyleLbl="node1" presStyleIdx="2" presStyleCnt="3" custScaleX="141722" custScaleY="113197" custRadScaleRad="124609" custRadScaleInc="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13723-819A-4B83-94F7-8A6413662B26}" type="presOf" srcId="{B23911F2-96FA-46D3-8EA1-754C65920D46}" destId="{F6C56D3D-E3DF-4BB5-8109-5E654A7C8CC7}" srcOrd="0" destOrd="0" presId="urn:microsoft.com/office/officeart/2005/8/layout/radial4"/>
    <dgm:cxn modelId="{885F2940-8AAC-4EED-85B3-A666DF4E1762}" type="presOf" srcId="{9DE0647D-9E8F-4198-BEE8-BE70E74F63F8}" destId="{EEEC0FF5-A08A-4671-9E99-CC38582A3DB3}" srcOrd="0" destOrd="0" presId="urn:microsoft.com/office/officeart/2005/8/layout/radial4"/>
    <dgm:cxn modelId="{B286E975-F239-4D78-9D7C-9B144DBC5BE9}" srcId="{B23911F2-96FA-46D3-8EA1-754C65920D46}" destId="{637309BF-D145-4B79-99BB-FF69A9A4BB06}" srcOrd="1" destOrd="0" parTransId="{CB69FF09-B1D8-4E6E-834A-D448534B3C2C}" sibTransId="{4FFB71E9-ADD7-4D7A-A280-F39AE2B3FA60}"/>
    <dgm:cxn modelId="{98B4F008-39B7-4615-832D-4F59574ACBE7}" srcId="{43FC86EF-5012-456F-95B5-0389D4F3648B}" destId="{B23911F2-96FA-46D3-8EA1-754C65920D46}" srcOrd="0" destOrd="0" parTransId="{5F9C370C-FA1E-42A8-B9CD-E9AA3A77A614}" sibTransId="{532D4C22-218E-442A-A3AE-00D8261CCFAB}"/>
    <dgm:cxn modelId="{BB7F4750-B01C-42CE-891B-DBCF8625D5F0}" srcId="{B23911F2-96FA-46D3-8EA1-754C65920D46}" destId="{9DE0647D-9E8F-4198-BEE8-BE70E74F63F8}" srcOrd="0" destOrd="0" parTransId="{1D856C9A-81A8-472F-9790-F6387CCAEB87}" sibTransId="{23EDE7D9-3909-4DB2-A32C-CFC540771F5B}"/>
    <dgm:cxn modelId="{6C64E52E-C4AD-4486-A2D4-412C17DFB7FB}" type="presOf" srcId="{C3B7A3FE-65DC-4266-A0B9-B1F0E4160180}" destId="{EA46F904-E224-47E2-8C00-F817B8B06885}" srcOrd="0" destOrd="0" presId="urn:microsoft.com/office/officeart/2005/8/layout/radial4"/>
    <dgm:cxn modelId="{B4F14CE2-F104-41C2-AD47-AA0A6258723F}" type="presOf" srcId="{1D856C9A-81A8-472F-9790-F6387CCAEB87}" destId="{A8195453-A321-4F43-B1F7-E1210414F363}" srcOrd="0" destOrd="0" presId="urn:microsoft.com/office/officeart/2005/8/layout/radial4"/>
    <dgm:cxn modelId="{255222C5-5006-4198-89EA-95906CAFA008}" type="presOf" srcId="{E1CB8EF3-9638-4D5E-93A3-ACE7BDA9EA4C}" destId="{5CF8D287-096F-4F87-89D4-AF1FE1C6182E}" srcOrd="0" destOrd="0" presId="urn:microsoft.com/office/officeart/2005/8/layout/radial4"/>
    <dgm:cxn modelId="{2340AD66-9470-4A19-A401-8E586B626BB0}" type="presOf" srcId="{CB69FF09-B1D8-4E6E-834A-D448534B3C2C}" destId="{4F966ADE-8D23-4119-99AD-3AD1B8C68857}" srcOrd="0" destOrd="0" presId="urn:microsoft.com/office/officeart/2005/8/layout/radial4"/>
    <dgm:cxn modelId="{F4FCA9F2-C464-48C0-BB69-6EE9A54D6296}" srcId="{B23911F2-96FA-46D3-8EA1-754C65920D46}" destId="{C3B7A3FE-65DC-4266-A0B9-B1F0E4160180}" srcOrd="2" destOrd="0" parTransId="{E1CB8EF3-9638-4D5E-93A3-ACE7BDA9EA4C}" sibTransId="{E5AEA899-B35C-4F42-AC8F-0B4B2B550818}"/>
    <dgm:cxn modelId="{3A46C02C-0B29-4B2E-B6DB-BE403B2393C4}" type="presOf" srcId="{43FC86EF-5012-456F-95B5-0389D4F3648B}" destId="{832701E0-DF4A-4F43-971A-D380DBA24489}" srcOrd="0" destOrd="0" presId="urn:microsoft.com/office/officeart/2005/8/layout/radial4"/>
    <dgm:cxn modelId="{5168FBA9-F760-44A5-8036-284BDEA7CEDE}" type="presOf" srcId="{637309BF-D145-4B79-99BB-FF69A9A4BB06}" destId="{CE3A440B-B4BB-45AC-A82C-D771A8ED1174}" srcOrd="0" destOrd="0" presId="urn:microsoft.com/office/officeart/2005/8/layout/radial4"/>
    <dgm:cxn modelId="{39D9919B-6E45-46FD-BD1B-8F85C6150012}" type="presParOf" srcId="{832701E0-DF4A-4F43-971A-D380DBA24489}" destId="{F6C56D3D-E3DF-4BB5-8109-5E654A7C8CC7}" srcOrd="0" destOrd="0" presId="urn:microsoft.com/office/officeart/2005/8/layout/radial4"/>
    <dgm:cxn modelId="{5720B6FC-5B2E-4D9B-B39B-654929E6EFBA}" type="presParOf" srcId="{832701E0-DF4A-4F43-971A-D380DBA24489}" destId="{A8195453-A321-4F43-B1F7-E1210414F363}" srcOrd="1" destOrd="0" presId="urn:microsoft.com/office/officeart/2005/8/layout/radial4"/>
    <dgm:cxn modelId="{E0569B71-F7D4-4517-83EE-A27F29C869BB}" type="presParOf" srcId="{832701E0-DF4A-4F43-971A-D380DBA24489}" destId="{EEEC0FF5-A08A-4671-9E99-CC38582A3DB3}" srcOrd="2" destOrd="0" presId="urn:microsoft.com/office/officeart/2005/8/layout/radial4"/>
    <dgm:cxn modelId="{CA4BC626-55B1-4434-A992-0FAB5DDEC98B}" type="presParOf" srcId="{832701E0-DF4A-4F43-971A-D380DBA24489}" destId="{4F966ADE-8D23-4119-99AD-3AD1B8C68857}" srcOrd="3" destOrd="0" presId="urn:microsoft.com/office/officeart/2005/8/layout/radial4"/>
    <dgm:cxn modelId="{E09C2AA1-D7BD-4FBF-8ED5-98BEB7E6C0E7}" type="presParOf" srcId="{832701E0-DF4A-4F43-971A-D380DBA24489}" destId="{CE3A440B-B4BB-45AC-A82C-D771A8ED1174}" srcOrd="4" destOrd="0" presId="urn:microsoft.com/office/officeart/2005/8/layout/radial4"/>
    <dgm:cxn modelId="{7EA17699-DEAE-44B4-9099-E96BC34E8759}" type="presParOf" srcId="{832701E0-DF4A-4F43-971A-D380DBA24489}" destId="{5CF8D287-096F-4F87-89D4-AF1FE1C6182E}" srcOrd="5" destOrd="0" presId="urn:microsoft.com/office/officeart/2005/8/layout/radial4"/>
    <dgm:cxn modelId="{24F57B78-BA03-4308-8C62-0DD41588BF8D}" type="presParOf" srcId="{832701E0-DF4A-4F43-971A-D380DBA24489}" destId="{EA46F904-E224-47E2-8C00-F817B8B0688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5F19-F1CB-480E-8D72-B44AFBD868C0}">
      <dsp:nvSpPr>
        <dsp:cNvPr id="0" name=""/>
        <dsp:cNvSpPr/>
      </dsp:nvSpPr>
      <dsp:spPr>
        <a:xfrm>
          <a:off x="371470" y="5913"/>
          <a:ext cx="3624867" cy="143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ступеня обізнаності про Конвенцію ООН про ліквідацію всіх форм дискримінації щодо жінок і факультативні протоколи до неї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491" y="47934"/>
        <a:ext cx="3540825" cy="1350657"/>
      </dsp:txXfrm>
    </dsp:sp>
    <dsp:sp modelId="{1BED527B-2703-4C7C-A0D6-9AE17874424C}">
      <dsp:nvSpPr>
        <dsp:cNvPr id="0" name=""/>
        <dsp:cNvSpPr/>
      </dsp:nvSpPr>
      <dsp:spPr>
        <a:xfrm rot="5400000">
          <a:off x="2047428" y="1458809"/>
          <a:ext cx="272950" cy="32754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2085642" y="1486104"/>
        <a:ext cx="196524" cy="191065"/>
      </dsp:txXfrm>
    </dsp:sp>
    <dsp:sp modelId="{76C28BC0-E99F-4688-9D4B-54A696B3EDE0}">
      <dsp:nvSpPr>
        <dsp:cNvPr id="0" name=""/>
        <dsp:cNvSpPr/>
      </dsp:nvSpPr>
      <dsp:spPr>
        <a:xfrm>
          <a:off x="728168" y="1804546"/>
          <a:ext cx="2911470" cy="727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Співробітників судових органів</a:t>
          </a:r>
          <a:endParaRPr lang="ru-RU" sz="22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486" y="1825864"/>
        <a:ext cx="2868834" cy="685231"/>
      </dsp:txXfrm>
    </dsp:sp>
    <dsp:sp modelId="{0C92108F-0307-4C88-BF5D-977DBDB66444}">
      <dsp:nvSpPr>
        <dsp:cNvPr id="0" name=""/>
        <dsp:cNvSpPr/>
      </dsp:nvSpPr>
      <dsp:spPr>
        <a:xfrm rot="5400000">
          <a:off x="2047428" y="2550610"/>
          <a:ext cx="272950" cy="32754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2085642" y="2577905"/>
        <a:ext cx="196524" cy="191065"/>
      </dsp:txXfrm>
    </dsp:sp>
    <dsp:sp modelId="{7AC08686-71A8-43A6-B7DC-F1FEAC93F479}">
      <dsp:nvSpPr>
        <dsp:cNvPr id="0" name=""/>
        <dsp:cNvSpPr/>
      </dsp:nvSpPr>
      <dsp:spPr>
        <a:xfrm>
          <a:off x="728168" y="2896347"/>
          <a:ext cx="2911470" cy="727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Юристів</a:t>
          </a:r>
          <a:endParaRPr lang="ru-RU" sz="22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486" y="2917665"/>
        <a:ext cx="2868834" cy="685231"/>
      </dsp:txXfrm>
    </dsp:sp>
    <dsp:sp modelId="{9869CC37-85CE-46B0-B560-D159D8D50041}">
      <dsp:nvSpPr>
        <dsp:cNvPr id="0" name=""/>
        <dsp:cNvSpPr/>
      </dsp:nvSpPr>
      <dsp:spPr>
        <a:xfrm rot="5400000">
          <a:off x="2047428" y="3642412"/>
          <a:ext cx="272950" cy="32754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2085642" y="3669707"/>
        <a:ext cx="196524" cy="191065"/>
      </dsp:txXfrm>
    </dsp:sp>
    <dsp:sp modelId="{75EEDAC7-2DD6-4BBE-B191-3B0CFC2A3CCA}">
      <dsp:nvSpPr>
        <dsp:cNvPr id="0" name=""/>
        <dsp:cNvSpPr/>
      </dsp:nvSpPr>
      <dsp:spPr>
        <a:xfrm>
          <a:off x="728168" y="3988149"/>
          <a:ext cx="2911470" cy="727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endParaRPr lang="ru-RU" sz="22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486" y="4009467"/>
        <a:ext cx="2868834" cy="68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516A7-3803-4E68-923D-D701E0B0BA46}">
      <dsp:nvSpPr>
        <dsp:cNvPr id="0" name=""/>
        <dsp:cNvSpPr/>
      </dsp:nvSpPr>
      <dsp:spPr>
        <a:xfrm rot="16200000">
          <a:off x="-1289930" y="1291914"/>
          <a:ext cx="4530725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55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Особливостей розгляду справ судами, пов’язаних з домашнім насильством</a:t>
          </a:r>
          <a:endParaRPr lang="ru-RU" sz="19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85" y="906144"/>
        <a:ext cx="1946895" cy="2718435"/>
      </dsp:txXfrm>
    </dsp:sp>
    <dsp:sp modelId="{A7F3FAEF-00A8-445B-8A26-D3EF585F6A0A}">
      <dsp:nvSpPr>
        <dsp:cNvPr id="0" name=""/>
        <dsp:cNvSpPr/>
      </dsp:nvSpPr>
      <dsp:spPr>
        <a:xfrm rot="16200000">
          <a:off x="802981" y="1291914"/>
          <a:ext cx="4530725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55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рівних прав і можливостей чоловіків і жінок в правових відносинах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94896" y="906144"/>
        <a:ext cx="1946895" cy="2718435"/>
      </dsp:txXfrm>
    </dsp:sp>
    <dsp:sp modelId="{F990C6F1-44D3-488C-BE26-7EEE5811F16D}">
      <dsp:nvSpPr>
        <dsp:cNvPr id="0" name=""/>
        <dsp:cNvSpPr/>
      </dsp:nvSpPr>
      <dsp:spPr>
        <a:xfrm rot="16200000">
          <a:off x="2895893" y="1291914"/>
          <a:ext cx="4530725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55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Гендерної рівності крізь призму заборони дискримінації у світлі практики Європейського суду</a:t>
          </a:r>
          <a:endParaRPr lang="ru-RU" sz="19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87808" y="906144"/>
        <a:ext cx="1946895" cy="2718435"/>
      </dsp:txXfrm>
    </dsp:sp>
    <dsp:sp modelId="{3C2B9F73-C061-4EFB-B7C6-5325484880D6}">
      <dsp:nvSpPr>
        <dsp:cNvPr id="0" name=""/>
        <dsp:cNvSpPr/>
      </dsp:nvSpPr>
      <dsp:spPr>
        <a:xfrm rot="16200000">
          <a:off x="4988805" y="1291914"/>
          <a:ext cx="4530725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55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 проваджень щодо злочинів за ознакою статі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280720" y="906144"/>
        <a:ext cx="1946895" cy="2718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56D3D-E3DF-4BB5-8109-5E654A7C8CC7}">
      <dsp:nvSpPr>
        <dsp:cNvPr id="0" name=""/>
        <dsp:cNvSpPr/>
      </dsp:nvSpPr>
      <dsp:spPr>
        <a:xfrm>
          <a:off x="2907963" y="3074215"/>
          <a:ext cx="2355294" cy="23552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900</a:t>
          </a:r>
          <a:r>
            <a:rPr lang="uk-UA" sz="40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суддів</a:t>
          </a:r>
          <a:r>
            <a:rPr lang="en-US" sz="40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40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888" y="3419140"/>
        <a:ext cx="1665444" cy="1665444"/>
      </dsp:txXfrm>
    </dsp:sp>
    <dsp:sp modelId="{A8195453-A321-4F43-B1F7-E1210414F363}">
      <dsp:nvSpPr>
        <dsp:cNvPr id="0" name=""/>
        <dsp:cNvSpPr/>
      </dsp:nvSpPr>
      <dsp:spPr>
        <a:xfrm rot="13365979">
          <a:off x="1049479" y="2211905"/>
          <a:ext cx="2386903" cy="6712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C0FF5-A08A-4671-9E99-CC38582A3DB3}">
      <dsp:nvSpPr>
        <dsp:cNvPr id="0" name=""/>
        <dsp:cNvSpPr/>
      </dsp:nvSpPr>
      <dsp:spPr>
        <a:xfrm>
          <a:off x="0" y="811333"/>
          <a:ext cx="2733567" cy="1851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 та протидії дискримінації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4" y="865567"/>
        <a:ext cx="2625099" cy="1743204"/>
      </dsp:txXfrm>
    </dsp:sp>
    <dsp:sp modelId="{4F966ADE-8D23-4119-99AD-3AD1B8C68857}">
      <dsp:nvSpPr>
        <dsp:cNvPr id="0" name=""/>
        <dsp:cNvSpPr/>
      </dsp:nvSpPr>
      <dsp:spPr>
        <a:xfrm rot="16255993">
          <a:off x="3155655" y="1659645"/>
          <a:ext cx="1933425" cy="6712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3A440B-B4BB-45AC-A82C-D771A8ED1174}">
      <dsp:nvSpPr>
        <dsp:cNvPr id="0" name=""/>
        <dsp:cNvSpPr/>
      </dsp:nvSpPr>
      <dsp:spPr>
        <a:xfrm>
          <a:off x="2664308" y="72003"/>
          <a:ext cx="2947609" cy="1913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Гендерні аспекти у діяльності суддів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0349" y="128044"/>
        <a:ext cx="2835527" cy="1801292"/>
      </dsp:txXfrm>
    </dsp:sp>
    <dsp:sp modelId="{5CF8D287-096F-4F87-89D4-AF1FE1C6182E}">
      <dsp:nvSpPr>
        <dsp:cNvPr id="0" name=""/>
        <dsp:cNvSpPr/>
      </dsp:nvSpPr>
      <dsp:spPr>
        <a:xfrm rot="19430366">
          <a:off x="4779333" y="2497394"/>
          <a:ext cx="2459598" cy="6712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46F904-E224-47E2-8C00-F817B8B06885}">
      <dsp:nvSpPr>
        <dsp:cNvPr id="0" name=""/>
        <dsp:cNvSpPr/>
      </dsp:nvSpPr>
      <dsp:spPr>
        <a:xfrm>
          <a:off x="5552240" y="1008111"/>
          <a:ext cx="3171071" cy="2026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 розгляду справ, пов’язаних із домашнім насильством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1587" y="1067458"/>
        <a:ext cx="3052377" cy="1907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84101"/>
          </a:xfrm>
        </p:spPr>
        <p:txBody>
          <a:bodyPr/>
          <a:lstStyle/>
          <a:p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участь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704" y="764704"/>
            <a:ext cx="8229600" cy="154076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є активним учасником менторської програми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заради доброго </a:t>
            </a: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врядування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яка націлена на посилення знань суддів щодо положень Стамбульської конвенції та стандартів забезпечення гендерної </a:t>
            </a: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 (</a:t>
            </a:r>
            <a:r>
              <a:rPr lang="uk-UA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жінок до правосуддя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2019 </a:t>
            </a:r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року)</a:t>
            </a:r>
          </a:p>
          <a:p>
            <a:pPr marL="0" indent="0" algn="just">
              <a:buNone/>
            </a:pP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80699"/>
            <a:ext cx="5580112" cy="317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1774" y="5373216"/>
            <a:ext cx="8157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травня 2021 </a:t>
            </a:r>
            <a:r>
              <a:rPr lang="uk-UA" sz="1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онлайн–засідання</a:t>
            </a:r>
            <a:r>
              <a:rPr lang="uk-UA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керівного комітету регіонального </a:t>
            </a:r>
            <a:r>
              <a:rPr lang="uk-UA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“Доступ жінок до правосуддя: впровадження стандартів Стамбульської конвенції та інших європейських стандартів гендерної рівності у країнах Східного партнерства”, який реалізується </a:t>
            </a:r>
            <a:r>
              <a:rPr lang="uk-UA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межах другої фази програми Ради Європи та Європейського Союзу (РЄ–ЄС) “Партнерство заради належного врядування</a:t>
            </a:r>
            <a:r>
              <a:rPr lang="uk-UA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18600"/>
          </a:xfrm>
        </p:spPr>
        <p:txBody>
          <a:bodyPr/>
          <a:lstStyle/>
          <a:p>
            <a:r>
              <a:rPr lang="uk-UA" sz="35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endParaRPr lang="uk-UA" sz="35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31059"/>
              </p:ext>
            </p:extLst>
          </p:nvPr>
        </p:nvGraphicFramePr>
        <p:xfrm>
          <a:off x="251520" y="1052736"/>
          <a:ext cx="87233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2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4101"/>
          </a:xfrm>
        </p:spPr>
        <p:txBody>
          <a:bodyPr/>
          <a:lstStyle/>
          <a:p>
            <a:r>
              <a:rPr lang="uk-UA" sz="35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endParaRPr lang="uk-UA" sz="3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44" y="1147646"/>
            <a:ext cx="4248472" cy="1944216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б’єднати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міжнародних і національних експертів для з’ясування найбільш поширених бар’єрів, з якими стикаються жінки при реалізації своїх прав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44" y="4437111"/>
            <a:ext cx="3062088" cy="1215721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ідвищення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захисту їх прав системою юстиції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1173123"/>
            <a:ext cx="2664296" cy="1707314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спільні для усіх країн і специфічні для кожної із них проблеми у цій сфері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5013176"/>
            <a:ext cx="2664296" cy="1707314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 доступу жінок до правосуддя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3091862"/>
            <a:ext cx="4104456" cy="1707314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віднайти кращі практики функціонування системи здійснення правосуддя і діяльності судової системи з метою подолання проявів ґендерної дискримінації</a:t>
            </a:r>
          </a:p>
        </p:txBody>
      </p:sp>
    </p:spTree>
    <p:extLst>
      <p:ext uri="{BB962C8B-B14F-4D97-AF65-F5344CB8AC3E}">
        <p14:creationId xmlns:p14="http://schemas.microsoft.com/office/powerpoint/2010/main" val="9246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9" y="1250472"/>
            <a:ext cx="3920439" cy="5311136"/>
          </a:xfrm>
        </p:spPr>
      </p:pic>
      <p:sp>
        <p:nvSpPr>
          <p:cNvPr id="5" name="Прямоугольник 4"/>
          <p:cNvSpPr/>
          <p:nvPr/>
        </p:nvSpPr>
        <p:spPr>
          <a:xfrm>
            <a:off x="4125144" y="1268760"/>
            <a:ext cx="4911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Національна школа 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 України 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розробила посібник 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суддів і прокурорів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</a:t>
            </a: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доступу жінок до правосуддя </a:t>
            </a:r>
            <a:endParaRPr lang="en-U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Україні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5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84101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6369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Координатором проектів ОБСЄ в Україні та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 Уряду Канади розроблено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посібник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Гендерна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рівність </a:t>
            </a:r>
            <a:endPara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правосуддя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uk-UA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3672408" cy="5188006"/>
          </a:xfrm>
        </p:spPr>
      </p:pic>
    </p:spTree>
    <p:extLst>
      <p:ext uri="{BB962C8B-B14F-4D97-AF65-F5344CB8AC3E}">
        <p14:creationId xmlns:p14="http://schemas.microsoft.com/office/powerpoint/2010/main" val="10627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576064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півпраця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82" y="988765"/>
            <a:ext cx="8229600" cy="23328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з навчання у сфері прав людини HELP є основною освітньою платформою Ради Європи для фахівців у сфері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  <a:p>
            <a:pPr marL="0" indent="0" algn="just">
              <a:buNone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з 2017 року активно співпрацює з Радою Європи в частині адаптації розроблених дистанційних курсів програми HELP на національному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5561"/>
            <a:ext cx="3456384" cy="2765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3337951" cy="21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84101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низку дистанційних курсів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 для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суддів:</a:t>
            </a:r>
          </a:p>
          <a:p>
            <a:pPr lvl="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дружнє до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</a:p>
          <a:p>
            <a:pPr lvl="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 щодо жінок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</a:p>
          <a:p>
            <a:pPr lvl="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права, як права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</a:p>
          <a:p>
            <a:pPr lvl="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 внутрішньо переміщених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</a:p>
          <a:p>
            <a:pPr lvl="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жінок до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6895"/>
            <a:ext cx="8229600" cy="656959"/>
          </a:xfrm>
        </p:spPr>
        <p:txBody>
          <a:bodyPr/>
          <a:lstStyle/>
          <a:p>
            <a:r>
              <a:rPr lang="uk-UA" sz="35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</a:t>
            </a:r>
            <a:endParaRPr lang="uk-UA" sz="35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86291"/>
            <a:ext cx="5080868" cy="279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6712" y="1124744"/>
            <a:ext cx="85792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Адаптація дистанційного курсу програми HELP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жінок до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uk-UA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кту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Стамбульська 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конвенція: інструмент для посилення боротьби з насильством стосовно жінок та домашнім насильством в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ctr">
              <a:spcAft>
                <a:spcPts val="0"/>
              </a:spcAft>
            </a:pPr>
            <a:r>
              <a:rPr lang="uk-UA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червня – 16 </a:t>
            </a:r>
            <a:r>
              <a:rPr lang="uk-UA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серпня 2020 </a:t>
            </a:r>
            <a:r>
              <a:rPr lang="uk-UA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спілкування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Тьюторами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 розроблено умови проходження курсу 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було надіслано кожному учаснику на електронну пошту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проходження курсу були зазначені строки вивчення кожного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</a:t>
            </a:r>
            <a:endParaRPr lang="en-US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живого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та можливості якомога швидше викладачам відповідати на поставлені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слухачками та слухачами запитання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 створено групу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телефонному додатку Вайбер, до якої було підключено всіх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слухачок і слухачів і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суддів–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тьют</a:t>
            </a:r>
            <a:r>
              <a:rPr lang="uk-UA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08" y="188640"/>
            <a:ext cx="8229600" cy="584101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оцінювання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25" y="772741"/>
            <a:ext cx="8229600" cy="2800275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переваг і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(доопрацювання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курсу)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анкету оцінювання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змістовного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3420" y="2924944"/>
            <a:ext cx="4184487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endParaRPr lang="uk-UA" altLang="uk-UA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  <a:endParaRPr lang="uk-UA" altLang="uk-UA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Онлайн–запуск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en-US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endParaRPr lang="uk-UA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жінок до правосуддя </a:t>
            </a:r>
            <a:endParaRPr lang="uk-UA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</a:p>
          <a:p>
            <a:pPr algn="ctr"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червня 2021 року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140109" y="564649"/>
            <a:ext cx="47877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 уроки та міркування Національної школи суддів України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впровадження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курсу HELP </a:t>
            </a:r>
            <a:endParaRPr lang="uk-UA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жінок до правосуддя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218392" cy="37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171" y="332656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171" y="1124744"/>
            <a:ext cx="8229600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проходження курсу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учасниці та учасники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зазначили, що завантажені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та наповнені актуальними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доречними прикладами судової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відповідала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їхнім потребам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229600" cy="998984"/>
          </a:xfrm>
          <a:solidFill>
            <a:schemeClr val="tx1"/>
          </a:solidFill>
          <a:effectLst>
            <a:softEdge rad="317500"/>
          </a:effectLst>
        </p:spPr>
        <p:txBody>
          <a:bodyPr/>
          <a:lstStyle/>
          <a:p>
            <a:r>
              <a:rPr lang="uk-UA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</a:t>
            </a:r>
            <a:endParaRPr lang="uk-UA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20"/>
            <a:ext cx="4006953" cy="40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Чи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відбулись зміни щодо поняття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жінок до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конкретних запитань, а саме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uk-UA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Ви навести приклади складнощів </a:t>
            </a:r>
            <a:endParaRPr lang="uk-UA" sz="2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uk-UA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</a:t>
            </a:r>
            <a:r>
              <a:rPr lang="uk-UA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жінок до правосуддя?</a:t>
            </a:r>
            <a:endParaRPr lang="uk-UA" sz="2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проходженням курсу 60% 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слухачок і слухачів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змогли навести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зазначила,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складнощі доступу жінок до правосуддя прослідковувалися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справах про домашнє насилля та справах проти статевої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опитаних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змогли навести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та зазначили</a:t>
            </a:r>
          </a:p>
          <a:p>
            <a:pPr marL="0" indent="0" algn="ctr">
              <a:buNone/>
            </a:pP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  відсутність таких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 в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їхній практиці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75856" y="5877272"/>
            <a:ext cx="3168352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3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11696"/>
            <a:ext cx="8229600" cy="5831480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відомі Вам міжнародні правові акти </a:t>
            </a:r>
            <a:r>
              <a:rPr lang="uk-UA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щодо </a:t>
            </a:r>
            <a:r>
              <a:rPr lang="uk-UA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доступу жінок до правосуддя?</a:t>
            </a:r>
            <a:endParaRPr lang="uk-UA" sz="2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курсом  80%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опитаних були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 зі Стамбульською конвенцією, Конвенцією ООН про ліквідацію  всіх  форм  дискримінації  щодо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жінок, Європейською конвенцією,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Європейською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хартією. </a:t>
            </a:r>
            <a:endParaRPr lang="uk-UA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15% - знайомі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Конвенцією ООН про  ліквідацію  всіх  форм  дискримінації  щодо жінок,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Європейською конвенцією,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 хартією. </a:t>
            </a:r>
            <a:endParaRPr lang="uk-UA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5% - 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зазначили, що поки не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03848" y="291616"/>
            <a:ext cx="3168352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4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7617" y="1572543"/>
            <a:ext cx="5657800" cy="45307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стикались Ви  або Ваші колеги у своїй практиці із явищами дискримінації за ознаками статті та гендеру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стикались Ви або Ваші колеги у своїй практиці з гендерними стереотипами? </a:t>
            </a:r>
          </a:p>
          <a:p>
            <a:pPr algn="just"/>
            <a:endParaRPr lang="uk-UA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03848" y="291616"/>
            <a:ext cx="3168352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81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090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ході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 курсу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слухачки та слухачі: </a:t>
            </a:r>
          </a:p>
          <a:p>
            <a:pPr marL="0" indent="0" algn="ctr">
              <a:buNone/>
            </a:pP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розширили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 знання в частині міжнародного законодавства щодо захисту прав жінок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змінили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до проблеми доступу жінок до правосуддя,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визначились у необхідності забезпечення рівного ставлення та сприяння жінкам у доступі до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 правову допомогу та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гендерно–чутливий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слухачок і слухачів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 сертифікат Національної школи суддів України та програми </a:t>
            </a:r>
            <a:r>
              <a:rPr lang="en-US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 і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чоловіків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загальних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судів (24)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та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судді апеляційної інстанції (цивільна юрисдикція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12093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гарантія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9645"/>
            <a:ext cx="8964488" cy="405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52328" y="1628800"/>
            <a:ext cx="5598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</a:t>
            </a:r>
            <a:r>
              <a:rPr lang="uk-UA" sz="2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неупереджена система здійснення правосуддя в Україні, доступність якої має бути однаково рівною як для чоловіків, так і для жінок. </a:t>
            </a:r>
            <a:endParaRPr lang="uk-UA" sz="2000" b="1" i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uk-UA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правосуддя є невід’ємною складовою забезпечення верховенства права й ефективної демократії. </a:t>
            </a:r>
            <a:endParaRPr lang="uk-UA" sz="2000" b="1" i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</a:t>
            </a:r>
            <a:r>
              <a:rPr lang="uk-UA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передумов реалізації права доступу до правосуддя є наявність в особи права на судовий захист</a:t>
            </a:r>
          </a:p>
        </p:txBody>
      </p:sp>
    </p:spTree>
    <p:extLst>
      <p:ext uri="{BB962C8B-B14F-4D97-AF65-F5344CB8AC3E}">
        <p14:creationId xmlns:p14="http://schemas.microsoft.com/office/powerpoint/2010/main" val="2003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466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 у суспільстві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93096"/>
            <a:ext cx="8136904" cy="2016224"/>
          </a:xfrm>
        </p:spPr>
        <p:txBody>
          <a:bodyPr/>
          <a:lstStyle/>
          <a:p>
            <a:pPr marL="0" indent="0" algn="ctr">
              <a:buNone/>
            </a:pP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удова </a:t>
            </a: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endParaRPr lang="uk-UA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гарантом стабільності суспільних відносин, </a:t>
            </a:r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чим сприяю </a:t>
            </a: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тим самим сталому розвитку </a:t>
            </a:r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" y="1205119"/>
            <a:ext cx="4627259" cy="28803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9696"/>
            <a:ext cx="4976853" cy="28057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801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sz="3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елементи </a:t>
            </a:r>
            <a:r>
              <a:rPr lang="uk-UA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sz="3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 (Комітет ООН)</a:t>
            </a:r>
            <a:endParaRPr lang="uk-UA" sz="3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8502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 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фактичної рівності між чоловіками </a:t>
            </a:r>
            <a:endParaRPr lang="uk-UA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жінками становить важливу частину 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таких 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прав</a:t>
            </a:r>
            <a:endParaRPr lang="uk-U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91" y="3212976"/>
            <a:ext cx="552241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4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забезпечення доступу до </a:t>
            </a:r>
            <a:r>
              <a:rPr lang="uk-UA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правосудя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Font typeface="Wingdings" panose="05000000000000000000" pitchFamily="2" charset="2"/>
              <a:buChar char="v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судового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якісність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підзвітність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засобів правового захисту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бізнаність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277959" y="1858840"/>
            <a:ext cx="3431705" cy="980730"/>
            <a:chOff x="1656182" y="-62637"/>
            <a:chExt cx="2783634" cy="1078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56182" y="0"/>
              <a:ext cx="2783634" cy="101600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685939" y="-62637"/>
              <a:ext cx="2724118" cy="1078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Посилення навчально–просвітницької </a:t>
              </a:r>
              <a:r>
                <a:rPr lang="uk-UA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програми</a:t>
              </a: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39769202"/>
              </p:ext>
            </p:extLst>
          </p:nvPr>
        </p:nvGraphicFramePr>
        <p:xfrm>
          <a:off x="-180528" y="1789515"/>
          <a:ext cx="4367808" cy="472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623348" y="4225801"/>
            <a:ext cx="2911470" cy="727867"/>
            <a:chOff x="728168" y="1804546"/>
            <a:chExt cx="2911470" cy="7278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28168" y="1804546"/>
              <a:ext cx="2911470" cy="72786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749486" y="1825864"/>
              <a:ext cx="2868834" cy="6852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Юристів</a:t>
              </a:r>
              <a:endParaRPr lang="ru-RU" sz="22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623348" y="5253268"/>
            <a:ext cx="2911470" cy="1136057"/>
            <a:chOff x="728168" y="1804546"/>
            <a:chExt cx="2911470" cy="7278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28168" y="1804546"/>
              <a:ext cx="2911470" cy="72786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749486" y="1825864"/>
              <a:ext cx="2868834" cy="6852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uk-UA" sz="2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півробітників органів правопорядку</a:t>
              </a:r>
              <a:endParaRPr lang="ru-RU" sz="22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602030" y="3180780"/>
            <a:ext cx="2911470" cy="727867"/>
            <a:chOff x="728168" y="1804546"/>
            <a:chExt cx="2911470" cy="7278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28168" y="1804546"/>
              <a:ext cx="2911470" cy="72786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749486" y="1825864"/>
              <a:ext cx="2868834" cy="6852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Суддів</a:t>
              </a:r>
              <a:endParaRPr lang="ru-RU" sz="22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Стрелка вниз 19"/>
          <p:cNvSpPr/>
          <p:nvPr/>
        </p:nvSpPr>
        <p:spPr>
          <a:xfrm rot="2652825">
            <a:off x="2737724" y="666914"/>
            <a:ext cx="576064" cy="1168880"/>
          </a:xfrm>
          <a:prstGeom prst="downArrow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елка вниз 20"/>
          <p:cNvSpPr/>
          <p:nvPr/>
        </p:nvSpPr>
        <p:spPr>
          <a:xfrm rot="18796791">
            <a:off x="6189454" y="578345"/>
            <a:ext cx="576064" cy="1272994"/>
          </a:xfrm>
          <a:prstGeom prst="downArrow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6790018" y="2860888"/>
            <a:ext cx="407584" cy="293533"/>
          </a:xfrm>
          <a:prstGeom prst="down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6850838" y="4986941"/>
            <a:ext cx="407584" cy="293533"/>
          </a:xfrm>
          <a:prstGeom prst="down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853973" y="3956624"/>
            <a:ext cx="407584" cy="293533"/>
          </a:xfrm>
          <a:prstGeom prst="down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60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42" y="116632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– 2019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79296" cy="23328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 до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заради миру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Біарріц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започаткованого країнами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Групи семи (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 – Канадою, Францією, Німеччиною, Італією, Японією, Великою Британією та США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метою посилення відповідальності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 сімки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консолідації зусиль інших держав для досягнення рівних прав і можливостей у суспільстві та відсутності обмежень за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будь–якими ознаками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 2020 року Україна стала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повноправною учасницею Партнерства</a:t>
            </a: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29608"/>
            <a:ext cx="4431148" cy="31651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438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12093"/>
          </a:xfrm>
        </p:spPr>
        <p:txBody>
          <a:bodyPr/>
          <a:lstStyle/>
          <a:p>
            <a:r>
              <a:rPr lang="uk-UA" sz="35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і кроки</a:t>
            </a:r>
            <a:endParaRPr lang="uk-UA" sz="3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634067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79129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Доступ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жінок до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правосуддя –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 Національної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школи суддів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6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9996</TotalTime>
  <Words>1056</Words>
  <Application>Microsoft Office PowerPoint</Application>
  <PresentationFormat>Екран (4:3)</PresentationFormat>
  <Paragraphs>126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Основна гарантія</vt:lpstr>
      <vt:lpstr>Стабільність у суспільстві</vt:lpstr>
      <vt:lpstr>Основні елементи системи юстиції (Комітет ООН)</vt:lpstr>
      <vt:lpstr>Принципи забезпечення доступу до правосудя</vt:lpstr>
      <vt:lpstr>Обізнаність</vt:lpstr>
      <vt:lpstr>Партнерство – 2019</vt:lpstr>
      <vt:lpstr>Актуальність і кроки</vt:lpstr>
      <vt:lpstr>Активна участь</vt:lpstr>
      <vt:lpstr>Підготовка</vt:lpstr>
      <vt:lpstr>Переваги </vt:lpstr>
      <vt:lpstr>Посібник</vt:lpstr>
      <vt:lpstr>Посібник</vt:lpstr>
      <vt:lpstr>Співпраця</vt:lpstr>
      <vt:lpstr>Досягнення</vt:lpstr>
      <vt:lpstr>Дистанційний курс</vt:lpstr>
      <vt:lpstr>“Живе” спілкування</vt:lpstr>
      <vt:lpstr>Анкета оцінювання</vt:lpstr>
      <vt:lpstr>Схвалено</vt:lpstr>
      <vt:lpstr>Аналіз анкет</vt:lpstr>
      <vt:lpstr>Презентація PowerPoint</vt:lpstr>
      <vt:lpstr>Презентація PowerPoint</vt:lpstr>
      <vt:lpstr>Презентація PowerPoint</vt:lpstr>
      <vt:lpstr>Дистанційний курс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477</cp:revision>
  <dcterms:created xsi:type="dcterms:W3CDTF">2016-09-21T20:12:43Z</dcterms:created>
  <dcterms:modified xsi:type="dcterms:W3CDTF">2021-06-08T06:48:16Z</dcterms:modified>
</cp:coreProperties>
</file>