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notesMasterIdLst>
    <p:notesMasterId r:id="rId15"/>
  </p:notesMasterIdLst>
  <p:sldIdLst>
    <p:sldId id="402" r:id="rId2"/>
    <p:sldId id="456" r:id="rId3"/>
    <p:sldId id="439" r:id="rId4"/>
    <p:sldId id="460" r:id="rId5"/>
    <p:sldId id="461" r:id="rId6"/>
    <p:sldId id="462" r:id="rId7"/>
    <p:sldId id="457" r:id="rId8"/>
    <p:sldId id="429" r:id="rId9"/>
    <p:sldId id="428" r:id="rId10"/>
    <p:sldId id="458" r:id="rId11"/>
    <p:sldId id="459" r:id="rId12"/>
    <p:sldId id="422" r:id="rId13"/>
    <p:sldId id="280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9933"/>
    <a:srgbClr val="9A4132"/>
    <a:srgbClr val="CC3300"/>
    <a:srgbClr val="996633"/>
    <a:srgbClr val="6E6924"/>
    <a:srgbClr val="F93B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8317" autoAdjust="0"/>
    <p:restoredTop sz="94419" autoAdjust="0"/>
  </p:normalViewPr>
  <p:slideViewPr>
    <p:cSldViewPr>
      <p:cViewPr varScale="1">
        <p:scale>
          <a:sx n="109" d="100"/>
          <a:sy n="109" d="100"/>
        </p:scale>
        <p:origin x="129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58B2BB-EB72-4357-8E0A-FC5BF62BEEB8}" type="datetimeFigureOut">
              <a:rPr lang="ru-RU" smtClean="0"/>
              <a:pPr/>
              <a:t>29.06.2021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717E37-287C-4CA7-824D-D7D8473018BB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0706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9" name="Freeform 17"/>
            <p:cNvSpPr>
              <a:spLocks noEditPoints="1"/>
            </p:cNvSpPr>
            <p:nvPr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0" name="Freeform 18"/>
            <p:cNvSpPr>
              <a:spLocks noEditPoints="1"/>
            </p:cNvSpPr>
            <p:nvPr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2" name="Freeform 20"/>
            <p:cNvSpPr>
              <a:spLocks noEditPoints="1"/>
            </p:cNvSpPr>
            <p:nvPr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3" name="Freeform 21"/>
            <p:cNvSpPr>
              <a:spLocks noEditPoints="1"/>
            </p:cNvSpPr>
            <p:nvPr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4" name="Freeform 22"/>
            <p:cNvSpPr>
              <a:spLocks noEditPoints="1"/>
            </p:cNvSpPr>
            <p:nvPr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6" name="Freeform 24"/>
            <p:cNvSpPr>
              <a:spLocks noEditPoints="1"/>
            </p:cNvSpPr>
            <p:nvPr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7" name="Freeform 25"/>
            <p:cNvSpPr>
              <a:spLocks noEditPoints="1"/>
            </p:cNvSpPr>
            <p:nvPr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8" name="Freeform 26"/>
            <p:cNvSpPr>
              <a:spLocks noEditPoints="1"/>
            </p:cNvSpPr>
            <p:nvPr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9" name="Oval 27"/>
            <p:cNvSpPr>
              <a:spLocks noChangeArrowheads="1"/>
            </p:cNvSpPr>
            <p:nvPr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0" name="Oval 28"/>
            <p:cNvSpPr>
              <a:spLocks noChangeArrowheads="1"/>
            </p:cNvSpPr>
            <p:nvPr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1" name="Oval 29"/>
            <p:cNvSpPr>
              <a:spLocks noChangeArrowheads="1"/>
            </p:cNvSpPr>
            <p:nvPr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2" name="Freeform 30"/>
            <p:cNvSpPr>
              <a:spLocks noEditPoints="1"/>
            </p:cNvSpPr>
            <p:nvPr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3" name="Freeform 31"/>
            <p:cNvSpPr>
              <a:spLocks noEditPoints="1"/>
            </p:cNvSpPr>
            <p:nvPr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4" name="Rectangle 32"/>
            <p:cNvSpPr>
              <a:spLocks noChangeArrowheads="1"/>
            </p:cNvSpPr>
            <p:nvPr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6" name="AutoShape 34"/>
            <p:cNvSpPr>
              <a:spLocks noChangeArrowheads="1"/>
            </p:cNvSpPr>
            <p:nvPr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</p:grpSp>
      <p:sp>
        <p:nvSpPr>
          <p:cNvPr id="16423" name="Rectangle 3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uk-UA" smtClean="0"/>
              <a:t>Зразок підзаголовка</a:t>
            </a:r>
            <a:endParaRPr lang="ru-RU"/>
          </a:p>
        </p:txBody>
      </p:sp>
      <p:sp>
        <p:nvSpPr>
          <p:cNvPr id="16424" name="Rectangle 40"/>
          <p:cNvSpPr>
            <a:spLocks noGrp="1" noChangeArrowheads="1"/>
          </p:cNvSpPr>
          <p:nvPr>
            <p:ph type="ctrTitle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9" name="Rectangle 3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40" name="Rectangle 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A64DD-B714-4EE7-89A0-3B0945B1EAA9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D3322E-117F-4C5F-8410-E487653B2661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FC26D7-633A-4D26-8DF8-A359A3EBF476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BF052-6834-4380-B3E7-71D73401D5A5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A382BF-9AF0-4507-8887-19BBD7401434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FE0184-FCFA-4665-A04E-D44741C772A6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7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8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9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95D5B9-33A8-4665-8E75-60405E0FC6DC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71BB78-B9A4-4AF4-A4A3-406AA1DB3D0A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84FFA5-CD16-40E6-A9E3-E63D0307BDCF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785391-AEB8-44E6-8195-AC998837B2E0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uk-UA" noProof="0" smtClean="0"/>
              <a:t>Клацніть піктограму, щоб додати зображення</a:t>
            </a:r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F2538A-32ED-4EF4-AC96-69E003BCB0D9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15363" name="Rectangle 3"/>
            <p:cNvSpPr>
              <a:spLocks noChangeArrowheads="1"/>
            </p:cNvSpPr>
            <p:nvPr userDrawn="1"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64" name="Oval 4"/>
            <p:cNvSpPr>
              <a:spLocks noChangeArrowheads="1"/>
            </p:cNvSpPr>
            <p:nvPr userDrawn="1"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65" name="Rectangle 5"/>
            <p:cNvSpPr>
              <a:spLocks noChangeArrowheads="1"/>
            </p:cNvSpPr>
            <p:nvPr userDrawn="1"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66" name="Freeform 6"/>
            <p:cNvSpPr>
              <a:spLocks noEditPoints="1"/>
            </p:cNvSpPr>
            <p:nvPr userDrawn="1"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67" name="Rectangle 7"/>
            <p:cNvSpPr>
              <a:spLocks noChangeArrowheads="1"/>
            </p:cNvSpPr>
            <p:nvPr userDrawn="1"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68" name="Rectangle 8"/>
            <p:cNvSpPr>
              <a:spLocks noChangeArrowheads="1"/>
            </p:cNvSpPr>
            <p:nvPr userDrawn="1"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69" name="Rectangle 9"/>
            <p:cNvSpPr>
              <a:spLocks noChangeArrowheads="1"/>
            </p:cNvSpPr>
            <p:nvPr userDrawn="1"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70" name="Rectangle 10"/>
            <p:cNvSpPr>
              <a:spLocks noChangeArrowheads="1"/>
            </p:cNvSpPr>
            <p:nvPr userDrawn="1"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71" name="Rectangle 11"/>
            <p:cNvSpPr>
              <a:spLocks noChangeArrowheads="1"/>
            </p:cNvSpPr>
            <p:nvPr userDrawn="1"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72" name="Freeform 12"/>
            <p:cNvSpPr>
              <a:spLocks/>
            </p:cNvSpPr>
            <p:nvPr userDrawn="1"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3" name="Freeform 13"/>
            <p:cNvSpPr>
              <a:spLocks/>
            </p:cNvSpPr>
            <p:nvPr userDrawn="1"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4" name="Freeform 14"/>
            <p:cNvSpPr>
              <a:spLocks/>
            </p:cNvSpPr>
            <p:nvPr userDrawn="1"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5" name="Freeform 15"/>
            <p:cNvSpPr>
              <a:spLocks/>
            </p:cNvSpPr>
            <p:nvPr userDrawn="1"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6" name="Freeform 16"/>
            <p:cNvSpPr>
              <a:spLocks/>
            </p:cNvSpPr>
            <p:nvPr userDrawn="1"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7" name="Freeform 17"/>
            <p:cNvSpPr>
              <a:spLocks noEditPoints="1"/>
            </p:cNvSpPr>
            <p:nvPr userDrawn="1"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8" name="Freeform 18"/>
            <p:cNvSpPr>
              <a:spLocks noEditPoints="1"/>
            </p:cNvSpPr>
            <p:nvPr userDrawn="1"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9" name="Freeform 19"/>
            <p:cNvSpPr>
              <a:spLocks/>
            </p:cNvSpPr>
            <p:nvPr userDrawn="1"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0" name="Freeform 20"/>
            <p:cNvSpPr>
              <a:spLocks noEditPoints="1"/>
            </p:cNvSpPr>
            <p:nvPr userDrawn="1"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1" name="Freeform 21"/>
            <p:cNvSpPr>
              <a:spLocks noEditPoints="1"/>
            </p:cNvSpPr>
            <p:nvPr userDrawn="1"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2" name="Freeform 22"/>
            <p:cNvSpPr>
              <a:spLocks noEditPoints="1"/>
            </p:cNvSpPr>
            <p:nvPr userDrawn="1"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3" name="Freeform 23"/>
            <p:cNvSpPr>
              <a:spLocks/>
            </p:cNvSpPr>
            <p:nvPr userDrawn="1"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4" name="Freeform 24"/>
            <p:cNvSpPr>
              <a:spLocks noEditPoints="1"/>
            </p:cNvSpPr>
            <p:nvPr userDrawn="1"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5" name="Freeform 25"/>
            <p:cNvSpPr>
              <a:spLocks noEditPoints="1"/>
            </p:cNvSpPr>
            <p:nvPr userDrawn="1"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6" name="Freeform 26"/>
            <p:cNvSpPr>
              <a:spLocks noEditPoints="1"/>
            </p:cNvSpPr>
            <p:nvPr userDrawn="1"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7" name="Oval 27"/>
            <p:cNvSpPr>
              <a:spLocks noChangeArrowheads="1"/>
            </p:cNvSpPr>
            <p:nvPr userDrawn="1"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88" name="Oval 28"/>
            <p:cNvSpPr>
              <a:spLocks noChangeArrowheads="1"/>
            </p:cNvSpPr>
            <p:nvPr userDrawn="1"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89" name="Oval 29"/>
            <p:cNvSpPr>
              <a:spLocks noChangeArrowheads="1"/>
            </p:cNvSpPr>
            <p:nvPr userDrawn="1"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90" name="Freeform 30"/>
            <p:cNvSpPr>
              <a:spLocks noEditPoints="1"/>
            </p:cNvSpPr>
            <p:nvPr userDrawn="1"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91" name="Freeform 31"/>
            <p:cNvSpPr>
              <a:spLocks noEditPoints="1"/>
            </p:cNvSpPr>
            <p:nvPr userDrawn="1"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92" name="Rectangle 32"/>
            <p:cNvSpPr>
              <a:spLocks noChangeArrowheads="1"/>
            </p:cNvSpPr>
            <p:nvPr userDrawn="1"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93" name="Rectangle 33"/>
            <p:cNvSpPr>
              <a:spLocks noChangeArrowheads="1"/>
            </p:cNvSpPr>
            <p:nvPr userDrawn="1"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94" name="AutoShape 34"/>
            <p:cNvSpPr>
              <a:spLocks noChangeArrowheads="1"/>
            </p:cNvSpPr>
            <p:nvPr userDrawn="1"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95" name="Freeform 35"/>
            <p:cNvSpPr>
              <a:spLocks/>
            </p:cNvSpPr>
            <p:nvPr userDrawn="1"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96" name="Freeform 36"/>
            <p:cNvSpPr>
              <a:spLocks/>
            </p:cNvSpPr>
            <p:nvPr userDrawn="1"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</p:grpSp>
      <p:sp>
        <p:nvSpPr>
          <p:cNvPr id="15397" name="Rectangle 3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заголовка</a:t>
            </a:r>
          </a:p>
        </p:txBody>
      </p:sp>
      <p:sp>
        <p:nvSpPr>
          <p:cNvPr id="15398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  <a:p>
            <a:pPr lvl="3"/>
            <a:r>
              <a:rPr lang="ru-RU" altLang="uk-UA" smtClean="0"/>
              <a:t>Четвертый уровень</a:t>
            </a:r>
          </a:p>
          <a:p>
            <a:pPr lvl="4"/>
            <a:r>
              <a:rPr lang="ru-RU" altLang="uk-UA" smtClean="0"/>
              <a:t>Пятый уровень</a:t>
            </a:r>
          </a:p>
        </p:txBody>
      </p:sp>
      <p:sp>
        <p:nvSpPr>
          <p:cNvPr id="15399" name="Rectangle 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15400" name="Rectangle 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7856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15401" name="Rectangle 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CE231F2-6A23-47B8-84FB-D3AF33D15BA8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34" r:id="rId1"/>
    <p:sldLayoutId id="2147483924" r:id="rId2"/>
    <p:sldLayoutId id="2147483925" r:id="rId3"/>
    <p:sldLayoutId id="2147483926" r:id="rId4"/>
    <p:sldLayoutId id="2147483927" r:id="rId5"/>
    <p:sldLayoutId id="2147483928" r:id="rId6"/>
    <p:sldLayoutId id="2147483929" r:id="rId7"/>
    <p:sldLayoutId id="2147483930" r:id="rId8"/>
    <p:sldLayoutId id="2147483931" r:id="rId9"/>
    <p:sldLayoutId id="2147483932" r:id="rId10"/>
    <p:sldLayoutId id="2147483933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150" y="773113"/>
            <a:ext cx="8780463" cy="568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59783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5112568"/>
          </a:xfrm>
        </p:spPr>
        <p:txBody>
          <a:bodyPr/>
          <a:lstStyle/>
          <a:p>
            <a:pPr marL="0" indent="0" algn="ctr">
              <a:buNone/>
            </a:pP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сфері обслуговування споживачів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статтею 30 </a:t>
            </a:r>
            <a:r>
              <a:rPr lang="uk-UA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16.01.2021 </a:t>
            </a:r>
            <a:r>
              <a:rPr lang="uk-UA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передбачено, що мовою обслуговування споживачів в Україні є державна </a:t>
            </a:r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мова</a:t>
            </a:r>
            <a:endParaRPr lang="uk-UA" sz="24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Підприємства, установи та організації всіх форм власності, фізичні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особи –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підприємці, інші суб’єкти господарювання, що обслуговують споживачів (крім випадків,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установлених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частиною третьою цієї статті), здійснюють обслуговування та надають інформацію про товари (послуги),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зокрема, через інтернет–магазини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інтернет–каталоги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державною мовою. </a:t>
            </a:r>
            <a:r>
              <a:rPr lang="uk-UA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Інформація державною мовою може дублюватися іншими </a:t>
            </a:r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мовами</a:t>
            </a:r>
            <a:endParaRPr lang="uk-UA" sz="24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прохання клієнта його персональне обслуговування може здійснюватися також іншою мовою, прийнятною для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сторін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400" dirty="0">
                <a:effectLst/>
              </a:rPr>
              <a:t> </a:t>
            </a:r>
            <a:endParaRPr lang="uk-UA" sz="24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971600" y="188640"/>
            <a:ext cx="72728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uk-UA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323528" y="188640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функціонування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української</a:t>
            </a:r>
            <a:r>
              <a:rPr lang="ru-RU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мови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4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державної</a:t>
            </a:r>
            <a:r>
              <a:rPr lang="en-US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uk-UA" sz="24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500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036496" cy="936104"/>
          </a:xfrm>
        </p:spPr>
        <p:txBody>
          <a:bodyPr/>
          <a:lstStyle/>
          <a:p>
            <a:r>
              <a:rPr lang="ru-RU" sz="24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Уряд </a:t>
            </a:r>
            <a:r>
              <a:rPr lang="ru-RU" sz="24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схвалив</a:t>
            </a:r>
            <a:r>
              <a:rPr lang="ru-RU" sz="24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</a:t>
            </a:r>
            <a:r>
              <a:rPr lang="ru-RU" sz="24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</a:t>
            </a:r>
            <a:r>
              <a:rPr lang="ru-RU" sz="24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іспитів</a:t>
            </a:r>
            <a:r>
              <a:rPr lang="ru-RU" sz="24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рівень</a:t>
            </a:r>
            <a:r>
              <a:rPr lang="ru-RU" sz="24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володіння</a:t>
            </a:r>
            <a:r>
              <a:rPr lang="ru-RU" sz="24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державною </a:t>
            </a:r>
            <a:r>
              <a:rPr lang="ru-RU" sz="2400" dirty="0" err="1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мовою</a:t>
            </a:r>
            <a:endParaRPr lang="uk-UA" sz="2400" dirty="0">
              <a:solidFill>
                <a:srgbClr val="FFC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340768"/>
            <a:ext cx="8928992" cy="5328592"/>
          </a:xfrm>
        </p:spPr>
        <p:txBody>
          <a:bodyPr/>
          <a:lstStyle/>
          <a:p>
            <a:pPr marL="0" indent="0" algn="just">
              <a:buNone/>
            </a:pP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14 квітня 2021 року </a:t>
            </a:r>
            <a:r>
              <a:rPr lang="uk-UA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uk-UA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uk-UA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 статей 7 і 48 Закону України </a:t>
            </a:r>
            <a:r>
              <a:rPr lang="en-US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“</a:t>
            </a:r>
            <a:r>
              <a:rPr lang="uk-UA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 </a:t>
            </a:r>
            <a:r>
              <a:rPr lang="uk-UA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 функціонування української мови як </a:t>
            </a:r>
            <a:r>
              <a:rPr lang="uk-UA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державної</a:t>
            </a:r>
            <a:r>
              <a:rPr lang="en-US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uk-UA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uk-UA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Кабінет </a:t>
            </a:r>
            <a:r>
              <a:rPr lang="uk-UA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Міністрів України схвалив розроблений Національною комісією зі стандартів державної мови </a:t>
            </a:r>
            <a:endParaRPr lang="en-US" sz="20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0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</a:t>
            </a:r>
            <a:r>
              <a:rPr lang="uk-UA" sz="20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 іспитів на рівень володіння державною мовою. </a:t>
            </a:r>
            <a:endParaRPr lang="en-US" sz="2000" dirty="0" smtClean="0">
              <a:solidFill>
                <a:srgbClr val="FFC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0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Він </a:t>
            </a:r>
            <a:r>
              <a:rPr lang="uk-UA" sz="20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урегульовує процедуру їх організації та проведення.</a:t>
            </a:r>
          </a:p>
          <a:p>
            <a:pPr marL="0" indent="0" algn="ctr">
              <a:buNone/>
            </a:pPr>
            <a:r>
              <a:rPr lang="uk-UA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Реєстрація, складання іспиту, отримання результатів відбувається через електронний кабінет претендента.</a:t>
            </a:r>
          </a:p>
          <a:p>
            <a:pPr marL="0" indent="0" algn="ctr">
              <a:buNone/>
            </a:pPr>
            <a:r>
              <a:rPr lang="uk-UA" sz="20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Письмова частина іспиту передбачає </a:t>
            </a:r>
            <a:endParaRPr lang="uk-UA" sz="2000" dirty="0" smtClean="0">
              <a:solidFill>
                <a:srgbClr val="FFC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0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 </a:t>
            </a:r>
            <a:r>
              <a:rPr lang="uk-UA" sz="20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тестових завдань </a:t>
            </a:r>
            <a:r>
              <a:rPr lang="uk-UA" sz="20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uk-UA" sz="20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написання тексту на визначену тему, </a:t>
            </a:r>
            <a:endParaRPr lang="uk-UA" sz="2000" dirty="0" smtClean="0">
              <a:solidFill>
                <a:srgbClr val="FFC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0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 усна – </a:t>
            </a:r>
            <a:r>
              <a:rPr lang="uk-UA" sz="20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монологічне висловлювання </a:t>
            </a:r>
            <a:endParaRPr lang="uk-UA" sz="2000" dirty="0" smtClean="0">
              <a:solidFill>
                <a:srgbClr val="FFC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0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uk-UA" sz="20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діалог з екзаменатором на визначену тему.</a:t>
            </a:r>
          </a:p>
          <a:p>
            <a:pPr marL="0" indent="0" algn="ctr">
              <a:buNone/>
            </a:pPr>
            <a:r>
              <a:rPr lang="uk-UA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підставі підсумкового електронного протоколу перевірки </a:t>
            </a:r>
            <a:endParaRPr lang="uk-UA" sz="20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Комісія </a:t>
            </a:r>
            <a:r>
              <a:rPr lang="uk-UA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ухвалює рішення про надання </a:t>
            </a:r>
            <a:endParaRPr lang="uk-UA" sz="20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або </a:t>
            </a:r>
            <a:r>
              <a:rPr lang="uk-UA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ненадання претендентові державного </a:t>
            </a:r>
            <a:r>
              <a:rPr lang="uk-UA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сертифіката.</a:t>
            </a:r>
            <a:endParaRPr lang="uk-UA" sz="20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32527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548679"/>
          </a:xfrm>
        </p:spPr>
        <p:txBody>
          <a:bodyPr/>
          <a:lstStyle/>
          <a:p>
            <a:r>
              <a:rPr lang="uk-UA" sz="36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Зворотний зв’язок</a:t>
            </a:r>
            <a:endParaRPr lang="uk-UA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628800"/>
            <a:ext cx="8229600" cy="3024336"/>
          </a:xfrm>
        </p:spPr>
        <p:txBody>
          <a:bodyPr/>
          <a:lstStyle/>
          <a:p>
            <a:pPr marL="0" indent="0" algn="just">
              <a:buNone/>
            </a:pPr>
            <a:r>
              <a:rPr lang="ru-RU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онлайн–занять особливо актуальним і важливим джерелом інформації для Національної школи суддів України є анонімне анкетування за п’ятибальною шкалою, де 5 балів є найвищою оцінкою, а 1 бал – найнижчою</a:t>
            </a:r>
          </a:p>
          <a:p>
            <a:pPr marL="0" indent="0" algn="just">
              <a:buNone/>
            </a:pPr>
            <a:endParaRPr lang="uk-UA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результатами аналізу анкет отримується інформація про ефективність обраних методів проведення занять, ступінь задоволеності  його учасників процесом і результатами роботи протягом заняття, а також ступінь досягнення поставленої мети</a:t>
            </a: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033524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713"/>
            <a:ext cx="8229600" cy="5832475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  <a:defRPr/>
            </a:pPr>
            <a:endParaRPr lang="ru-RU" altLang="uk-UA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uk-UA" altLang="uk-UA" sz="4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Щиро подякував </a:t>
            </a: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uk-UA" altLang="uk-UA" sz="4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увагу!</a:t>
            </a:r>
          </a:p>
          <a:p>
            <a:pPr marL="0" indent="0" algn="ctr">
              <a:buFont typeface="Wingdings" pitchFamily="2" charset="2"/>
              <a:buNone/>
              <a:defRPr/>
            </a:pPr>
            <a:endParaRPr lang="ru-RU" altLang="uk-UA" sz="4800" dirty="0" smtClean="0"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F93B07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6832"/>
            <a:ext cx="3810000" cy="492211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348880"/>
            <a:ext cx="648072" cy="90979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395536" y="120407"/>
            <a:ext cx="3550843" cy="2304256"/>
          </a:xfrm>
          <a:prstGeom prst="ellipse">
            <a:avLst/>
          </a:prstGeom>
          <a:blipFill>
            <a:blip r:embed="rId2" cstate="print"/>
            <a:srcRect/>
            <a:stretch>
              <a:fillRect l="-500" t="-853" r="-500" b="-853"/>
            </a:stretch>
          </a:blipFill>
          <a:ln>
            <a:noFill/>
          </a:ln>
          <a:effectLst>
            <a:glow rad="114300">
              <a:schemeClr val="accent5">
                <a:satMod val="175000"/>
                <a:alpha val="22000"/>
              </a:schemeClr>
            </a:glow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 dirty="0">
              <a:solidFill>
                <a:srgbClr val="9C3E18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67944" y="2990610"/>
            <a:ext cx="5076056" cy="34040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endParaRPr lang="uk-UA" altLang="uk-UA" sz="24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uk-UA" alt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Володимир Мазурок</a:t>
            </a:r>
            <a:endParaRPr lang="uk-UA" altLang="uk-UA" sz="2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uk-UA" altLang="uk-UA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Проректор </a:t>
            </a:r>
            <a:endParaRPr lang="uk-UA" altLang="uk-UA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uk-UA" altLang="uk-UA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Національної школи суддів України</a:t>
            </a:r>
          </a:p>
          <a:p>
            <a:pPr algn="ctr"/>
            <a:r>
              <a:rPr lang="ru-RU" sz="2000" b="1" dirty="0"/>
              <a:t> </a:t>
            </a:r>
            <a:endParaRPr lang="ru-RU" sz="2000" b="1" dirty="0" smtClean="0"/>
          </a:p>
          <a:p>
            <a:pPr algn="ctr"/>
            <a:r>
              <a:rPr lang="ru-RU" sz="20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Тренінг для викладачів (тренерів)</a:t>
            </a:r>
            <a:r>
              <a:rPr lang="uk-UA" sz="20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Мовне оформлення курсiв для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суддів”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2000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0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Київ</a:t>
            </a:r>
          </a:p>
          <a:p>
            <a:pPr algn="ctr">
              <a:defRPr/>
            </a:pPr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29 червня 2021 року</a:t>
            </a:r>
            <a:endParaRPr lang="uk-UA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4211960" y="810870"/>
            <a:ext cx="482453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</a:t>
            </a:r>
            <a:r>
              <a:rPr lang="ru-RU" sz="20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ролі</a:t>
            </a:r>
            <a:r>
              <a:rPr lang="ru-RU" sz="20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</a:t>
            </a:r>
            <a:r>
              <a:rPr lang="ru-RU" sz="20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20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викладачів (тренерів) у </a:t>
            </a:r>
          </a:p>
          <a:p>
            <a:pPr algn="ctr"/>
            <a:r>
              <a:rPr lang="ru-RU" sz="20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суддівській</a:t>
            </a:r>
            <a:r>
              <a:rPr lang="ru-RU" sz="20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освіті</a:t>
            </a:r>
            <a:endParaRPr lang="ru-RU" sz="20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3112698"/>
            <a:ext cx="3672408" cy="37453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94333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/>
          <p:cNvSpPr/>
          <p:nvPr/>
        </p:nvSpPr>
        <p:spPr>
          <a:xfrm>
            <a:off x="899592" y="188640"/>
            <a:ext cx="6840760" cy="3312368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  <a:effectLst>
            <a:outerShdw blurRad="152400" dist="317500" dir="5400000" sx="90000" sy="-19000" rotWithShape="0">
              <a:srgbClr val="FFFF00">
                <a:alpha val="15000"/>
              </a:srgb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Національна школа суддів України</a:t>
            </a:r>
          </a:p>
          <a:p>
            <a:pPr algn="ctr"/>
            <a:r>
              <a:rPr lang="uk-UA" sz="2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забезпечує підготовку висококваліфікованих кадрів для системи правосуддя та здійснює науково–дослідну </a:t>
            </a:r>
            <a:r>
              <a:rPr lang="uk-UA" sz="2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діяльність</a:t>
            </a:r>
            <a:endParaRPr lang="uk-UA" sz="2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20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3389612"/>
            <a:ext cx="5666632" cy="34563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94917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24744"/>
            <a:ext cx="8568952" cy="5289683"/>
          </a:xfrm>
        </p:spPr>
        <p:txBody>
          <a:bodyPr/>
          <a:lstStyle/>
          <a:p>
            <a:pPr marL="0" indent="0" algn="ctr">
              <a:buNone/>
            </a:pPr>
            <a:r>
              <a:rPr lang="uk-UA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Засади </a:t>
            </a:r>
            <a:r>
              <a:rPr lang="uk-UA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суддівської освіти</a:t>
            </a:r>
            <a:endParaRPr lang="uk-UA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buFont typeface="Wingdings" panose="05000000000000000000" pitchFamily="2" charset="2"/>
              <a:buChar char="v"/>
            </a:pPr>
            <a:r>
              <a:rPr lang="uk-UA" sz="1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Суддівська освіта ґрунтується на: 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uk-UA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потребах цільової аудиторії – відповідно до необхідності </a:t>
            </a:r>
          </a:p>
          <a:p>
            <a:pPr marL="0" indent="0" algn="ctr">
              <a:buNone/>
            </a:pPr>
            <a:r>
              <a:rPr lang="uk-UA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вдосконалення їхніх знань, умінь і навичок залежно від досвіду (стажу) роботи 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uk-UA" sz="1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з урахуванням індивідуальних потреб 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uk-UA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uk-UA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озробленні матеріалів </a:t>
            </a:r>
            <a:r>
              <a:rPr lang="uk-UA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для всіх компонентів суддівської освіти 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uk-UA" sz="1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підготовці викладачів (тренерів</a:t>
            </a:r>
            <a:r>
              <a:rPr lang="uk-UA" sz="1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uk-UA" sz="1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викладання курсів</a:t>
            </a:r>
            <a:endParaRPr lang="uk-UA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Wingdings" panose="05000000000000000000" pitchFamily="2" charset="2"/>
              <a:buChar char="v"/>
            </a:pPr>
            <a:r>
              <a:rPr lang="uk-UA" sz="1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забезпечується єдиний підхід до викладання розроблених курсів 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uk-UA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відбір викладачів на підставі встановлених критеріїв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uk-UA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дотримання викладачами вимог розроблених курсів та методології</a:t>
            </a:r>
          </a:p>
          <a:p>
            <a:pPr marL="0" indent="0" algn="just">
              <a:buNone/>
            </a:pPr>
            <a:endParaRPr lang="uk-UA" sz="17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uk-UA" sz="17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611560" y="116632"/>
            <a:ext cx="77048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Концепція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національних</a:t>
            </a:r>
            <a:r>
              <a:rPr lang="ru-RU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стандартів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суддівської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endParaRPr lang="ru-RU" sz="24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738898"/>
            <a:ext cx="3775399" cy="2363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710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96752"/>
            <a:ext cx="8640960" cy="5328592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успішно 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долати труднощі, властиві викладацькій (тренерській) 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endParaRPr lang="uk-U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володіти </a:t>
            </a:r>
            <a:r>
              <a:rPr lang="uk-UA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сучасними інтерактивними методами </a:t>
            </a:r>
            <a:r>
              <a:rPr lang="uk-UA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викладання</a:t>
            </a:r>
            <a:endParaRPr lang="uk-UA" sz="2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уміти 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застосовувати сучасні інформаційні технології навчання (працювати з 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PowerPoint та 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іншим програмним забезпеченням і різноманітним комп’ютерним обладнанням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uk-U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розуміти </a:t>
            </a:r>
            <a:r>
              <a:rPr lang="uk-UA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суть і володіти методикою дистанційної (зокрема, онлайн) підготовки та прагнути оволодівати необхідними знаннями та </a:t>
            </a:r>
            <a:r>
              <a:rPr lang="uk-UA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навичками</a:t>
            </a:r>
            <a:endParaRPr lang="uk-UA" sz="2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уміти 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працювати в команді, формуючи партнерські відносини та забезпечуючи взаємну 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підтримку</a:t>
            </a:r>
            <a:endParaRPr lang="uk-U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докладати </a:t>
            </a:r>
            <a:r>
              <a:rPr lang="uk-UA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належних зусиль до свого розвитку та підвищення викладацької </a:t>
            </a:r>
            <a:r>
              <a:rPr lang="uk-UA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майстерності</a:t>
            </a:r>
            <a:endParaRPr lang="uk-UA" sz="2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uk-UA" sz="18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2821480" y="299374"/>
            <a:ext cx="44174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Викладачі (тренери) </a:t>
            </a:r>
            <a:r>
              <a:rPr lang="uk-UA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мають</a:t>
            </a:r>
            <a:endParaRPr lang="uk-UA" sz="2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3475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651155"/>
            <a:ext cx="8640960" cy="5616624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uk-UA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постійно </a:t>
            </a:r>
            <a:r>
              <a:rPr lang="uk-UA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прагнути здобуття нового досвіду та </a:t>
            </a:r>
            <a:r>
              <a:rPr lang="uk-UA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навичок</a:t>
            </a:r>
            <a:endParaRPr lang="uk-UA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2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сприймати </a:t>
            </a:r>
            <a:r>
              <a:rPr lang="uk-UA" sz="2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висловлювання інших про свої підходи до роботи, спокійно ставитися до констатації власних </a:t>
            </a:r>
            <a:r>
              <a:rPr lang="uk-UA" sz="2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помилок</a:t>
            </a:r>
            <a:endParaRPr lang="uk-UA" sz="2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експериментувати </a:t>
            </a:r>
            <a:r>
              <a:rPr lang="uk-UA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 новими ідеями та </a:t>
            </a:r>
            <a:r>
              <a:rPr lang="uk-UA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методиками</a:t>
            </a:r>
            <a:endParaRPr lang="uk-UA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2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мати </a:t>
            </a:r>
            <a:r>
              <a:rPr lang="uk-UA" sz="2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систематизований і системний підхід до вирішення </a:t>
            </a:r>
            <a:r>
              <a:rPr lang="uk-UA" sz="2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</a:t>
            </a:r>
            <a:endParaRPr lang="uk-UA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Робота з викладачами є постійною та послідовною, супроводжуватися методологічною підтримкою (тренінги, семінари, методологічні школи, засідання груп, тощо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uk-U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uk-UA" sz="22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трілка вниз 3"/>
          <p:cNvSpPr/>
          <p:nvPr/>
        </p:nvSpPr>
        <p:spPr>
          <a:xfrm>
            <a:off x="3491880" y="74328"/>
            <a:ext cx="2474564" cy="54636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050" name="Picture 2" descr="http://nsj.gov.ua/images/news/kiev/2021/june/3/2/2021-06-03_15-52-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005064"/>
            <a:ext cx="5996186" cy="27721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2616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5904656"/>
          </a:xfrm>
        </p:spPr>
        <p:txBody>
          <a:bodyPr/>
          <a:lstStyle/>
          <a:p>
            <a:pPr marL="0" indent="0" algn="ctr">
              <a:buNone/>
            </a:pP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забезпечено в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 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Wingdings" panose="05000000000000000000" pitchFamily="2" charset="2"/>
              <a:buChar char="v"/>
            </a:pPr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правове </a:t>
            </a:r>
            <a:r>
              <a:rPr lang="uk-UA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регулювання </a:t>
            </a:r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питань                                     функціонування системи </a:t>
            </a:r>
            <a:r>
              <a:rPr lang="uk-UA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суддівської </a:t>
            </a:r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 </a:t>
            </a:r>
            <a:endParaRPr lang="uk-UA" sz="24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Wingdings" panose="05000000000000000000" pitchFamily="2" charset="2"/>
              <a:buChar char="v"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права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судді підвищувати свій професійний рівень 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Wingdings" panose="05000000000000000000" pitchFamily="2" charset="2"/>
              <a:buChar char="v"/>
            </a:pPr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проходити </a:t>
            </a:r>
            <a:r>
              <a:rPr lang="uk-UA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 цією метою відповідну підготовку </a:t>
            </a:r>
            <a:endParaRPr lang="uk-UA" sz="2400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Wingdings" panose="05000000000000000000" pitchFamily="2" charset="2"/>
              <a:buChar char="v"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обов’язок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судді систематично розвивати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професійні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навички (уміння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підтримувати </a:t>
            </a:r>
            <a:r>
              <a:rPr lang="uk-UA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свою кваліфікацію на належному рівні, необхідному для виконання повноважень у суді, </a:t>
            </a:r>
            <a:endParaRPr lang="uk-UA" sz="2400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 </a:t>
            </a:r>
            <a:r>
              <a:rPr lang="uk-UA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він обіймає </a:t>
            </a:r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посаду</a:t>
            </a:r>
          </a:p>
        </p:txBody>
      </p:sp>
      <p:sp>
        <p:nvSpPr>
          <p:cNvPr id="2" name="Прямокутник 1"/>
          <p:cNvSpPr/>
          <p:nvPr/>
        </p:nvSpPr>
        <p:spPr>
          <a:xfrm>
            <a:off x="1331640" y="74153"/>
            <a:ext cx="66967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Сучасний </a:t>
            </a:r>
            <a:r>
              <a:rPr lang="ru-RU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 розвитку суддівської освіти </a:t>
            </a:r>
            <a:endParaRPr lang="uk-UA" sz="24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4309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968552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Метою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Стратегії є удосконалення стандартів та якості суддівської освіти відповідно до вимог інноваційного сталого розвитку суспільства та забезпечення професійного та особистісного розвитку судді з урахуванням індивідуальних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Модернізація </a:t>
            </a:r>
            <a:r>
              <a:rPr lang="uk-UA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</a:t>
            </a:r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 суддівської освіти повинні набути випереджального безперервного характеру, гнучко реагувати на процеси, що відбуваються в Україні та </a:t>
            </a:r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світі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Прямокутник 3"/>
          <p:cNvSpPr/>
          <p:nvPr/>
        </p:nvSpPr>
        <p:spPr>
          <a:xfrm>
            <a:off x="899592" y="168702"/>
            <a:ext cx="75608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СТРАТЕГІЯ РОЗВИТКУ </a:t>
            </a:r>
            <a:endParaRPr lang="ru-RU" sz="24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СУДДІВСЬКОЇ </a:t>
            </a:r>
            <a:r>
              <a:rPr lang="ru-RU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ОСВІТИ В </a:t>
            </a:r>
            <a:r>
              <a:rPr lang="ru-R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 </a:t>
            </a:r>
          </a:p>
          <a:p>
            <a:pPr algn="ctr"/>
            <a:r>
              <a:rPr lang="ru-R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2021-2025 </a:t>
            </a:r>
            <a:r>
              <a:rPr lang="ru-R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роки</a:t>
            </a:r>
            <a:endParaRPr lang="uk-UA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4653136"/>
            <a:ext cx="2171700" cy="21145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088643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728117"/>
          </a:xfrm>
        </p:spPr>
        <p:txBody>
          <a:bodyPr/>
          <a:lstStyle/>
          <a:p>
            <a:r>
              <a:rPr lang="uk-UA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Форми </a:t>
            </a:r>
            <a:r>
              <a:rPr lang="uk-UA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занять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32" y="732808"/>
            <a:ext cx="5760640" cy="370985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279" y="2558463"/>
            <a:ext cx="2226556" cy="2226556"/>
          </a:xfrm>
          <a:prstGeom prst="rect">
            <a:avLst/>
          </a:prstGeom>
        </p:spPr>
      </p:pic>
      <p:sp>
        <p:nvSpPr>
          <p:cNvPr id="11" name="Овал 10"/>
          <p:cNvSpPr/>
          <p:nvPr/>
        </p:nvSpPr>
        <p:spPr>
          <a:xfrm>
            <a:off x="1187624" y="1050449"/>
            <a:ext cx="2880320" cy="884744"/>
          </a:xfrm>
          <a:prstGeom prst="ellipse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Очна</a:t>
            </a:r>
            <a:r>
              <a:rPr lang="ru-RU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(офлайн) п</a:t>
            </a:r>
            <a:r>
              <a:rPr lang="uk-UA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дготовка</a:t>
            </a:r>
            <a:endParaRPr lang="uk-UA" dirty="0">
              <a:solidFill>
                <a:schemeClr val="bg2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5796136" y="1729493"/>
            <a:ext cx="3024336" cy="979427"/>
          </a:xfrm>
          <a:prstGeom prst="ellipse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Дистанційна</a:t>
            </a:r>
            <a:r>
              <a:rPr lang="ru-RU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uk-UA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дготовка</a:t>
            </a:r>
            <a:endParaRPr lang="uk-UA" dirty="0">
              <a:solidFill>
                <a:schemeClr val="bg2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067944" y="4592223"/>
            <a:ext cx="4982915" cy="1800200"/>
          </a:xfrm>
          <a:prstGeom prst="ellipse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Онлайн підготовка, 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зокрема, за допомогою 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програми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Zoom</a:t>
            </a:r>
            <a:endParaRPr lang="uk-UA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nsj.gov.ua/images/news/kiev/2021/june/16/16_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03" y="4162082"/>
            <a:ext cx="3996444" cy="26642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2915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2 власність">
  <a:themeElements>
    <a:clrScheme name="Равновесие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336699"/>
      </a:accent1>
      <a:accent2>
        <a:srgbClr val="00B000"/>
      </a:accent2>
      <a:accent3>
        <a:srgbClr val="ACB3C1"/>
      </a:accent3>
      <a:accent4>
        <a:srgbClr val="DADADA"/>
      </a:accent4>
      <a:accent5>
        <a:srgbClr val="ADB8CA"/>
      </a:accent5>
      <a:accent6>
        <a:srgbClr val="009F00"/>
      </a:accent6>
      <a:hlink>
        <a:srgbClr val="00CCFF"/>
      </a:hlink>
      <a:folHlink>
        <a:srgbClr val="B5FFFB"/>
      </a:folHlink>
    </a:clrScheme>
    <a:fontScheme name="Равновесие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авновесие 1">
        <a:dk1>
          <a:srgbClr val="663300"/>
        </a:dk1>
        <a:lt1>
          <a:srgbClr val="FFFFFF"/>
        </a:lt1>
        <a:dk2>
          <a:srgbClr val="996600"/>
        </a:dk2>
        <a:lt2>
          <a:srgbClr val="DBBD71"/>
        </a:lt2>
        <a:accent1>
          <a:srgbClr val="F8A500"/>
        </a:accent1>
        <a:accent2>
          <a:srgbClr val="808000"/>
        </a:accent2>
        <a:accent3>
          <a:srgbClr val="CAB8AA"/>
        </a:accent3>
        <a:accent4>
          <a:srgbClr val="DADADA"/>
        </a:accent4>
        <a:accent5>
          <a:srgbClr val="FBCFAA"/>
        </a:accent5>
        <a:accent6>
          <a:srgbClr val="737300"/>
        </a:accent6>
        <a:hlink>
          <a:srgbClr val="FFCC66"/>
        </a:hlink>
        <a:folHlink>
          <a:srgbClr val="CCA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2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CC66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B8AA"/>
        </a:accent5>
        <a:accent6>
          <a:srgbClr val="AC6D56"/>
        </a:accent6>
        <a:hlink>
          <a:srgbClr val="FFFF99"/>
        </a:hlink>
        <a:folHlink>
          <a:srgbClr val="E5B3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3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2EB62E"/>
        </a:accent1>
        <a:accent2>
          <a:srgbClr val="527C3A"/>
        </a:accent2>
        <a:accent3>
          <a:srgbClr val="B2B9AC"/>
        </a:accent3>
        <a:accent4>
          <a:srgbClr val="DADADA"/>
        </a:accent4>
        <a:accent5>
          <a:srgbClr val="ADD7AD"/>
        </a:accent5>
        <a:accent6>
          <a:srgbClr val="497034"/>
        </a:accent6>
        <a:hlink>
          <a:srgbClr val="DDD8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4">
        <a:dk1>
          <a:srgbClr val="005A58"/>
        </a:dk1>
        <a:lt1>
          <a:srgbClr val="FFFFFF"/>
        </a:lt1>
        <a:dk2>
          <a:srgbClr val="00716E"/>
        </a:dk2>
        <a:lt2>
          <a:srgbClr val="FFFF99"/>
        </a:lt2>
        <a:accent1>
          <a:srgbClr val="2DB3B0"/>
        </a:accent1>
        <a:accent2>
          <a:srgbClr val="6D6FC7"/>
        </a:accent2>
        <a:accent3>
          <a:srgbClr val="AABBBA"/>
        </a:accent3>
        <a:accent4>
          <a:srgbClr val="DADADA"/>
        </a:accent4>
        <a:accent5>
          <a:srgbClr val="ADD6D4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336699"/>
        </a:accent1>
        <a:accent2>
          <a:srgbClr val="00B000"/>
        </a:accent2>
        <a:accent3>
          <a:srgbClr val="ACB3C1"/>
        </a:accent3>
        <a:accent4>
          <a:srgbClr val="DADADA"/>
        </a:accent4>
        <a:accent5>
          <a:srgbClr val="ADB8CA"/>
        </a:accent5>
        <a:accent6>
          <a:srgbClr val="009F00"/>
        </a:accent6>
        <a:hlink>
          <a:srgbClr val="00CCFF"/>
        </a:hlink>
        <a:folHlink>
          <a:srgbClr val="B5FF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6">
        <a:dk1>
          <a:srgbClr val="2F2D25"/>
        </a:dk1>
        <a:lt1>
          <a:srgbClr val="FFFFFF"/>
        </a:lt1>
        <a:dk2>
          <a:srgbClr val="656151"/>
        </a:dk2>
        <a:lt2>
          <a:srgbClr val="FFFFCC"/>
        </a:lt2>
        <a:accent1>
          <a:srgbClr val="818173"/>
        </a:accent1>
        <a:accent2>
          <a:srgbClr val="809EA8"/>
        </a:accent2>
        <a:accent3>
          <a:srgbClr val="B8B7B3"/>
        </a:accent3>
        <a:accent4>
          <a:srgbClr val="DADADA"/>
        </a:accent4>
        <a:accent5>
          <a:srgbClr val="C1C1BC"/>
        </a:accent5>
        <a:accent6>
          <a:srgbClr val="738F98"/>
        </a:accent6>
        <a:hlink>
          <a:srgbClr val="E2C86A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7">
        <a:dk1>
          <a:srgbClr val="B4AF80"/>
        </a:dk1>
        <a:lt1>
          <a:srgbClr val="FFFFFF"/>
        </a:lt1>
        <a:dk2>
          <a:srgbClr val="C8C6A2"/>
        </a:dk2>
        <a:lt2>
          <a:srgbClr val="827F4C"/>
        </a:lt2>
        <a:accent1>
          <a:srgbClr val="7C784E"/>
        </a:accent1>
        <a:accent2>
          <a:srgbClr val="A2A4AC"/>
        </a:accent2>
        <a:accent3>
          <a:srgbClr val="E0DFCE"/>
        </a:accent3>
        <a:accent4>
          <a:srgbClr val="DADADA"/>
        </a:accent4>
        <a:accent5>
          <a:srgbClr val="BFBEB2"/>
        </a:accent5>
        <a:accent6>
          <a:srgbClr val="92949B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8">
        <a:dk1>
          <a:srgbClr val="000000"/>
        </a:dk1>
        <a:lt1>
          <a:srgbClr val="DDDDDD"/>
        </a:lt1>
        <a:dk2>
          <a:srgbClr val="000000"/>
        </a:dk2>
        <a:lt2>
          <a:srgbClr val="B8B7D1"/>
        </a:lt2>
        <a:accent1>
          <a:srgbClr val="F1F0F4"/>
        </a:accent1>
        <a:accent2>
          <a:srgbClr val="C1BCFC"/>
        </a:accent2>
        <a:accent3>
          <a:srgbClr val="EBEBEB"/>
        </a:accent3>
        <a:accent4>
          <a:srgbClr val="000000"/>
        </a:accent4>
        <a:accent5>
          <a:srgbClr val="F7F6F8"/>
        </a:accent5>
        <a:accent6>
          <a:srgbClr val="AFAAE4"/>
        </a:accent6>
        <a:hlink>
          <a:srgbClr val="5454C6"/>
        </a:hlink>
        <a:folHlink>
          <a:srgbClr val="6A6F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вновесие 9">
        <a:dk1>
          <a:srgbClr val="000000"/>
        </a:dk1>
        <a:lt1>
          <a:srgbClr val="FFFFFF"/>
        </a:lt1>
        <a:dk2>
          <a:srgbClr val="00A29E"/>
        </a:dk2>
        <a:lt2>
          <a:srgbClr val="CBCBCB"/>
        </a:lt2>
        <a:accent1>
          <a:srgbClr val="E5E5FF"/>
        </a:accent1>
        <a:accent2>
          <a:srgbClr val="79CD6B"/>
        </a:accent2>
        <a:accent3>
          <a:srgbClr val="FFFFFF"/>
        </a:accent3>
        <a:accent4>
          <a:srgbClr val="000000"/>
        </a:accent4>
        <a:accent5>
          <a:srgbClr val="F0F0FF"/>
        </a:accent5>
        <a:accent6>
          <a:srgbClr val="6DBA60"/>
        </a:accent6>
        <a:hlink>
          <a:srgbClr val="4477DE"/>
        </a:hlink>
        <a:folHlink>
          <a:srgbClr val="6549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9877</TotalTime>
  <Words>703</Words>
  <Application>Microsoft Office PowerPoint</Application>
  <PresentationFormat>Екран (4:3)</PresentationFormat>
  <Paragraphs>87</Paragraphs>
  <Slides>13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13</vt:i4>
      </vt:variant>
    </vt:vector>
  </HeadingPairs>
  <TitlesOfParts>
    <vt:vector size="19" baseType="lpstr">
      <vt:lpstr>Arial</vt:lpstr>
      <vt:lpstr>Calibri</vt:lpstr>
      <vt:lpstr>Tahoma</vt:lpstr>
      <vt:lpstr>Times New Roman</vt:lpstr>
      <vt:lpstr>Wingdings</vt:lpstr>
      <vt:lpstr>22 власність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Форми занять </vt:lpstr>
      <vt:lpstr>Презентація PowerPoint</vt:lpstr>
      <vt:lpstr>Уряд схвалив  Порядок проведення іспитів на рівень володіння державною мовою</vt:lpstr>
      <vt:lpstr>Зворотний зв’язок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Мазурок</dc:creator>
  <cp:lastModifiedBy>Мазурок Володимир Антонович</cp:lastModifiedBy>
  <cp:revision>506</cp:revision>
  <dcterms:created xsi:type="dcterms:W3CDTF">2016-09-21T20:12:43Z</dcterms:created>
  <dcterms:modified xsi:type="dcterms:W3CDTF">2021-06-29T06:31:15Z</dcterms:modified>
</cp:coreProperties>
</file>