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6"/>
  </p:notesMasterIdLst>
  <p:sldIdLst>
    <p:sldId id="402" r:id="rId2"/>
    <p:sldId id="456" r:id="rId3"/>
    <p:sldId id="439" r:id="rId4"/>
    <p:sldId id="463" r:id="rId5"/>
    <p:sldId id="464" r:id="rId6"/>
    <p:sldId id="429" r:id="rId7"/>
    <p:sldId id="469" r:id="rId8"/>
    <p:sldId id="465" r:id="rId9"/>
    <p:sldId id="466" r:id="rId10"/>
    <p:sldId id="467" r:id="rId11"/>
    <p:sldId id="468" r:id="rId12"/>
    <p:sldId id="470" r:id="rId13"/>
    <p:sldId id="422" r:id="rId14"/>
    <p:sldId id="28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організовує</a:t>
            </a:r>
            <a:r>
              <a:rPr lang="ru-RU" dirty="0" smtClean="0"/>
              <a:t> </a:t>
            </a:r>
            <a:r>
              <a:rPr lang="ru-RU" dirty="0" err="1" smtClean="0"/>
              <a:t>професійне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, </a:t>
            </a:r>
            <a:r>
              <a:rPr lang="ru-RU" dirty="0" err="1" smtClean="0"/>
              <a:t>професійну</a:t>
            </a:r>
            <a:r>
              <a:rPr lang="ru-RU" dirty="0" smtClean="0"/>
              <a:t> </a:t>
            </a:r>
            <a:r>
              <a:rPr lang="ru-RU" dirty="0" err="1" smtClean="0"/>
              <a:t>підготовку</a:t>
            </a:r>
            <a:r>
              <a:rPr lang="ru-RU" dirty="0" smtClean="0"/>
              <a:t>, </a:t>
            </a:r>
            <a:r>
              <a:rPr lang="ru-RU" dirty="0" err="1" smtClean="0"/>
              <a:t>стажування</a:t>
            </a:r>
            <a:r>
              <a:rPr lang="ru-RU" dirty="0" smtClean="0"/>
              <a:t> та </a:t>
            </a:r>
            <a:r>
              <a:rPr lang="ru-RU" dirty="0" err="1" smtClean="0"/>
              <a:t>атестування</a:t>
            </a:r>
            <a:r>
              <a:rPr lang="ru-RU" dirty="0" smtClean="0"/>
              <a:t> </a:t>
            </a:r>
            <a:r>
              <a:rPr lang="ru-RU" dirty="0" err="1" smtClean="0"/>
              <a:t>співробітників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4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лютого 2021 року в Територіальному управлінні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в місті Києві та Київській області</a:t>
            </a:r>
            <a:r>
              <a:rPr 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Спікери: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Ходаківський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Андрій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Потапенко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Буряк, Роман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Кашперський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691680" y="8477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Офлайн–апробація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тренінгу: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64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sj.gov.ua/images/news/kiev/2021/february/18/18_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27848"/>
            <a:ext cx="7704855" cy="513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12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заступниця начальника відділу спеціальної підготовки кандидатів на посаду судді </a:t>
            </a: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Маслюк, </a:t>
            </a:r>
            <a:r>
              <a:rPr lang="uk-UA" sz="2200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 начальника відділу науково–методичного супроводження психологічної підготовки суддів, доктор психологічних наук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Закревська, 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заступниця начальника відділу підготовки викладачів (тренерів), кандидатка юридичних наук</a:t>
            </a: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Ігор Чорний, </a:t>
            </a:r>
            <a:r>
              <a:rPr lang="uk-UA" sz="2200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суддя Жовтневого районного суду м. Кривого Рогу</a:t>
            </a:r>
            <a:endParaRPr lang="uk-UA" sz="22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Тетяна Дудар,</a:t>
            </a:r>
            <a:r>
              <a:rPr lang="uk-UA" sz="2200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суддя </a:t>
            </a:r>
            <a:r>
              <a:rPr lang="uk-UA" sz="2200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Березанського</a:t>
            </a:r>
            <a:r>
              <a:rPr lang="uk-UA" sz="2200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міського суду Київської області</a:t>
            </a:r>
            <a:endParaRPr lang="uk-UA" sz="22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 управління з професійної підготовки та підвищення кваліфікації центрального органу управління Служби судової охорони</a:t>
            </a: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2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 начальника управління фізичного захисту, організації безпеки суддів та підтримки центрального органу управління Служби судової охорони</a:t>
            </a:r>
            <a:endParaRPr lang="uk-UA" sz="22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691680" y="8477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 заняття </a:t>
            </a:r>
          </a:p>
        </p:txBody>
      </p:sp>
    </p:spTree>
    <p:extLst>
      <p:ext uri="{BB962C8B-B14F-4D97-AF65-F5344CB8AC3E}">
        <p14:creationId xmlns:p14="http://schemas.microsoft.com/office/powerpoint/2010/main" val="143136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2304256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Комплексність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урахуванням національних стандартів суддівської освіти передбачає проведення на заключній стадії кожного заняття моніторингу та оцінювання й отримання від учасниць і учасників  зворотного зв’язку.</a:t>
            </a:r>
          </a:p>
          <a:p>
            <a:pPr marL="0" indent="0" algn="just">
              <a:buNone/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акий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 після онлайн–занять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анкетування з використанням електронних опитувальників, а результати таких опитувань ураховувалися для доопрацювання матеріалів курсів і внесення коректив в організацію наступних занять.</a:t>
            </a:r>
          </a:p>
          <a:p>
            <a:pPr marL="0" indent="0" algn="just">
              <a:buNone/>
            </a:pPr>
            <a:endParaRPr lang="uk-UA" dirty="0"/>
          </a:p>
        </p:txBody>
      </p:sp>
      <p:sp>
        <p:nvSpPr>
          <p:cNvPr id="4" name="AutoShape 2" descr="https://mail.google.com/mail/u/0?ui=2&amp;ik=a6ed3d4738&amp;attid=0.1.1&amp;permmsgid=msg-f:1714803239081164746&amp;th=17cc3475e51f3fca&amp;view=fimg&amp;fur=ip&amp;sz=s0-l75-ft&amp;attbid=ANGjdJ8LItXIlbrSh43I3Qm9Gy_yJsiB6jbdDN1wGHZTDxhwC9leDnUdMiemFRmIMiDTHTpoAFab-BRo8n2f0rOyEHf_D1crP4i76LhfjCsw0K4G25psfPkk-rUOu30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https://mail.google.com/mail/u/0?ui=2&amp;ik=a6ed3d4738&amp;attid=0.1.1&amp;permmsgid=msg-f:1714803239081164746&amp;th=17cc3475e51f3fca&amp;view=fimg&amp;fur=ip&amp;sz=s0-l75-ft&amp;attbid=ANGjdJ8LItXIlbrSh43I3Qm9Gy_yJsiB6jbdDN1wGHZTDxhwC9leDnUdMiemFRmIMiDTHTpoAFab-BRo8n2f0rOyEHf_D1crP4i76LhfjCsw0K4G25psfPkk-rUOu30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https://mail.google.com/mail/u/0?ui=2&amp;ik=a6ed3d4738&amp;attid=0.1.1&amp;permmsgid=msg-f:1714803239081164746&amp;th=17cc3475e51f3fca&amp;view=fimg&amp;fur=ip&amp;sz=s0-l75-ft&amp;attbid=ANGjdJ8LItXIlbrSh43I3Qm9Gy_yJsiB6jbdDN1wGHZTDxhwC9leDnUdMiemFRmIMiDTHTpoAFab-BRo8n2f0rOyEHf_D1crP4i76LhfjCsw0K4G25psfPkk-rUOu30&amp;disp=em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18618"/>
            <a:ext cx="4904138" cy="402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626454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altLang="uk-UA" sz="4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Бажаю</a:t>
            </a:r>
            <a:r>
              <a:rPr lang="ru-RU" altLang="uk-UA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uk-UA" sz="4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успішного</a:t>
            </a:r>
            <a:r>
              <a:rPr lang="ru-RU" altLang="uk-UA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4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тренінгу</a:t>
            </a:r>
            <a:r>
              <a:rPr lang="ru-RU" altLang="uk-UA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altLang="uk-UA" sz="4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Wingdings" pitchFamily="2" charset="2"/>
              <a:buNone/>
              <a:defRPr/>
            </a:pPr>
            <a:endParaRPr lang="uk-UA" altLang="uk-UA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Wingdings" pitchFamily="2" charset="2"/>
              <a:buNone/>
              <a:defRPr/>
            </a:pPr>
            <a:r>
              <a:rPr lang="uk-UA" alt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r">
              <a:buFont typeface="Wingdings" pitchFamily="2" charset="2"/>
              <a:buNone/>
              <a:defRPr/>
            </a:pPr>
            <a:r>
              <a:rPr lang="uk-UA" alt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006" y="2420888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80928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1570" y="3068960"/>
            <a:ext cx="5076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Київ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–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Чернівці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16 листопада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899922" y="620688"/>
            <a:ext cx="52325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тематики </a:t>
            </a:r>
          </a:p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відповідно </a:t>
            </a:r>
          </a:p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потреб Служби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73" y="2780928"/>
            <a:ext cx="2796168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24" y="3789040"/>
            <a:ext cx="425932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0" y="3645024"/>
            <a:ext cx="3660942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91512" cy="432047"/>
          </a:xfrm>
        </p:spPr>
        <p:txBody>
          <a:bodyPr/>
          <a:lstStyle/>
          <a:p>
            <a:pPr>
              <a:defRPr/>
            </a:pP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44790"/>
            <a:ext cx="8147050" cy="1296144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спеціальну підготовку кандидатів на посаду судді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підготовку суддів і періодичне навчання з метою підвищення рівня їхньої кваліфікації</a:t>
            </a:r>
          </a:p>
          <a:p>
            <a:pPr marL="0" indent="0" algn="just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підготовку працівників апаратів судів та підвищення рівня їхньої кваліфікації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працівників Служби судової охорони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підвищення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 їхньої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                                      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(доповнено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із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№1417-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від 27.04.2021, який набрав чинності 23.05.2021)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241"/>
            <a:ext cx="6048672" cy="27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1"/>
            <a:ext cx="8003480" cy="432049"/>
          </a:xfrm>
        </p:spPr>
        <p:txBody>
          <a:bodyPr/>
          <a:lstStyle/>
          <a:p>
            <a:pPr>
              <a:defRPr/>
            </a:pP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147050" cy="60486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особи,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присвоєно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особи,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співробітниками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охорони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регулюється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затверджується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Вищою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радою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охорони,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погодженим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Державною судовою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адміністрацією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6872"/>
            <a:ext cx="6284820" cy="2620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09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99699"/>
            <a:ext cx="8229600" cy="3437413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комплексної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працівників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курсів </a:t>
            </a: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працівників </a:t>
            </a: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тренерів (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працівників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23528" y="16870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на 2021–2025 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5" y="4149080"/>
            <a:ext cx="3767910" cy="2260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4295983"/>
            <a:ext cx="8229600" cy="2301369"/>
          </a:xfrm>
        </p:spPr>
        <p:txBody>
          <a:bodyPr/>
          <a:lstStyle/>
          <a:p>
            <a:pPr marL="0" indent="0" algn="ctr">
              <a:buNone/>
            </a:pPr>
            <a:endParaRPr lang="ru-RU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тематики 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пропозицій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надходять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охорони та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заінтересованих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endParaRPr lang="uk-UA" sz="24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5496" y="1827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підготовки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63" y="692696"/>
            <a:ext cx="7200800" cy="36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5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 розробленні тренінгу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зяли 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Лілія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Карабак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Ходаківський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ради правосуддя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Ірина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Паламарчук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Марчук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67744" y="332656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44946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5" y="332656"/>
            <a:ext cx="9144000" cy="3329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2" y="3627168"/>
            <a:ext cx="9135882" cy="29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2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10354</TotalTime>
  <Words>584</Words>
  <Application>Microsoft Office PowerPoint</Application>
  <PresentationFormat>Екран (4:3)</PresentationFormat>
  <Paragraphs>104</Paragraphs>
  <Slides>14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Завдання </vt:lpstr>
      <vt:lpstr>Правовий статус працівників Служби судової охорони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619</cp:revision>
  <dcterms:created xsi:type="dcterms:W3CDTF">2016-09-21T20:12:43Z</dcterms:created>
  <dcterms:modified xsi:type="dcterms:W3CDTF">2021-11-16T15:19:32Z</dcterms:modified>
</cp:coreProperties>
</file>