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63" r:id="rId2"/>
    <p:sldId id="284" r:id="rId3"/>
    <p:sldId id="265" r:id="rId4"/>
    <p:sldId id="256" r:id="rId5"/>
    <p:sldId id="285" r:id="rId6"/>
    <p:sldId id="258" r:id="rId7"/>
    <p:sldId id="286" r:id="rId8"/>
    <p:sldId id="257" r:id="rId9"/>
    <p:sldId id="267" r:id="rId10"/>
    <p:sldId id="283" r:id="rId11"/>
    <p:sldId id="260" r:id="rId12"/>
    <p:sldId id="266" r:id="rId13"/>
    <p:sldId id="268" r:id="rId14"/>
    <p:sldId id="287" r:id="rId15"/>
    <p:sldId id="269" r:id="rId16"/>
    <p:sldId id="270" r:id="rId17"/>
    <p:sldId id="282" r:id="rId18"/>
    <p:sldId id="279" r:id="rId19"/>
    <p:sldId id="280" r:id="rId20"/>
    <p:sldId id="281" r:id="rId21"/>
    <p:sldId id="288" r:id="rId22"/>
    <p:sldId id="278" r:id="rId23"/>
    <p:sldId id="271" r:id="rId24"/>
    <p:sldId id="261" r:id="rId25"/>
    <p:sldId id="289" r:id="rId26"/>
    <p:sldId id="290" r:id="rId27"/>
    <p:sldId id="272" r:id="rId28"/>
    <p:sldId id="277" r:id="rId29"/>
    <p:sldId id="262" r:id="rId30"/>
    <p:sldId id="275" r:id="rId31"/>
    <p:sldId id="291" r:id="rId32"/>
  </p:sldIdLst>
  <p:sldSz cx="12192000" cy="6858000"/>
  <p:notesSz cx="6858000" cy="9144000"/>
  <p:defaultTextStyle>
    <a:defPPr>
      <a:defRPr lang="u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14F2EC-3DD9-415D-9200-9C76346BE2D4}" v="89" dt="2026-03-04T19:13:03.4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6755" autoAdjust="0"/>
  </p:normalViewPr>
  <p:slideViewPr>
    <p:cSldViewPr snapToGrid="0">
      <p:cViewPr varScale="1">
        <p:scale>
          <a:sx n="66" d="100"/>
          <a:sy n="66" d="100"/>
        </p:scale>
        <p:origin x="12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6CE101-5262-460D-A289-6511A511064C}" type="datetimeFigureOut">
              <a:rPr lang="nl-BE" smtClean="0"/>
              <a:t>24/03/2026</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40126B-C640-4B1B-B9B7-78B737A6DF8E}" type="slidenum">
              <a:rPr lang="nl-BE" smtClean="0"/>
              <a:t>‹#›</a:t>
            </a:fld>
            <a:endParaRPr lang="nl-BE"/>
          </a:p>
        </p:txBody>
      </p:sp>
    </p:spTree>
    <p:extLst>
      <p:ext uri="{BB962C8B-B14F-4D97-AF65-F5344CB8AC3E}">
        <p14:creationId xmlns:p14="http://schemas.microsoft.com/office/powerpoint/2010/main" val="480318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40126B-C640-4B1B-B9B7-78B737A6DF8E}" type="slidenum">
              <a:rPr lang="nl-BE" smtClean="0"/>
              <a:t>1</a:t>
            </a:fld>
            <a:endParaRPr lang="nl-BE"/>
          </a:p>
        </p:txBody>
      </p:sp>
    </p:spTree>
    <p:extLst>
      <p:ext uri="{BB962C8B-B14F-4D97-AF65-F5344CB8AC3E}">
        <p14:creationId xmlns:p14="http://schemas.microsoft.com/office/powerpoint/2010/main" val="30680692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BF09A-ADD2-7001-97D7-D9AA60B47B8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FE89232-A555-5280-6C18-560875E436D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9ABF6A2-6819-EDE1-70B8-391AAF28B795}"/>
              </a:ext>
            </a:extLst>
          </p:cNvPr>
          <p:cNvSpPr>
            <a:spLocks noGrp="1"/>
          </p:cNvSpPr>
          <p:nvPr>
            <p:ph type="body" idx="1"/>
          </p:nvPr>
        </p:nvSpPr>
        <p:spPr/>
        <p:txBody>
          <a:bodyPr/>
          <a:lstStyle/>
          <a:p>
            <a:endParaRPr lang="nl-BE" i="0" dirty="0"/>
          </a:p>
        </p:txBody>
      </p:sp>
      <p:sp>
        <p:nvSpPr>
          <p:cNvPr id="4" name="Tijdelijke aanduiding voor dianummer 3">
            <a:extLst>
              <a:ext uri="{FF2B5EF4-FFF2-40B4-BE49-F238E27FC236}">
                <a16:creationId xmlns:a16="http://schemas.microsoft.com/office/drawing/2014/main" id="{6069664D-6DA6-9AD7-D084-AE0946B6D8C2}"/>
              </a:ext>
            </a:extLst>
          </p:cNvPr>
          <p:cNvSpPr>
            <a:spLocks noGrp="1"/>
          </p:cNvSpPr>
          <p:nvPr>
            <p:ph type="sldNum" sz="quarter" idx="5"/>
          </p:nvPr>
        </p:nvSpPr>
        <p:spPr/>
        <p:txBody>
          <a:bodyPr/>
          <a:lstStyle/>
          <a:p>
            <a:fld id="{8340126B-C640-4B1B-B9B7-78B737A6DF8E}" type="slidenum">
              <a:rPr lang="nl-BE" smtClean="0"/>
              <a:t>15</a:t>
            </a:fld>
            <a:endParaRPr lang="nl-BE"/>
          </a:p>
        </p:txBody>
      </p:sp>
    </p:spTree>
    <p:extLst>
      <p:ext uri="{BB962C8B-B14F-4D97-AF65-F5344CB8AC3E}">
        <p14:creationId xmlns:p14="http://schemas.microsoft.com/office/powerpoint/2010/main" val="26370974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832F6-C484-BB1F-4110-861A131928F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BE25095-E702-1F1A-2AD6-E75C5A317C1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7D7EAFF-BC7D-57E6-824D-C5B67B9D6BDB}"/>
              </a:ext>
            </a:extLst>
          </p:cNvPr>
          <p:cNvSpPr>
            <a:spLocks noGrp="1"/>
          </p:cNvSpPr>
          <p:nvPr>
            <p:ph type="body" idx="1"/>
          </p:nvPr>
        </p:nvSpPr>
        <p:spPr/>
        <p:txBody>
          <a:bodyPr/>
          <a:lstStyle/>
          <a:p>
            <a:endParaRPr lang="nl-BE" i="0" dirty="0"/>
          </a:p>
        </p:txBody>
      </p:sp>
      <p:sp>
        <p:nvSpPr>
          <p:cNvPr id="4" name="Tijdelijke aanduiding voor dianummer 3">
            <a:extLst>
              <a:ext uri="{FF2B5EF4-FFF2-40B4-BE49-F238E27FC236}">
                <a16:creationId xmlns:a16="http://schemas.microsoft.com/office/drawing/2014/main" id="{84CBFEA0-0DBC-1F4B-1D46-2D9221B561C6}"/>
              </a:ext>
            </a:extLst>
          </p:cNvPr>
          <p:cNvSpPr>
            <a:spLocks noGrp="1"/>
          </p:cNvSpPr>
          <p:nvPr>
            <p:ph type="sldNum" sz="quarter" idx="5"/>
          </p:nvPr>
        </p:nvSpPr>
        <p:spPr/>
        <p:txBody>
          <a:bodyPr/>
          <a:lstStyle/>
          <a:p>
            <a:fld id="{8340126B-C640-4B1B-B9B7-78B737A6DF8E}" type="slidenum">
              <a:rPr lang="nl-BE" smtClean="0"/>
              <a:t>16</a:t>
            </a:fld>
            <a:endParaRPr lang="nl-BE"/>
          </a:p>
        </p:txBody>
      </p:sp>
    </p:spTree>
    <p:extLst>
      <p:ext uri="{BB962C8B-B14F-4D97-AF65-F5344CB8AC3E}">
        <p14:creationId xmlns:p14="http://schemas.microsoft.com/office/powerpoint/2010/main" val="34486833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40126B-C640-4B1B-B9B7-78B737A6DF8E}" type="slidenum">
              <a:rPr lang="nl-BE" smtClean="0"/>
              <a:t>21</a:t>
            </a:fld>
            <a:endParaRPr lang="nl-BE"/>
          </a:p>
        </p:txBody>
      </p:sp>
    </p:spTree>
    <p:extLst>
      <p:ext uri="{BB962C8B-B14F-4D97-AF65-F5344CB8AC3E}">
        <p14:creationId xmlns:p14="http://schemas.microsoft.com/office/powerpoint/2010/main" val="22391940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40126B-C640-4B1B-B9B7-78B737A6DF8E}" type="slidenum">
              <a:rPr lang="nl-BE" smtClean="0"/>
              <a:t>22</a:t>
            </a:fld>
            <a:endParaRPr lang="nl-BE"/>
          </a:p>
        </p:txBody>
      </p:sp>
    </p:spTree>
    <p:extLst>
      <p:ext uri="{BB962C8B-B14F-4D97-AF65-F5344CB8AC3E}">
        <p14:creationId xmlns:p14="http://schemas.microsoft.com/office/powerpoint/2010/main" val="31857665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40126B-C640-4B1B-B9B7-78B737A6DF8E}" type="slidenum">
              <a:rPr lang="nl-BE" smtClean="0"/>
              <a:t>26</a:t>
            </a:fld>
            <a:endParaRPr lang="nl-BE"/>
          </a:p>
        </p:txBody>
      </p:sp>
    </p:spTree>
    <p:extLst>
      <p:ext uri="{BB962C8B-B14F-4D97-AF65-F5344CB8AC3E}">
        <p14:creationId xmlns:p14="http://schemas.microsoft.com/office/powerpoint/2010/main" val="31438841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40126B-C640-4B1B-B9B7-78B737A6DF8E}" type="slidenum">
              <a:rPr lang="nl-BE" smtClean="0"/>
              <a:t>27</a:t>
            </a:fld>
            <a:endParaRPr lang="nl-BE"/>
          </a:p>
        </p:txBody>
      </p:sp>
    </p:spTree>
    <p:extLst>
      <p:ext uri="{BB962C8B-B14F-4D97-AF65-F5344CB8AC3E}">
        <p14:creationId xmlns:p14="http://schemas.microsoft.com/office/powerpoint/2010/main" val="35368491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373C7-4C60-F4F2-4D21-57B0F0903F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26AFDB-439D-73D0-4FB8-FE87177FCA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A15B55-30A4-FB26-524D-187E5FFC48E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F4E1F76-C1ED-028D-EE7B-52812F98FA75}"/>
              </a:ext>
            </a:extLst>
          </p:cNvPr>
          <p:cNvSpPr>
            <a:spLocks noGrp="1"/>
          </p:cNvSpPr>
          <p:nvPr>
            <p:ph type="sldNum" sz="quarter" idx="5"/>
          </p:nvPr>
        </p:nvSpPr>
        <p:spPr/>
        <p:txBody>
          <a:bodyPr/>
          <a:lstStyle/>
          <a:p>
            <a:fld id="{8340126B-C640-4B1B-B9B7-78B737A6DF8E}" type="slidenum">
              <a:rPr lang="nl-BE" smtClean="0"/>
              <a:t>28</a:t>
            </a:fld>
            <a:endParaRPr lang="nl-BE"/>
          </a:p>
        </p:txBody>
      </p:sp>
    </p:spTree>
    <p:extLst>
      <p:ext uri="{BB962C8B-B14F-4D97-AF65-F5344CB8AC3E}">
        <p14:creationId xmlns:p14="http://schemas.microsoft.com/office/powerpoint/2010/main" val="14702989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SzPct val="100000"/>
              <a:buChar char="•"/>
            </a:pPr>
            <a:endParaRPr lang="en-US" sz="1200" dirty="0"/>
          </a:p>
        </p:txBody>
      </p:sp>
      <p:sp>
        <p:nvSpPr>
          <p:cNvPr id="4" name="Slide Number Placeholder 3"/>
          <p:cNvSpPr>
            <a:spLocks noGrp="1"/>
          </p:cNvSpPr>
          <p:nvPr>
            <p:ph type="sldNum" sz="quarter" idx="5"/>
          </p:nvPr>
        </p:nvSpPr>
        <p:spPr/>
        <p:txBody>
          <a:bodyPr/>
          <a:lstStyle/>
          <a:p>
            <a:fld id="{8340126B-C640-4B1B-B9B7-78B737A6DF8E}" type="slidenum">
              <a:rPr lang="nl-BE" smtClean="0"/>
              <a:t>29</a:t>
            </a:fld>
            <a:endParaRPr lang="nl-BE"/>
          </a:p>
        </p:txBody>
      </p:sp>
    </p:spTree>
    <p:extLst>
      <p:ext uri="{BB962C8B-B14F-4D97-AF65-F5344CB8AC3E}">
        <p14:creationId xmlns:p14="http://schemas.microsoft.com/office/powerpoint/2010/main" val="20656027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40126B-C640-4B1B-B9B7-78B737A6DF8E}" type="slidenum">
              <a:rPr lang="nl-BE" smtClean="0"/>
              <a:t>30</a:t>
            </a:fld>
            <a:endParaRPr lang="nl-BE"/>
          </a:p>
        </p:txBody>
      </p:sp>
    </p:spTree>
    <p:extLst>
      <p:ext uri="{BB962C8B-B14F-4D97-AF65-F5344CB8AC3E}">
        <p14:creationId xmlns:p14="http://schemas.microsoft.com/office/powerpoint/2010/main" val="12081208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3AE43-9F7B-467B-5B2A-994C42F7C7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48C1AE-571A-1900-AE6B-B621CB2933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76EF72-5088-D09D-BE06-C34987A1C6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B9FDABF-4739-73FD-D202-D388E26F9BFB}"/>
              </a:ext>
            </a:extLst>
          </p:cNvPr>
          <p:cNvSpPr>
            <a:spLocks noGrp="1"/>
          </p:cNvSpPr>
          <p:nvPr>
            <p:ph type="sldNum" sz="quarter" idx="5"/>
          </p:nvPr>
        </p:nvSpPr>
        <p:spPr/>
        <p:txBody>
          <a:bodyPr/>
          <a:lstStyle/>
          <a:p>
            <a:fld id="{8340126B-C640-4B1B-B9B7-78B737A6DF8E}" type="slidenum">
              <a:rPr lang="nl-BE" smtClean="0"/>
              <a:t>31</a:t>
            </a:fld>
            <a:endParaRPr lang="nl-BE"/>
          </a:p>
        </p:txBody>
      </p:sp>
    </p:spTree>
    <p:extLst>
      <p:ext uri="{BB962C8B-B14F-4D97-AF65-F5344CB8AC3E}">
        <p14:creationId xmlns:p14="http://schemas.microsoft.com/office/powerpoint/2010/main" val="1890931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8340126B-C640-4B1B-B9B7-78B737A6DF8E}" type="slidenum">
              <a:rPr lang="nl-BE" smtClean="0"/>
              <a:t>4</a:t>
            </a:fld>
            <a:endParaRPr lang="nl-BE"/>
          </a:p>
        </p:txBody>
      </p:sp>
    </p:spTree>
    <p:extLst>
      <p:ext uri="{BB962C8B-B14F-4D97-AF65-F5344CB8AC3E}">
        <p14:creationId xmlns:p14="http://schemas.microsoft.com/office/powerpoint/2010/main" val="4107111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40126B-C640-4B1B-B9B7-78B737A6DF8E}" type="slidenum">
              <a:rPr lang="nl-BE" smtClean="0"/>
              <a:t>5</a:t>
            </a:fld>
            <a:endParaRPr lang="nl-BE"/>
          </a:p>
        </p:txBody>
      </p:sp>
    </p:spTree>
    <p:extLst>
      <p:ext uri="{BB962C8B-B14F-4D97-AF65-F5344CB8AC3E}">
        <p14:creationId xmlns:p14="http://schemas.microsoft.com/office/powerpoint/2010/main" val="2936878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8340126B-C640-4B1B-B9B7-78B737A6DF8E}" type="slidenum">
              <a:rPr lang="nl-BE" smtClean="0"/>
              <a:t>8</a:t>
            </a:fld>
            <a:endParaRPr lang="nl-BE"/>
          </a:p>
        </p:txBody>
      </p:sp>
    </p:spTree>
    <p:extLst>
      <p:ext uri="{BB962C8B-B14F-4D97-AF65-F5344CB8AC3E}">
        <p14:creationId xmlns:p14="http://schemas.microsoft.com/office/powerpoint/2010/main" val="4046436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8340126B-C640-4B1B-B9B7-78B737A6DF8E}" type="slidenum">
              <a:rPr lang="nl-BE" smtClean="0"/>
              <a:t>9</a:t>
            </a:fld>
            <a:endParaRPr lang="nl-BE"/>
          </a:p>
        </p:txBody>
      </p:sp>
    </p:spTree>
    <p:extLst>
      <p:ext uri="{BB962C8B-B14F-4D97-AF65-F5344CB8AC3E}">
        <p14:creationId xmlns:p14="http://schemas.microsoft.com/office/powerpoint/2010/main" val="1039855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DE9D3-F19F-948D-3DB1-B2A72F6371C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14F3A43-E8E6-6C93-1F1B-1A0CB97215E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D5F3D40-7B41-9AC5-7B51-B34B5EA9F7EA}"/>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9B4BACDE-4683-3A86-04CE-75AF99AB5692}"/>
              </a:ext>
            </a:extLst>
          </p:cNvPr>
          <p:cNvSpPr>
            <a:spLocks noGrp="1"/>
          </p:cNvSpPr>
          <p:nvPr>
            <p:ph type="sldNum" sz="quarter" idx="5"/>
          </p:nvPr>
        </p:nvSpPr>
        <p:spPr/>
        <p:txBody>
          <a:bodyPr/>
          <a:lstStyle/>
          <a:p>
            <a:fld id="{8340126B-C640-4B1B-B9B7-78B737A6DF8E}" type="slidenum">
              <a:rPr lang="nl-BE" smtClean="0"/>
              <a:t>10</a:t>
            </a:fld>
            <a:endParaRPr lang="nl-BE"/>
          </a:p>
        </p:txBody>
      </p:sp>
    </p:spTree>
    <p:extLst>
      <p:ext uri="{BB962C8B-B14F-4D97-AF65-F5344CB8AC3E}">
        <p14:creationId xmlns:p14="http://schemas.microsoft.com/office/powerpoint/2010/main" val="1681211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8340126B-C640-4B1B-B9B7-78B737A6DF8E}" type="slidenum">
              <a:rPr lang="nl-BE" smtClean="0"/>
              <a:t>11</a:t>
            </a:fld>
            <a:endParaRPr lang="nl-BE"/>
          </a:p>
        </p:txBody>
      </p:sp>
    </p:spTree>
    <p:extLst>
      <p:ext uri="{BB962C8B-B14F-4D97-AF65-F5344CB8AC3E}">
        <p14:creationId xmlns:p14="http://schemas.microsoft.com/office/powerpoint/2010/main" val="3633510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8FC7F-8DBF-0BAE-21EA-2BC2691C62A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4EB32A7-89F1-64D6-5B73-79E5C76F3F1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8CDA1D23-B1BF-87CF-1FB2-FD0ECD3DB1F5}"/>
              </a:ext>
            </a:extLst>
          </p:cNvPr>
          <p:cNvSpPr>
            <a:spLocks noGrp="1"/>
          </p:cNvSpPr>
          <p:nvPr>
            <p:ph type="body" idx="1"/>
          </p:nvPr>
        </p:nvSpPr>
        <p:spPr/>
        <p:txBody>
          <a:bodyPr/>
          <a:lstStyle/>
          <a:p>
            <a:endParaRPr lang="nl-BE" i="0" dirty="0"/>
          </a:p>
        </p:txBody>
      </p:sp>
      <p:sp>
        <p:nvSpPr>
          <p:cNvPr id="4" name="Tijdelijke aanduiding voor dianummer 3">
            <a:extLst>
              <a:ext uri="{FF2B5EF4-FFF2-40B4-BE49-F238E27FC236}">
                <a16:creationId xmlns:a16="http://schemas.microsoft.com/office/drawing/2014/main" id="{084187B3-03E9-4E64-3DFF-61B3A3CB88B2}"/>
              </a:ext>
            </a:extLst>
          </p:cNvPr>
          <p:cNvSpPr>
            <a:spLocks noGrp="1"/>
          </p:cNvSpPr>
          <p:nvPr>
            <p:ph type="sldNum" sz="quarter" idx="5"/>
          </p:nvPr>
        </p:nvSpPr>
        <p:spPr/>
        <p:txBody>
          <a:bodyPr/>
          <a:lstStyle/>
          <a:p>
            <a:fld id="{8340126B-C640-4B1B-B9B7-78B737A6DF8E}" type="slidenum">
              <a:rPr lang="nl-BE" smtClean="0"/>
              <a:t>12</a:t>
            </a:fld>
            <a:endParaRPr lang="nl-BE"/>
          </a:p>
        </p:txBody>
      </p:sp>
    </p:spTree>
    <p:extLst>
      <p:ext uri="{BB962C8B-B14F-4D97-AF65-F5344CB8AC3E}">
        <p14:creationId xmlns:p14="http://schemas.microsoft.com/office/powerpoint/2010/main" val="2552772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D474F-1E81-D875-D074-A7BFC8CFA9A1}"/>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269E403-D375-C682-548D-79102384C37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4041F5A-7CC8-7ACD-2E15-797AF72C5D6F}"/>
              </a:ext>
            </a:extLst>
          </p:cNvPr>
          <p:cNvSpPr>
            <a:spLocks noGrp="1"/>
          </p:cNvSpPr>
          <p:nvPr>
            <p:ph type="body" idx="1"/>
          </p:nvPr>
        </p:nvSpPr>
        <p:spPr/>
        <p:txBody>
          <a:bodyPr/>
          <a:lstStyle/>
          <a:p>
            <a:endParaRPr lang="nl-BE" i="0" dirty="0"/>
          </a:p>
        </p:txBody>
      </p:sp>
      <p:sp>
        <p:nvSpPr>
          <p:cNvPr id="4" name="Tijdelijke aanduiding voor dianummer 3">
            <a:extLst>
              <a:ext uri="{FF2B5EF4-FFF2-40B4-BE49-F238E27FC236}">
                <a16:creationId xmlns:a16="http://schemas.microsoft.com/office/drawing/2014/main" id="{7E4CC82F-E605-50E5-3A48-7A7DB2E9A676}"/>
              </a:ext>
            </a:extLst>
          </p:cNvPr>
          <p:cNvSpPr>
            <a:spLocks noGrp="1"/>
          </p:cNvSpPr>
          <p:nvPr>
            <p:ph type="sldNum" sz="quarter" idx="5"/>
          </p:nvPr>
        </p:nvSpPr>
        <p:spPr/>
        <p:txBody>
          <a:bodyPr/>
          <a:lstStyle/>
          <a:p>
            <a:fld id="{8340126B-C640-4B1B-B9B7-78B737A6DF8E}" type="slidenum">
              <a:rPr lang="nl-BE" smtClean="0"/>
              <a:t>13</a:t>
            </a:fld>
            <a:endParaRPr lang="nl-BE"/>
          </a:p>
        </p:txBody>
      </p:sp>
    </p:spTree>
    <p:extLst>
      <p:ext uri="{BB962C8B-B14F-4D97-AF65-F5344CB8AC3E}">
        <p14:creationId xmlns:p14="http://schemas.microsoft.com/office/powerpoint/2010/main" val="3686310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79DE9-BB74-67C8-7A6B-76DABE534603}"/>
              </a:ext>
            </a:extLst>
          </p:cNvPr>
          <p:cNvSpPr>
            <a:spLocks noGrp="1"/>
          </p:cNvSpPr>
          <p:nvPr>
            <p:ph type="ctrTitle"/>
          </p:nvPr>
        </p:nvSpPr>
        <p:spPr>
          <a:xfrm>
            <a:off x="1524000" y="1854199"/>
            <a:ext cx="9144000" cy="1655763"/>
          </a:xfrm>
        </p:spPr>
        <p:txBody>
          <a:bodyPr anchor="b"/>
          <a:lstStyle>
            <a:lvl1pPr algn="ctr">
              <a:defRPr sz="6000"/>
            </a:lvl1pPr>
          </a:lstStyle>
          <a:p>
            <a:r>
              <a:rPr lang="en-US"/>
              <a:t>Click to edit Master title style</a:t>
            </a:r>
            <a:endParaRPr lang="fr-FR" dirty="0"/>
          </a:p>
        </p:txBody>
      </p:sp>
      <p:sp>
        <p:nvSpPr>
          <p:cNvPr id="3" name="Subtitle 2">
            <a:extLst>
              <a:ext uri="{FF2B5EF4-FFF2-40B4-BE49-F238E27FC236}">
                <a16:creationId xmlns:a16="http://schemas.microsoft.com/office/drawing/2014/main" id="{B30EB478-7364-AECE-A7F0-66EEE91110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dirty="0"/>
          </a:p>
        </p:txBody>
      </p:sp>
      <p:sp>
        <p:nvSpPr>
          <p:cNvPr id="7" name="Date Placeholder 6">
            <a:extLst>
              <a:ext uri="{FF2B5EF4-FFF2-40B4-BE49-F238E27FC236}">
                <a16:creationId xmlns:a16="http://schemas.microsoft.com/office/drawing/2014/main" id="{B85BF749-C282-8A4B-454B-3878B2FBF0C3}"/>
              </a:ext>
            </a:extLst>
          </p:cNvPr>
          <p:cNvSpPr>
            <a:spLocks noGrp="1"/>
          </p:cNvSpPr>
          <p:nvPr>
            <p:ph type="dt" sz="half" idx="10"/>
          </p:nvPr>
        </p:nvSpPr>
        <p:spPr>
          <a:xfrm>
            <a:off x="1523999" y="5330363"/>
            <a:ext cx="9143999" cy="365125"/>
          </a:xfrm>
        </p:spPr>
        <p:txBody>
          <a:bodyPr/>
          <a:lstStyle>
            <a:lvl1pPr algn="ctr">
              <a:defRPr/>
            </a:lvl1pPr>
          </a:lstStyle>
          <a:p>
            <a:fld id="{89EAE376-D934-4A17-9DEB-9542EEF4CBAF}" type="datetime1">
              <a:rPr lang="fr-FR" smtClean="0"/>
              <a:t>24/03/2026</a:t>
            </a:fld>
            <a:endParaRPr lang="fr-FR" dirty="0"/>
          </a:p>
        </p:txBody>
      </p:sp>
    </p:spTree>
    <p:extLst>
      <p:ext uri="{BB962C8B-B14F-4D97-AF65-F5344CB8AC3E}">
        <p14:creationId xmlns:p14="http://schemas.microsoft.com/office/powerpoint/2010/main" val="66687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CF4198E9-55FD-BBB6-50D3-385E37515F5F}"/>
              </a:ext>
            </a:extLst>
          </p:cNvPr>
          <p:cNvSpPr>
            <a:spLocks noGrp="1"/>
          </p:cNvSpPr>
          <p:nvPr>
            <p:ph type="body" orient="vert" idx="1"/>
          </p:nvPr>
        </p:nvSpPr>
        <p:spPr>
          <a:xfrm>
            <a:off x="838200" y="2610197"/>
            <a:ext cx="10515600" cy="32419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Date Placeholder 3">
            <a:extLst>
              <a:ext uri="{FF2B5EF4-FFF2-40B4-BE49-F238E27FC236}">
                <a16:creationId xmlns:a16="http://schemas.microsoft.com/office/drawing/2014/main" id="{07E552F9-618C-8693-B03A-478B3CF25EBE}"/>
              </a:ext>
            </a:extLst>
          </p:cNvPr>
          <p:cNvSpPr>
            <a:spLocks noGrp="1"/>
          </p:cNvSpPr>
          <p:nvPr>
            <p:ph type="dt" sz="half" idx="10"/>
          </p:nvPr>
        </p:nvSpPr>
        <p:spPr>
          <a:xfrm>
            <a:off x="838200" y="6356350"/>
            <a:ext cx="2743200" cy="365125"/>
          </a:xfrm>
          <a:prstGeom prst="rect">
            <a:avLst/>
          </a:prstGeom>
        </p:spPr>
        <p:txBody>
          <a:bodyPr/>
          <a:lstStyle/>
          <a:p>
            <a:fld id="{D7891671-4DB4-44AF-AECD-9F20F33E42E4}" type="datetime1">
              <a:rPr lang="fr-FR" smtClean="0"/>
              <a:t>24/03/2026</a:t>
            </a:fld>
            <a:endParaRPr lang="fr-FR"/>
          </a:p>
        </p:txBody>
      </p:sp>
      <p:sp>
        <p:nvSpPr>
          <p:cNvPr id="6" name="Slide Number Placeholder 5">
            <a:extLst>
              <a:ext uri="{FF2B5EF4-FFF2-40B4-BE49-F238E27FC236}">
                <a16:creationId xmlns:a16="http://schemas.microsoft.com/office/drawing/2014/main" id="{70F90F7E-294E-F380-C363-FFB11D940185}"/>
              </a:ext>
            </a:extLst>
          </p:cNvPr>
          <p:cNvSpPr>
            <a:spLocks noGrp="1"/>
          </p:cNvSpPr>
          <p:nvPr>
            <p:ph type="sldNum" sz="quarter" idx="12"/>
          </p:nvPr>
        </p:nvSpPr>
        <p:spPr/>
        <p:txBody>
          <a:bodyPr/>
          <a:lstStyle/>
          <a:p>
            <a:fld id="{6C9AAF1A-E7F1-4381-B151-4732DB72FD28}" type="slidenum">
              <a:rPr lang="fr-FR" smtClean="0"/>
              <a:t>‹#›</a:t>
            </a:fld>
            <a:endParaRPr lang="fr-FR"/>
          </a:p>
        </p:txBody>
      </p:sp>
      <p:sp>
        <p:nvSpPr>
          <p:cNvPr id="8" name="Title 1">
            <a:extLst>
              <a:ext uri="{FF2B5EF4-FFF2-40B4-BE49-F238E27FC236}">
                <a16:creationId xmlns:a16="http://schemas.microsoft.com/office/drawing/2014/main" id="{B0D4555C-5351-FFC9-F863-588573AF64DC}"/>
              </a:ext>
            </a:extLst>
          </p:cNvPr>
          <p:cNvSpPr>
            <a:spLocks noGrp="1"/>
          </p:cNvSpPr>
          <p:nvPr>
            <p:ph type="title"/>
          </p:nvPr>
        </p:nvSpPr>
        <p:spPr>
          <a:xfrm>
            <a:off x="838200" y="1908752"/>
            <a:ext cx="10515600" cy="597391"/>
          </a:xfrm>
        </p:spPr>
        <p:txBody>
          <a:bodyPr/>
          <a:lstStyle/>
          <a:p>
            <a:r>
              <a:rPr lang="en-US"/>
              <a:t>Click to edit Master title style</a:t>
            </a:r>
            <a:endParaRPr lang="fr-FR" dirty="0"/>
          </a:p>
        </p:txBody>
      </p:sp>
    </p:spTree>
    <p:extLst>
      <p:ext uri="{BB962C8B-B14F-4D97-AF65-F5344CB8AC3E}">
        <p14:creationId xmlns:p14="http://schemas.microsoft.com/office/powerpoint/2010/main" val="2419234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33DDBC-8BD4-24E2-2D08-6F13280F83BD}"/>
              </a:ext>
            </a:extLst>
          </p:cNvPr>
          <p:cNvSpPr>
            <a:spLocks noGrp="1"/>
          </p:cNvSpPr>
          <p:nvPr>
            <p:ph type="title" orient="vert"/>
          </p:nvPr>
        </p:nvSpPr>
        <p:spPr>
          <a:xfrm>
            <a:off x="8724900" y="1920239"/>
            <a:ext cx="2628900" cy="392360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2A012AE3-9F19-09AF-9762-0D2545ACBB4A}"/>
              </a:ext>
            </a:extLst>
          </p:cNvPr>
          <p:cNvSpPr>
            <a:spLocks noGrp="1"/>
          </p:cNvSpPr>
          <p:nvPr>
            <p:ph type="body" orient="vert" idx="1"/>
          </p:nvPr>
        </p:nvSpPr>
        <p:spPr>
          <a:xfrm>
            <a:off x="838200" y="1920240"/>
            <a:ext cx="7734300" cy="392360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246F9E59-828F-E6C9-5304-73FD00D51425}"/>
              </a:ext>
            </a:extLst>
          </p:cNvPr>
          <p:cNvSpPr>
            <a:spLocks noGrp="1"/>
          </p:cNvSpPr>
          <p:nvPr>
            <p:ph type="dt" sz="half" idx="10"/>
          </p:nvPr>
        </p:nvSpPr>
        <p:spPr>
          <a:xfrm>
            <a:off x="838200" y="6356350"/>
            <a:ext cx="2743200" cy="365125"/>
          </a:xfrm>
          <a:prstGeom prst="rect">
            <a:avLst/>
          </a:prstGeom>
        </p:spPr>
        <p:txBody>
          <a:bodyPr/>
          <a:lstStyle/>
          <a:p>
            <a:fld id="{1B2C4CF0-67E1-49BE-93A7-2B802EE058C2}" type="datetime1">
              <a:rPr lang="fr-FR" smtClean="0"/>
              <a:t>24/03/2026</a:t>
            </a:fld>
            <a:endParaRPr lang="fr-FR"/>
          </a:p>
        </p:txBody>
      </p:sp>
      <p:sp>
        <p:nvSpPr>
          <p:cNvPr id="6" name="Slide Number Placeholder 5">
            <a:extLst>
              <a:ext uri="{FF2B5EF4-FFF2-40B4-BE49-F238E27FC236}">
                <a16:creationId xmlns:a16="http://schemas.microsoft.com/office/drawing/2014/main" id="{628DE49E-A5C8-2952-B640-D7913573769B}"/>
              </a:ext>
            </a:extLst>
          </p:cNvPr>
          <p:cNvSpPr>
            <a:spLocks noGrp="1"/>
          </p:cNvSpPr>
          <p:nvPr>
            <p:ph type="sldNum" sz="quarter" idx="12"/>
          </p:nvPr>
        </p:nvSpPr>
        <p:spPr/>
        <p:txBody>
          <a:bodyPr/>
          <a:lstStyle/>
          <a:p>
            <a:fld id="{6C9AAF1A-E7F1-4381-B151-4732DB72FD28}" type="slidenum">
              <a:rPr lang="fr-FR" smtClean="0"/>
              <a:t>‹#›</a:t>
            </a:fld>
            <a:endParaRPr lang="fr-FR"/>
          </a:p>
        </p:txBody>
      </p:sp>
    </p:spTree>
    <p:extLst>
      <p:ext uri="{BB962C8B-B14F-4D97-AF65-F5344CB8AC3E}">
        <p14:creationId xmlns:p14="http://schemas.microsoft.com/office/powerpoint/2010/main" val="68583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4B0DC-093E-2744-1FEE-5644B366741D}"/>
              </a:ext>
            </a:extLst>
          </p:cNvPr>
          <p:cNvSpPr>
            <a:spLocks noGrp="1"/>
          </p:cNvSpPr>
          <p:nvPr>
            <p:ph type="title"/>
          </p:nvPr>
        </p:nvSpPr>
        <p:spPr>
          <a:xfrm>
            <a:off x="838200" y="1886989"/>
            <a:ext cx="10515600" cy="601720"/>
          </a:xfrm>
        </p:spPr>
        <p:txBody>
          <a:bodyPr/>
          <a:lstStyle/>
          <a:p>
            <a:r>
              <a:rPr lang="en-US"/>
              <a:t>Click to edit Master title style</a:t>
            </a:r>
            <a:endParaRPr lang="fr-FR" dirty="0"/>
          </a:p>
        </p:txBody>
      </p:sp>
      <p:sp>
        <p:nvSpPr>
          <p:cNvPr id="3" name="Content Placeholder 2">
            <a:extLst>
              <a:ext uri="{FF2B5EF4-FFF2-40B4-BE49-F238E27FC236}">
                <a16:creationId xmlns:a16="http://schemas.microsoft.com/office/drawing/2014/main" id="{AC76D3F8-44A0-C2BF-2D3A-C2D8DE4B5D13}"/>
              </a:ext>
            </a:extLst>
          </p:cNvPr>
          <p:cNvSpPr>
            <a:spLocks noGrp="1"/>
          </p:cNvSpPr>
          <p:nvPr>
            <p:ph idx="1"/>
          </p:nvPr>
        </p:nvSpPr>
        <p:spPr>
          <a:xfrm>
            <a:off x="838200" y="2576945"/>
            <a:ext cx="10515600" cy="32752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Date Placeholder 3">
            <a:extLst>
              <a:ext uri="{FF2B5EF4-FFF2-40B4-BE49-F238E27FC236}">
                <a16:creationId xmlns:a16="http://schemas.microsoft.com/office/drawing/2014/main" id="{D1545DB1-F4A2-2336-247C-5ECD35BB06C5}"/>
              </a:ext>
            </a:extLst>
          </p:cNvPr>
          <p:cNvSpPr>
            <a:spLocks noGrp="1"/>
          </p:cNvSpPr>
          <p:nvPr>
            <p:ph type="dt" sz="half" idx="10"/>
          </p:nvPr>
        </p:nvSpPr>
        <p:spPr>
          <a:xfrm>
            <a:off x="838200" y="6356350"/>
            <a:ext cx="2743200" cy="365125"/>
          </a:xfrm>
          <a:prstGeom prst="rect">
            <a:avLst/>
          </a:prstGeom>
        </p:spPr>
        <p:txBody>
          <a:bodyPr/>
          <a:lstStyle/>
          <a:p>
            <a:fld id="{342283B3-2973-4092-A90B-BD0D357CF15D}" type="datetime1">
              <a:rPr lang="fr-FR" smtClean="0"/>
              <a:t>24/03/2026</a:t>
            </a:fld>
            <a:endParaRPr lang="fr-FR"/>
          </a:p>
        </p:txBody>
      </p:sp>
      <p:sp>
        <p:nvSpPr>
          <p:cNvPr id="6" name="Slide Number Placeholder 5">
            <a:extLst>
              <a:ext uri="{FF2B5EF4-FFF2-40B4-BE49-F238E27FC236}">
                <a16:creationId xmlns:a16="http://schemas.microsoft.com/office/drawing/2014/main" id="{28E53D94-3492-4508-7184-C707E8BD411D}"/>
              </a:ext>
            </a:extLst>
          </p:cNvPr>
          <p:cNvSpPr>
            <a:spLocks noGrp="1"/>
          </p:cNvSpPr>
          <p:nvPr>
            <p:ph type="sldNum" sz="quarter" idx="12"/>
          </p:nvPr>
        </p:nvSpPr>
        <p:spPr/>
        <p:txBody>
          <a:bodyPr/>
          <a:lstStyle/>
          <a:p>
            <a:fld id="{6C9AAF1A-E7F1-4381-B151-4732DB72FD28}" type="slidenum">
              <a:rPr lang="fr-FR" smtClean="0"/>
              <a:t>‹#›</a:t>
            </a:fld>
            <a:endParaRPr lang="fr-FR"/>
          </a:p>
        </p:txBody>
      </p:sp>
    </p:spTree>
    <p:extLst>
      <p:ext uri="{BB962C8B-B14F-4D97-AF65-F5344CB8AC3E}">
        <p14:creationId xmlns:p14="http://schemas.microsoft.com/office/powerpoint/2010/main" val="2278624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4FEC-4081-43D9-A8EC-018263C232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60BC80B0-1AA3-4097-B8E4-4E42FF9A4B72}"/>
              </a:ext>
            </a:extLst>
          </p:cNvPr>
          <p:cNvSpPr>
            <a:spLocks noGrp="1"/>
          </p:cNvSpPr>
          <p:nvPr>
            <p:ph type="body" idx="1"/>
          </p:nvPr>
        </p:nvSpPr>
        <p:spPr>
          <a:xfrm>
            <a:off x="831850" y="4589464"/>
            <a:ext cx="10515600" cy="1229446"/>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70A82C-D79D-F7C1-DB9A-D12039457733}"/>
              </a:ext>
            </a:extLst>
          </p:cNvPr>
          <p:cNvSpPr>
            <a:spLocks noGrp="1"/>
          </p:cNvSpPr>
          <p:nvPr>
            <p:ph type="dt" sz="half" idx="10"/>
          </p:nvPr>
        </p:nvSpPr>
        <p:spPr>
          <a:xfrm>
            <a:off x="838200" y="6356350"/>
            <a:ext cx="2743200" cy="365125"/>
          </a:xfrm>
          <a:prstGeom prst="rect">
            <a:avLst/>
          </a:prstGeom>
        </p:spPr>
        <p:txBody>
          <a:bodyPr/>
          <a:lstStyle/>
          <a:p>
            <a:fld id="{36F0FDA4-11E6-41E3-B50D-2E0ABDB71543}" type="datetime1">
              <a:rPr lang="fr-FR" smtClean="0"/>
              <a:t>24/03/2026</a:t>
            </a:fld>
            <a:endParaRPr lang="fr-FR"/>
          </a:p>
        </p:txBody>
      </p:sp>
      <p:sp>
        <p:nvSpPr>
          <p:cNvPr id="6" name="Slide Number Placeholder 5">
            <a:extLst>
              <a:ext uri="{FF2B5EF4-FFF2-40B4-BE49-F238E27FC236}">
                <a16:creationId xmlns:a16="http://schemas.microsoft.com/office/drawing/2014/main" id="{542CD86B-11E8-3D6D-9F98-7D90390492D3}"/>
              </a:ext>
            </a:extLst>
          </p:cNvPr>
          <p:cNvSpPr>
            <a:spLocks noGrp="1"/>
          </p:cNvSpPr>
          <p:nvPr>
            <p:ph type="sldNum" sz="quarter" idx="12"/>
          </p:nvPr>
        </p:nvSpPr>
        <p:spPr/>
        <p:txBody>
          <a:bodyPr/>
          <a:lstStyle/>
          <a:p>
            <a:fld id="{6C9AAF1A-E7F1-4381-B151-4732DB72FD28}" type="slidenum">
              <a:rPr lang="fr-FR" smtClean="0"/>
              <a:t>‹#›</a:t>
            </a:fld>
            <a:endParaRPr lang="fr-FR"/>
          </a:p>
        </p:txBody>
      </p:sp>
    </p:spTree>
    <p:extLst>
      <p:ext uri="{BB962C8B-B14F-4D97-AF65-F5344CB8AC3E}">
        <p14:creationId xmlns:p14="http://schemas.microsoft.com/office/powerpoint/2010/main" val="353111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1A008-6525-0751-19EF-7ADF1C63CDD5}"/>
              </a:ext>
            </a:extLst>
          </p:cNvPr>
          <p:cNvSpPr>
            <a:spLocks noGrp="1"/>
          </p:cNvSpPr>
          <p:nvPr>
            <p:ph type="title"/>
          </p:nvPr>
        </p:nvSpPr>
        <p:spPr>
          <a:xfrm>
            <a:off x="838200" y="1908752"/>
            <a:ext cx="10515600" cy="597391"/>
          </a:xfrm>
        </p:spPr>
        <p:txBody>
          <a:bodyPr/>
          <a:lstStyle/>
          <a:p>
            <a:r>
              <a:rPr lang="en-US"/>
              <a:t>Click to edit Master title style</a:t>
            </a:r>
            <a:endParaRPr lang="fr-FR" dirty="0"/>
          </a:p>
        </p:txBody>
      </p:sp>
      <p:sp>
        <p:nvSpPr>
          <p:cNvPr id="3" name="Content Placeholder 2">
            <a:extLst>
              <a:ext uri="{FF2B5EF4-FFF2-40B4-BE49-F238E27FC236}">
                <a16:creationId xmlns:a16="http://schemas.microsoft.com/office/drawing/2014/main" id="{D67CA941-B1FE-F68E-96F6-E55CA4D85365}"/>
              </a:ext>
            </a:extLst>
          </p:cNvPr>
          <p:cNvSpPr>
            <a:spLocks noGrp="1"/>
          </p:cNvSpPr>
          <p:nvPr>
            <p:ph sz="half" idx="1"/>
          </p:nvPr>
        </p:nvSpPr>
        <p:spPr>
          <a:xfrm>
            <a:off x="838200" y="2610196"/>
            <a:ext cx="5181600" cy="3225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Content Placeholder 3">
            <a:extLst>
              <a:ext uri="{FF2B5EF4-FFF2-40B4-BE49-F238E27FC236}">
                <a16:creationId xmlns:a16="http://schemas.microsoft.com/office/drawing/2014/main" id="{43BEBD77-2D2C-D127-C852-149FDB997D50}"/>
              </a:ext>
            </a:extLst>
          </p:cNvPr>
          <p:cNvSpPr>
            <a:spLocks noGrp="1"/>
          </p:cNvSpPr>
          <p:nvPr>
            <p:ph sz="half" idx="2"/>
          </p:nvPr>
        </p:nvSpPr>
        <p:spPr>
          <a:xfrm>
            <a:off x="6172200" y="2610196"/>
            <a:ext cx="5181600" cy="32253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5" name="Date Placeholder 4">
            <a:extLst>
              <a:ext uri="{FF2B5EF4-FFF2-40B4-BE49-F238E27FC236}">
                <a16:creationId xmlns:a16="http://schemas.microsoft.com/office/drawing/2014/main" id="{A1DA42BF-BB2E-8E2F-65DB-B835B14153EF}"/>
              </a:ext>
            </a:extLst>
          </p:cNvPr>
          <p:cNvSpPr>
            <a:spLocks noGrp="1"/>
          </p:cNvSpPr>
          <p:nvPr>
            <p:ph type="dt" sz="half" idx="10"/>
          </p:nvPr>
        </p:nvSpPr>
        <p:spPr>
          <a:xfrm>
            <a:off x="838200" y="6356350"/>
            <a:ext cx="2743200" cy="365125"/>
          </a:xfrm>
          <a:prstGeom prst="rect">
            <a:avLst/>
          </a:prstGeom>
        </p:spPr>
        <p:txBody>
          <a:bodyPr/>
          <a:lstStyle/>
          <a:p>
            <a:fld id="{47EE2C0E-1575-41C6-8074-0691B0866F88}" type="datetime1">
              <a:rPr lang="fr-FR" smtClean="0"/>
              <a:t>24/03/2026</a:t>
            </a:fld>
            <a:endParaRPr lang="fr-FR"/>
          </a:p>
        </p:txBody>
      </p:sp>
      <p:sp>
        <p:nvSpPr>
          <p:cNvPr id="7" name="Slide Number Placeholder 6">
            <a:extLst>
              <a:ext uri="{FF2B5EF4-FFF2-40B4-BE49-F238E27FC236}">
                <a16:creationId xmlns:a16="http://schemas.microsoft.com/office/drawing/2014/main" id="{DF77A1DA-7AE0-08AD-3CC4-CE22292BB24B}"/>
              </a:ext>
            </a:extLst>
          </p:cNvPr>
          <p:cNvSpPr>
            <a:spLocks noGrp="1"/>
          </p:cNvSpPr>
          <p:nvPr>
            <p:ph type="sldNum" sz="quarter" idx="12"/>
          </p:nvPr>
        </p:nvSpPr>
        <p:spPr/>
        <p:txBody>
          <a:bodyPr/>
          <a:lstStyle/>
          <a:p>
            <a:fld id="{6C9AAF1A-E7F1-4381-B151-4732DB72FD28}" type="slidenum">
              <a:rPr lang="fr-FR" smtClean="0"/>
              <a:t>‹#›</a:t>
            </a:fld>
            <a:endParaRPr lang="fr-FR"/>
          </a:p>
        </p:txBody>
      </p:sp>
    </p:spTree>
    <p:extLst>
      <p:ext uri="{BB962C8B-B14F-4D97-AF65-F5344CB8AC3E}">
        <p14:creationId xmlns:p14="http://schemas.microsoft.com/office/powerpoint/2010/main" val="4117661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23B92-6B68-FCF7-8F67-2A7689344D12}"/>
              </a:ext>
            </a:extLst>
          </p:cNvPr>
          <p:cNvSpPr>
            <a:spLocks noGrp="1"/>
          </p:cNvSpPr>
          <p:nvPr>
            <p:ph type="title"/>
          </p:nvPr>
        </p:nvSpPr>
        <p:spPr>
          <a:xfrm>
            <a:off x="836612" y="1917079"/>
            <a:ext cx="10515600" cy="619426"/>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50E4BD80-E480-F799-BE5C-3B5ECD5668BB}"/>
              </a:ext>
            </a:extLst>
          </p:cNvPr>
          <p:cNvSpPr>
            <a:spLocks noGrp="1"/>
          </p:cNvSpPr>
          <p:nvPr>
            <p:ph type="body" idx="1"/>
          </p:nvPr>
        </p:nvSpPr>
        <p:spPr>
          <a:xfrm>
            <a:off x="836612" y="270319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45F15E-F35D-F022-5159-0D51CF7103B1}"/>
              </a:ext>
            </a:extLst>
          </p:cNvPr>
          <p:cNvSpPr>
            <a:spLocks noGrp="1"/>
          </p:cNvSpPr>
          <p:nvPr>
            <p:ph sz="half" idx="2"/>
          </p:nvPr>
        </p:nvSpPr>
        <p:spPr>
          <a:xfrm>
            <a:off x="839788" y="3657599"/>
            <a:ext cx="5157787" cy="2244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AAF4E390-3CA7-302C-D090-F2A0EEEBA692}"/>
              </a:ext>
            </a:extLst>
          </p:cNvPr>
          <p:cNvSpPr>
            <a:spLocks noGrp="1"/>
          </p:cNvSpPr>
          <p:nvPr>
            <p:ph type="body" sz="quarter" idx="3"/>
          </p:nvPr>
        </p:nvSpPr>
        <p:spPr>
          <a:xfrm>
            <a:off x="6197603" y="271445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6247FA-41BE-7041-1BA3-6A063EA51A3A}"/>
              </a:ext>
            </a:extLst>
          </p:cNvPr>
          <p:cNvSpPr>
            <a:spLocks noGrp="1"/>
          </p:cNvSpPr>
          <p:nvPr>
            <p:ph sz="quarter" idx="4"/>
          </p:nvPr>
        </p:nvSpPr>
        <p:spPr>
          <a:xfrm>
            <a:off x="6172200" y="3657599"/>
            <a:ext cx="5183188" cy="2244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7" name="Date Placeholder 6">
            <a:extLst>
              <a:ext uri="{FF2B5EF4-FFF2-40B4-BE49-F238E27FC236}">
                <a16:creationId xmlns:a16="http://schemas.microsoft.com/office/drawing/2014/main" id="{A1FBF912-E313-9202-967C-644A7CDDE4D0}"/>
              </a:ext>
            </a:extLst>
          </p:cNvPr>
          <p:cNvSpPr>
            <a:spLocks noGrp="1"/>
          </p:cNvSpPr>
          <p:nvPr>
            <p:ph type="dt" sz="half" idx="10"/>
          </p:nvPr>
        </p:nvSpPr>
        <p:spPr>
          <a:xfrm>
            <a:off x="838200" y="6356350"/>
            <a:ext cx="2743200" cy="365125"/>
          </a:xfrm>
          <a:prstGeom prst="rect">
            <a:avLst/>
          </a:prstGeom>
        </p:spPr>
        <p:txBody>
          <a:bodyPr/>
          <a:lstStyle/>
          <a:p>
            <a:fld id="{898268B5-7095-46F1-BAE4-E1EAC7899DCC}" type="datetime1">
              <a:rPr lang="fr-FR" smtClean="0"/>
              <a:t>24/03/2026</a:t>
            </a:fld>
            <a:endParaRPr lang="fr-FR"/>
          </a:p>
        </p:txBody>
      </p:sp>
      <p:sp>
        <p:nvSpPr>
          <p:cNvPr id="9" name="Slide Number Placeholder 8">
            <a:extLst>
              <a:ext uri="{FF2B5EF4-FFF2-40B4-BE49-F238E27FC236}">
                <a16:creationId xmlns:a16="http://schemas.microsoft.com/office/drawing/2014/main" id="{2262D586-3F3F-32BB-BB4E-5F0F5F6F96EA}"/>
              </a:ext>
            </a:extLst>
          </p:cNvPr>
          <p:cNvSpPr>
            <a:spLocks noGrp="1"/>
          </p:cNvSpPr>
          <p:nvPr>
            <p:ph type="sldNum" sz="quarter" idx="12"/>
          </p:nvPr>
        </p:nvSpPr>
        <p:spPr/>
        <p:txBody>
          <a:bodyPr/>
          <a:lstStyle/>
          <a:p>
            <a:fld id="{6C9AAF1A-E7F1-4381-B151-4732DB72FD28}" type="slidenum">
              <a:rPr lang="fr-FR" smtClean="0"/>
              <a:t>‹#›</a:t>
            </a:fld>
            <a:endParaRPr lang="fr-FR"/>
          </a:p>
        </p:txBody>
      </p:sp>
    </p:spTree>
    <p:extLst>
      <p:ext uri="{BB962C8B-B14F-4D97-AF65-F5344CB8AC3E}">
        <p14:creationId xmlns:p14="http://schemas.microsoft.com/office/powerpoint/2010/main" val="3090579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5E7E-5211-603E-5790-27DAFB5FF289}"/>
              </a:ext>
            </a:extLst>
          </p:cNvPr>
          <p:cNvSpPr>
            <a:spLocks noGrp="1"/>
          </p:cNvSpPr>
          <p:nvPr>
            <p:ph type="title"/>
          </p:nvPr>
        </p:nvSpPr>
        <p:spPr>
          <a:xfrm>
            <a:off x="838200" y="1836479"/>
            <a:ext cx="10515600" cy="790344"/>
          </a:xfrm>
        </p:spPr>
        <p:txBody>
          <a:bodyPr/>
          <a:lstStyle/>
          <a:p>
            <a:r>
              <a:rPr lang="en-US"/>
              <a:t>Click to edit Master title style</a:t>
            </a:r>
            <a:endParaRPr lang="fr-FR" dirty="0"/>
          </a:p>
        </p:txBody>
      </p:sp>
      <p:sp>
        <p:nvSpPr>
          <p:cNvPr id="3" name="Date Placeholder 2">
            <a:extLst>
              <a:ext uri="{FF2B5EF4-FFF2-40B4-BE49-F238E27FC236}">
                <a16:creationId xmlns:a16="http://schemas.microsoft.com/office/drawing/2014/main" id="{054AA79A-D1C3-71C0-7B53-27E67F4F2BA5}"/>
              </a:ext>
            </a:extLst>
          </p:cNvPr>
          <p:cNvSpPr>
            <a:spLocks noGrp="1"/>
          </p:cNvSpPr>
          <p:nvPr>
            <p:ph type="dt" sz="half" idx="10"/>
          </p:nvPr>
        </p:nvSpPr>
        <p:spPr>
          <a:xfrm>
            <a:off x="838200" y="6356350"/>
            <a:ext cx="2743200" cy="365125"/>
          </a:xfrm>
          <a:prstGeom prst="rect">
            <a:avLst/>
          </a:prstGeom>
        </p:spPr>
        <p:txBody>
          <a:bodyPr/>
          <a:lstStyle/>
          <a:p>
            <a:fld id="{007FC739-EA96-4FD1-A826-2EF18DD3EB16}" type="datetime1">
              <a:rPr lang="fr-FR" smtClean="0"/>
              <a:t>24/03/2026</a:t>
            </a:fld>
            <a:endParaRPr lang="fr-FR"/>
          </a:p>
        </p:txBody>
      </p:sp>
      <p:sp>
        <p:nvSpPr>
          <p:cNvPr id="5" name="Slide Number Placeholder 4">
            <a:extLst>
              <a:ext uri="{FF2B5EF4-FFF2-40B4-BE49-F238E27FC236}">
                <a16:creationId xmlns:a16="http://schemas.microsoft.com/office/drawing/2014/main" id="{BBC44B02-E04E-859F-26B4-0B61DAF62CB4}"/>
              </a:ext>
            </a:extLst>
          </p:cNvPr>
          <p:cNvSpPr>
            <a:spLocks noGrp="1"/>
          </p:cNvSpPr>
          <p:nvPr>
            <p:ph type="sldNum" sz="quarter" idx="12"/>
          </p:nvPr>
        </p:nvSpPr>
        <p:spPr/>
        <p:txBody>
          <a:bodyPr/>
          <a:lstStyle/>
          <a:p>
            <a:fld id="{6C9AAF1A-E7F1-4381-B151-4732DB72FD28}" type="slidenum">
              <a:rPr lang="fr-FR" smtClean="0"/>
              <a:t>‹#›</a:t>
            </a:fld>
            <a:endParaRPr lang="fr-FR"/>
          </a:p>
        </p:txBody>
      </p:sp>
    </p:spTree>
    <p:extLst>
      <p:ext uri="{BB962C8B-B14F-4D97-AF65-F5344CB8AC3E}">
        <p14:creationId xmlns:p14="http://schemas.microsoft.com/office/powerpoint/2010/main" val="2120206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F2EC7C-1AAC-CB76-6758-33649B2406CD}"/>
              </a:ext>
            </a:extLst>
          </p:cNvPr>
          <p:cNvSpPr>
            <a:spLocks noGrp="1"/>
          </p:cNvSpPr>
          <p:nvPr>
            <p:ph type="dt" sz="half" idx="10"/>
          </p:nvPr>
        </p:nvSpPr>
        <p:spPr>
          <a:xfrm>
            <a:off x="838200" y="6356350"/>
            <a:ext cx="2743200" cy="365125"/>
          </a:xfrm>
          <a:prstGeom prst="rect">
            <a:avLst/>
          </a:prstGeom>
        </p:spPr>
        <p:txBody>
          <a:bodyPr/>
          <a:lstStyle/>
          <a:p>
            <a:fld id="{2E77AE56-609F-4BC3-87FC-51A4C4FB5036}" type="datetime1">
              <a:rPr lang="fr-FR" smtClean="0"/>
              <a:t>24/03/2026</a:t>
            </a:fld>
            <a:endParaRPr lang="fr-FR"/>
          </a:p>
        </p:txBody>
      </p:sp>
      <p:sp>
        <p:nvSpPr>
          <p:cNvPr id="4" name="Slide Number Placeholder 3">
            <a:extLst>
              <a:ext uri="{FF2B5EF4-FFF2-40B4-BE49-F238E27FC236}">
                <a16:creationId xmlns:a16="http://schemas.microsoft.com/office/drawing/2014/main" id="{0E56F1D6-9575-B4DF-01C7-FE4AB1EB4590}"/>
              </a:ext>
            </a:extLst>
          </p:cNvPr>
          <p:cNvSpPr>
            <a:spLocks noGrp="1"/>
          </p:cNvSpPr>
          <p:nvPr>
            <p:ph type="sldNum" sz="quarter" idx="12"/>
          </p:nvPr>
        </p:nvSpPr>
        <p:spPr/>
        <p:txBody>
          <a:bodyPr/>
          <a:lstStyle/>
          <a:p>
            <a:fld id="{6C9AAF1A-E7F1-4381-B151-4732DB72FD28}" type="slidenum">
              <a:rPr lang="fr-FR" smtClean="0"/>
              <a:t>‹#›</a:t>
            </a:fld>
            <a:endParaRPr lang="fr-FR"/>
          </a:p>
        </p:txBody>
      </p:sp>
    </p:spTree>
    <p:extLst>
      <p:ext uri="{BB962C8B-B14F-4D97-AF65-F5344CB8AC3E}">
        <p14:creationId xmlns:p14="http://schemas.microsoft.com/office/powerpoint/2010/main" val="3338973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54345-985C-E4CD-D0FA-A1956C17BE66}"/>
              </a:ext>
            </a:extLst>
          </p:cNvPr>
          <p:cNvSpPr>
            <a:spLocks noGrp="1"/>
          </p:cNvSpPr>
          <p:nvPr>
            <p:ph type="title"/>
          </p:nvPr>
        </p:nvSpPr>
        <p:spPr>
          <a:xfrm>
            <a:off x="836612" y="1920240"/>
            <a:ext cx="3932237" cy="937260"/>
          </a:xfrm>
        </p:spPr>
        <p:txBody>
          <a:bodyPr anchor="b"/>
          <a:lstStyle>
            <a:lvl1pPr>
              <a:defRPr sz="3200"/>
            </a:lvl1pPr>
          </a:lstStyle>
          <a:p>
            <a:r>
              <a:rPr lang="en-US"/>
              <a:t>Click to edit Master title style</a:t>
            </a:r>
            <a:endParaRPr lang="fr-FR" dirty="0"/>
          </a:p>
        </p:txBody>
      </p:sp>
      <p:sp>
        <p:nvSpPr>
          <p:cNvPr id="3" name="Content Placeholder 2">
            <a:extLst>
              <a:ext uri="{FF2B5EF4-FFF2-40B4-BE49-F238E27FC236}">
                <a16:creationId xmlns:a16="http://schemas.microsoft.com/office/drawing/2014/main" id="{D7A0D83C-7ED2-6AE3-8B90-0761404965CF}"/>
              </a:ext>
            </a:extLst>
          </p:cNvPr>
          <p:cNvSpPr>
            <a:spLocks noGrp="1"/>
          </p:cNvSpPr>
          <p:nvPr>
            <p:ph idx="1"/>
          </p:nvPr>
        </p:nvSpPr>
        <p:spPr>
          <a:xfrm>
            <a:off x="5183188" y="2057400"/>
            <a:ext cx="6172200" cy="38036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36B4918E-00BC-975C-8ECE-85B2790D7FB0}"/>
              </a:ext>
            </a:extLst>
          </p:cNvPr>
          <p:cNvSpPr>
            <a:spLocks noGrp="1"/>
          </p:cNvSpPr>
          <p:nvPr>
            <p:ph type="body" sz="half" idx="2"/>
          </p:nvPr>
        </p:nvSpPr>
        <p:spPr>
          <a:xfrm>
            <a:off x="839788" y="3000894"/>
            <a:ext cx="3932237" cy="286809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1FEAE8-8911-5405-639E-BDA452BE8CF5}"/>
              </a:ext>
            </a:extLst>
          </p:cNvPr>
          <p:cNvSpPr>
            <a:spLocks noGrp="1"/>
          </p:cNvSpPr>
          <p:nvPr>
            <p:ph type="dt" sz="half" idx="10"/>
          </p:nvPr>
        </p:nvSpPr>
        <p:spPr>
          <a:xfrm>
            <a:off x="838200" y="6356350"/>
            <a:ext cx="2743200" cy="365125"/>
          </a:xfrm>
          <a:prstGeom prst="rect">
            <a:avLst/>
          </a:prstGeom>
        </p:spPr>
        <p:txBody>
          <a:bodyPr/>
          <a:lstStyle/>
          <a:p>
            <a:fld id="{0661D19C-0A73-412F-9A56-5CEBBEB1F0FB}" type="datetime1">
              <a:rPr lang="fr-FR" smtClean="0"/>
              <a:t>24/03/2026</a:t>
            </a:fld>
            <a:endParaRPr lang="fr-FR"/>
          </a:p>
        </p:txBody>
      </p:sp>
      <p:sp>
        <p:nvSpPr>
          <p:cNvPr id="7" name="Slide Number Placeholder 6">
            <a:extLst>
              <a:ext uri="{FF2B5EF4-FFF2-40B4-BE49-F238E27FC236}">
                <a16:creationId xmlns:a16="http://schemas.microsoft.com/office/drawing/2014/main" id="{8AD45EFB-C9C0-FD50-060D-89D6CDC3BD15}"/>
              </a:ext>
            </a:extLst>
          </p:cNvPr>
          <p:cNvSpPr>
            <a:spLocks noGrp="1"/>
          </p:cNvSpPr>
          <p:nvPr>
            <p:ph type="sldNum" sz="quarter" idx="12"/>
          </p:nvPr>
        </p:nvSpPr>
        <p:spPr/>
        <p:txBody>
          <a:bodyPr/>
          <a:lstStyle/>
          <a:p>
            <a:fld id="{6C9AAF1A-E7F1-4381-B151-4732DB72FD28}" type="slidenum">
              <a:rPr lang="fr-FR" smtClean="0"/>
              <a:t>‹#›</a:t>
            </a:fld>
            <a:endParaRPr lang="fr-FR"/>
          </a:p>
        </p:txBody>
      </p:sp>
    </p:spTree>
    <p:extLst>
      <p:ext uri="{BB962C8B-B14F-4D97-AF65-F5344CB8AC3E}">
        <p14:creationId xmlns:p14="http://schemas.microsoft.com/office/powerpoint/2010/main" val="1343386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B43BE-D418-C39D-5E9D-08037F5CAF5D}"/>
              </a:ext>
            </a:extLst>
          </p:cNvPr>
          <p:cNvSpPr>
            <a:spLocks noGrp="1"/>
          </p:cNvSpPr>
          <p:nvPr>
            <p:ph type="title"/>
          </p:nvPr>
        </p:nvSpPr>
        <p:spPr>
          <a:xfrm>
            <a:off x="839788" y="2045306"/>
            <a:ext cx="3932237" cy="872462"/>
          </a:xfrm>
        </p:spPr>
        <p:txBody>
          <a:bodyPr anchor="b"/>
          <a:lstStyle>
            <a:lvl1pPr>
              <a:defRPr sz="3200"/>
            </a:lvl1pPr>
          </a:lstStyle>
          <a:p>
            <a:r>
              <a:rPr lang="en-US"/>
              <a:t>Click to edit Master title style</a:t>
            </a:r>
            <a:endParaRPr lang="fr-FR" dirty="0"/>
          </a:p>
        </p:txBody>
      </p:sp>
      <p:sp>
        <p:nvSpPr>
          <p:cNvPr id="3" name="Picture Placeholder 2">
            <a:extLst>
              <a:ext uri="{FF2B5EF4-FFF2-40B4-BE49-F238E27FC236}">
                <a16:creationId xmlns:a16="http://schemas.microsoft.com/office/drawing/2014/main" id="{D727BFE7-F6D6-1A1F-9851-E78D8063988A}"/>
              </a:ext>
            </a:extLst>
          </p:cNvPr>
          <p:cNvSpPr>
            <a:spLocks noGrp="1"/>
          </p:cNvSpPr>
          <p:nvPr>
            <p:ph type="pic" idx="1"/>
          </p:nvPr>
        </p:nvSpPr>
        <p:spPr>
          <a:xfrm>
            <a:off x="5183188" y="2049462"/>
            <a:ext cx="6172200" cy="38115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fr-FR"/>
          </a:p>
        </p:txBody>
      </p:sp>
      <p:sp>
        <p:nvSpPr>
          <p:cNvPr id="4" name="Text Placeholder 3">
            <a:extLst>
              <a:ext uri="{FF2B5EF4-FFF2-40B4-BE49-F238E27FC236}">
                <a16:creationId xmlns:a16="http://schemas.microsoft.com/office/drawing/2014/main" id="{68760C41-2191-E2F9-16E8-2A4D1E136E9D}"/>
              </a:ext>
            </a:extLst>
          </p:cNvPr>
          <p:cNvSpPr>
            <a:spLocks noGrp="1"/>
          </p:cNvSpPr>
          <p:nvPr>
            <p:ph type="body" sz="half" idx="2"/>
          </p:nvPr>
        </p:nvSpPr>
        <p:spPr>
          <a:xfrm>
            <a:off x="839788" y="3059084"/>
            <a:ext cx="3932237" cy="280990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E27AF5-A355-458D-FB3E-F55952B337DA}"/>
              </a:ext>
            </a:extLst>
          </p:cNvPr>
          <p:cNvSpPr>
            <a:spLocks noGrp="1"/>
          </p:cNvSpPr>
          <p:nvPr>
            <p:ph type="dt" sz="half" idx="10"/>
          </p:nvPr>
        </p:nvSpPr>
        <p:spPr>
          <a:xfrm>
            <a:off x="838200" y="6356350"/>
            <a:ext cx="2743200" cy="365125"/>
          </a:xfrm>
          <a:prstGeom prst="rect">
            <a:avLst/>
          </a:prstGeom>
        </p:spPr>
        <p:txBody>
          <a:bodyPr/>
          <a:lstStyle/>
          <a:p>
            <a:fld id="{3C48DA0C-AC4A-433C-BECB-62E5F1EF8214}" type="datetime1">
              <a:rPr lang="fr-FR" smtClean="0"/>
              <a:t>24/03/2026</a:t>
            </a:fld>
            <a:endParaRPr lang="fr-FR"/>
          </a:p>
        </p:txBody>
      </p:sp>
      <p:sp>
        <p:nvSpPr>
          <p:cNvPr id="7" name="Slide Number Placeholder 6">
            <a:extLst>
              <a:ext uri="{FF2B5EF4-FFF2-40B4-BE49-F238E27FC236}">
                <a16:creationId xmlns:a16="http://schemas.microsoft.com/office/drawing/2014/main" id="{BA2EB8F2-B944-5E8D-E2F2-A03530D6A284}"/>
              </a:ext>
            </a:extLst>
          </p:cNvPr>
          <p:cNvSpPr>
            <a:spLocks noGrp="1"/>
          </p:cNvSpPr>
          <p:nvPr>
            <p:ph type="sldNum" sz="quarter" idx="12"/>
          </p:nvPr>
        </p:nvSpPr>
        <p:spPr/>
        <p:txBody>
          <a:bodyPr/>
          <a:lstStyle/>
          <a:p>
            <a:fld id="{6C9AAF1A-E7F1-4381-B151-4732DB72FD28}" type="slidenum">
              <a:rPr lang="fr-FR" smtClean="0"/>
              <a:t>‹#›</a:t>
            </a:fld>
            <a:endParaRPr lang="fr-FR"/>
          </a:p>
        </p:txBody>
      </p:sp>
    </p:spTree>
    <p:extLst>
      <p:ext uri="{BB962C8B-B14F-4D97-AF65-F5344CB8AC3E}">
        <p14:creationId xmlns:p14="http://schemas.microsoft.com/office/powerpoint/2010/main" val="3632034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840561-76EF-A417-B55A-D03AC80738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dirty="0"/>
          </a:p>
        </p:txBody>
      </p:sp>
      <p:sp>
        <p:nvSpPr>
          <p:cNvPr id="3" name="Text Placeholder 2">
            <a:extLst>
              <a:ext uri="{FF2B5EF4-FFF2-40B4-BE49-F238E27FC236}">
                <a16:creationId xmlns:a16="http://schemas.microsoft.com/office/drawing/2014/main" id="{8B391607-E48A-A50D-91A0-4DB8F4664B3B}"/>
              </a:ext>
            </a:extLst>
          </p:cNvPr>
          <p:cNvSpPr>
            <a:spLocks noGrp="1"/>
          </p:cNvSpPr>
          <p:nvPr>
            <p:ph type="body" idx="1"/>
          </p:nvPr>
        </p:nvSpPr>
        <p:spPr>
          <a:xfrm>
            <a:off x="838200" y="1825625"/>
            <a:ext cx="10515600" cy="402653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Slide Number Placeholder 5">
            <a:extLst>
              <a:ext uri="{FF2B5EF4-FFF2-40B4-BE49-F238E27FC236}">
                <a16:creationId xmlns:a16="http://schemas.microsoft.com/office/drawing/2014/main" id="{EE27BDD5-E068-36A4-F4D9-0A0E2B549E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9AAF1A-E7F1-4381-B151-4732DB72FD28}" type="slidenum">
              <a:rPr lang="fr-FR" smtClean="0"/>
              <a:t>‹#›</a:t>
            </a:fld>
            <a:endParaRPr lang="fr-FR"/>
          </a:p>
        </p:txBody>
      </p:sp>
      <p:sp>
        <p:nvSpPr>
          <p:cNvPr id="7" name="Date Placeholder 6">
            <a:extLst>
              <a:ext uri="{FF2B5EF4-FFF2-40B4-BE49-F238E27FC236}">
                <a16:creationId xmlns:a16="http://schemas.microsoft.com/office/drawing/2014/main" id="{CA40CD07-AA16-E187-71EA-C2DC064C0E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D84A88-CB73-4465-BBA4-D875ADB3FC6F}" type="datetime1">
              <a:rPr lang="fr-FR" smtClean="0"/>
              <a:t>24/03/2026</a:t>
            </a:fld>
            <a:endParaRPr lang="fr-FR"/>
          </a:p>
        </p:txBody>
      </p:sp>
      <p:pic>
        <p:nvPicPr>
          <p:cNvPr id="11" name="Picture 10" descr="A purple background with white text&#10;&#10;Description automatically generated">
            <a:extLst>
              <a:ext uri="{FF2B5EF4-FFF2-40B4-BE49-F238E27FC236}">
                <a16:creationId xmlns:a16="http://schemas.microsoft.com/office/drawing/2014/main" id="{1358BE4C-A70B-65B8-7D27-E4203491801E}"/>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t="11423" b="51541"/>
          <a:stretch/>
        </p:blipFill>
        <p:spPr>
          <a:xfrm>
            <a:off x="0" y="11517"/>
            <a:ext cx="12192000" cy="1778924"/>
          </a:xfrm>
          <a:prstGeom prst="rect">
            <a:avLst/>
          </a:prstGeom>
        </p:spPr>
      </p:pic>
      <p:pic>
        <p:nvPicPr>
          <p:cNvPr id="13" name="Picture 12" descr="A blue flag with yellow stars and a clock&#10;&#10;Description automatically generated">
            <a:extLst>
              <a:ext uri="{FF2B5EF4-FFF2-40B4-BE49-F238E27FC236}">
                <a16:creationId xmlns:a16="http://schemas.microsoft.com/office/drawing/2014/main" id="{8614C9A7-4726-2791-A215-0FAC5C2751A6}"/>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371336" y="5622615"/>
            <a:ext cx="5449328" cy="1288084"/>
          </a:xfrm>
          <a:prstGeom prst="rect">
            <a:avLst/>
          </a:prstGeom>
        </p:spPr>
      </p:pic>
    </p:spTree>
    <p:extLst>
      <p:ext uri="{BB962C8B-B14F-4D97-AF65-F5344CB8AC3E}">
        <p14:creationId xmlns:p14="http://schemas.microsoft.com/office/powerpoint/2010/main" val="995930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08BF2-507D-775D-1115-E45D0C8F3D8A}"/>
            </a:ext>
          </a:extLst>
        </p:cNvPr>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B5ECA594-7CF0-0435-2606-A870DFEE7E27}"/>
              </a:ext>
            </a:extLst>
          </p:cNvPr>
          <p:cNvPicPr>
            <a:picLocks noChangeAspect="1"/>
          </p:cNvPicPr>
          <p:nvPr/>
        </p:nvPicPr>
        <p:blipFill>
          <a:blip r:embed="rId3"/>
          <a:stretch>
            <a:fillRect/>
          </a:stretch>
        </p:blipFill>
        <p:spPr>
          <a:xfrm>
            <a:off x="9005138" y="4809461"/>
            <a:ext cx="3064026" cy="1313154"/>
          </a:xfrm>
          <a:prstGeom prst="rect">
            <a:avLst/>
          </a:prstGeom>
        </p:spPr>
      </p:pic>
      <p:sp>
        <p:nvSpPr>
          <p:cNvPr id="6" name="Text 4"/>
          <p:cNvSpPr/>
          <p:nvPr/>
        </p:nvSpPr>
        <p:spPr>
          <a:xfrm>
            <a:off x="590411" y="5100278"/>
            <a:ext cx="4497859" cy="731520"/>
          </a:xfrm>
          <a:prstGeom prst="rect">
            <a:avLst/>
          </a:prstGeom>
          <a:noFill/>
          <a:ln/>
        </p:spPr>
        <p:txBody>
          <a:bodyPr wrap="square" rtlCol="0" anchor="t"/>
          <a:lstStyle/>
          <a:p>
            <a:pPr marL="0" indent="0">
              <a:buNone/>
            </a:pPr>
            <a:r>
              <a:rPr lang="uk" b="1" dirty="0">
                <a:latin typeface="Aptos" pitchFamily="34" charset="0"/>
                <a:ea typeface="Aptos" pitchFamily="34" charset="-122"/>
                <a:cs typeface="Aptos" pitchFamily="34" charset="-120"/>
              </a:rPr>
              <a:t>Тео Біль</a:t>
            </a:r>
          </a:p>
          <a:p>
            <a:r>
              <a:rPr lang="uk" sz="1400" b="1" dirty="0">
                <a:solidFill>
                  <a:schemeClr val="bg1">
                    <a:lumMod val="50000"/>
                  </a:schemeClr>
                </a:solidFill>
                <a:latin typeface="Aptos" pitchFamily="34" charset="0"/>
              </a:rPr>
              <a:t>Суддя Апеляційного суду Антверпена</a:t>
            </a:r>
            <a:endParaRPr lang="en-US" sz="1400" dirty="0">
              <a:solidFill>
                <a:schemeClr val="bg1">
                  <a:lumMod val="50000"/>
                </a:schemeClr>
              </a:solidFill>
            </a:endParaRPr>
          </a:p>
          <a:p>
            <a:r>
              <a:rPr lang="uk-UA" sz="1400" b="1" dirty="0">
                <a:solidFill>
                  <a:schemeClr val="bg1">
                    <a:lumMod val="50000"/>
                  </a:schemeClr>
                </a:solidFill>
                <a:latin typeface="Aptos" pitchFamily="34" charset="0"/>
                <a:ea typeface="Aptos" pitchFamily="34" charset="-122"/>
                <a:cs typeface="Aptos" pitchFamily="34" charset="-120"/>
              </a:rPr>
              <a:t>Міжнародний е</a:t>
            </a:r>
            <a:r>
              <a:rPr lang="uk" sz="1400" b="1" dirty="0">
                <a:solidFill>
                  <a:schemeClr val="bg1">
                    <a:lumMod val="50000"/>
                  </a:schemeClr>
                </a:solidFill>
                <a:latin typeface="Aptos" pitchFamily="34" charset="0"/>
                <a:ea typeface="Aptos" pitchFamily="34" charset="-122"/>
                <a:cs typeface="Aptos" pitchFamily="34" charset="-120"/>
              </a:rPr>
              <a:t>ксперт Ради Європи</a:t>
            </a:r>
            <a:endParaRPr lang="en-US" sz="1400" b="1" dirty="0">
              <a:solidFill>
                <a:schemeClr val="bg1">
                  <a:lumMod val="50000"/>
                </a:schemeClr>
              </a:solidFill>
            </a:endParaRPr>
          </a:p>
        </p:txBody>
      </p:sp>
      <p:sp>
        <p:nvSpPr>
          <p:cNvPr id="4" name="Tekstvak 3">
            <a:extLst>
              <a:ext uri="{FF2B5EF4-FFF2-40B4-BE49-F238E27FC236}">
                <a16:creationId xmlns:a16="http://schemas.microsoft.com/office/drawing/2014/main" id="{5CD01240-8952-FAA5-660E-459FF583EBA2}"/>
              </a:ext>
            </a:extLst>
          </p:cNvPr>
          <p:cNvSpPr txBox="1"/>
          <p:nvPr/>
        </p:nvSpPr>
        <p:spPr>
          <a:xfrm>
            <a:off x="1226820" y="2215215"/>
            <a:ext cx="9738360" cy="2062103"/>
          </a:xfrm>
          <a:prstGeom prst="rect">
            <a:avLst/>
          </a:prstGeom>
          <a:noFill/>
        </p:spPr>
        <p:txBody>
          <a:bodyPr wrap="square">
            <a:spAutoFit/>
          </a:bodyPr>
          <a:lstStyle/>
          <a:p>
            <a:pPr algn="just"/>
            <a:r>
              <a:rPr lang="uk" sz="3200" b="1" dirty="0">
                <a:solidFill>
                  <a:srgbClr val="000000"/>
                </a:solidFill>
                <a:effectLst/>
                <a:ea typeface="Arial" panose="020B0604020202020204" pitchFamily="34" charset="0"/>
              </a:rPr>
              <a:t>Судова практика Європейського суду з прав людини та кращі міжнародні практики у справах про цивільну конфіскацію (частина I) та справах, що стосуються застосування санкцій ( частина II)</a:t>
            </a:r>
            <a:endParaRPr lang="nl-BE" sz="3200" b="1" dirty="0"/>
          </a:p>
        </p:txBody>
      </p:sp>
      <p:sp>
        <p:nvSpPr>
          <p:cNvPr id="3" name="Text 2">
            <a:extLst>
              <a:ext uri="{FF2B5EF4-FFF2-40B4-BE49-F238E27FC236}">
                <a16:creationId xmlns:a16="http://schemas.microsoft.com/office/drawing/2014/main" id="{A702033B-B872-69F7-C5CB-A1D20B2D78A2}"/>
              </a:ext>
            </a:extLst>
          </p:cNvPr>
          <p:cNvSpPr/>
          <p:nvPr/>
        </p:nvSpPr>
        <p:spPr>
          <a:xfrm>
            <a:off x="1327127" y="4277318"/>
            <a:ext cx="10561271" cy="822960"/>
          </a:xfrm>
          <a:prstGeom prst="rect">
            <a:avLst/>
          </a:prstGeom>
          <a:noFill/>
          <a:ln/>
        </p:spPr>
        <p:txBody>
          <a:bodyPr wrap="square" lIns="0" tIns="0" rIns="0" bIns="0" rtlCol="0" anchor="t"/>
          <a:lstStyle/>
          <a:p>
            <a:pPr marL="0" indent="0" algn="l">
              <a:buNone/>
            </a:pPr>
            <a:r>
              <a:rPr lang="uk" sz="2000" dirty="0">
                <a:solidFill>
                  <a:schemeClr val="bg1">
                    <a:lumMod val="50000"/>
                  </a:schemeClr>
                </a:solidFill>
                <a:latin typeface="Calibri" pitchFamily="34" charset="0"/>
                <a:ea typeface="Calibri" pitchFamily="34" charset="-122"/>
                <a:cs typeface="Calibri" pitchFamily="34" charset="-120"/>
              </a:rPr>
              <a:t>- Стандарти Конвенції · Вимоги пропорційності · Найкращі практики для судових органів -</a:t>
            </a:r>
            <a:endParaRPr lang="en-US" sz="2000" dirty="0">
              <a:solidFill>
                <a:schemeClr val="bg1">
                  <a:lumMod val="50000"/>
                </a:schemeClr>
              </a:solidFill>
            </a:endParaRPr>
          </a:p>
        </p:txBody>
      </p:sp>
    </p:spTree>
    <p:extLst>
      <p:ext uri="{BB962C8B-B14F-4D97-AF65-F5344CB8AC3E}">
        <p14:creationId xmlns:p14="http://schemas.microsoft.com/office/powerpoint/2010/main" val="1921895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64190-840C-B7CD-1B0F-55A75E06B94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625801E-724C-E408-F804-234CD3AFD12B}"/>
              </a:ext>
            </a:extLst>
          </p:cNvPr>
          <p:cNvSpPr>
            <a:spLocks noGrp="1"/>
          </p:cNvSpPr>
          <p:nvPr>
            <p:ph type="title"/>
          </p:nvPr>
        </p:nvSpPr>
        <p:spPr>
          <a:xfrm>
            <a:off x="342900" y="1754288"/>
            <a:ext cx="11849100" cy="919964"/>
          </a:xfrm>
        </p:spPr>
        <p:txBody>
          <a:bodyPr>
            <a:normAutofit fontScale="90000"/>
          </a:bodyPr>
          <a:lstStyle/>
          <a:p>
            <a:r>
              <a:rPr lang="uk" b="1" dirty="0">
                <a:latin typeface="+mn-lt"/>
              </a:rPr>
              <a:t>Характеристика як кримінального або цивільного</a:t>
            </a:r>
            <a:endParaRPr lang="nl-BE" dirty="0">
              <a:latin typeface="+mn-lt"/>
            </a:endParaRPr>
          </a:p>
        </p:txBody>
      </p:sp>
      <p:sp>
        <p:nvSpPr>
          <p:cNvPr id="4" name="Rechthoek 3">
            <a:extLst>
              <a:ext uri="{FF2B5EF4-FFF2-40B4-BE49-F238E27FC236}">
                <a16:creationId xmlns:a16="http://schemas.microsoft.com/office/drawing/2014/main" id="{A03A65D3-A1D5-E5D8-DC3E-25ED03B63FCC}"/>
              </a:ext>
            </a:extLst>
          </p:cNvPr>
          <p:cNvSpPr/>
          <p:nvPr/>
        </p:nvSpPr>
        <p:spPr>
          <a:xfrm>
            <a:off x="1014236" y="2599761"/>
            <a:ext cx="7409328" cy="7449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 name="Pijl: rechts 4">
            <a:extLst>
              <a:ext uri="{FF2B5EF4-FFF2-40B4-BE49-F238E27FC236}">
                <a16:creationId xmlns:a16="http://schemas.microsoft.com/office/drawing/2014/main" id="{AA0ACCA3-D8A8-FE5A-2072-EDF9E70F5BA0}"/>
              </a:ext>
            </a:extLst>
          </p:cNvPr>
          <p:cNvSpPr/>
          <p:nvPr/>
        </p:nvSpPr>
        <p:spPr>
          <a:xfrm>
            <a:off x="865186" y="2875141"/>
            <a:ext cx="383822" cy="352971"/>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7" name="Tekstvak 6">
            <a:extLst>
              <a:ext uri="{FF2B5EF4-FFF2-40B4-BE49-F238E27FC236}">
                <a16:creationId xmlns:a16="http://schemas.microsoft.com/office/drawing/2014/main" id="{F2E9E19B-100E-B5A7-25C4-442FEC36C77B}"/>
              </a:ext>
            </a:extLst>
          </p:cNvPr>
          <p:cNvSpPr txBox="1"/>
          <p:nvPr/>
        </p:nvSpPr>
        <p:spPr>
          <a:xfrm>
            <a:off x="1354666" y="2842489"/>
            <a:ext cx="10175170" cy="415498"/>
          </a:xfrm>
          <a:prstGeom prst="rect">
            <a:avLst/>
          </a:prstGeom>
          <a:noFill/>
        </p:spPr>
        <p:txBody>
          <a:bodyPr wrap="square">
            <a:spAutoFit/>
          </a:bodyPr>
          <a:lstStyle/>
          <a:p>
            <a:pPr algn="just"/>
            <a:r>
              <a:rPr lang="uk" sz="2100" b="1" dirty="0">
                <a:solidFill>
                  <a:srgbClr val="0070C0"/>
                </a:solidFill>
                <a:effectLst/>
                <a:latin typeface="Arial" panose="020B0604020202020204" pitchFamily="34" charset="0"/>
                <a:ea typeface="Arial" panose="020B0604020202020204" pitchFamily="34" charset="0"/>
              </a:rPr>
              <a:t>Класифікація є вирішальною для кримінальних гарантій (захист за статтею 6)</a:t>
            </a:r>
            <a:endParaRPr lang="nl-BE" sz="2100" b="1" dirty="0">
              <a:solidFill>
                <a:srgbClr val="0070C0"/>
              </a:solidFill>
            </a:endParaRPr>
          </a:p>
        </p:txBody>
      </p:sp>
      <p:sp>
        <p:nvSpPr>
          <p:cNvPr id="9" name="Tekstvak 8">
            <a:extLst>
              <a:ext uri="{FF2B5EF4-FFF2-40B4-BE49-F238E27FC236}">
                <a16:creationId xmlns:a16="http://schemas.microsoft.com/office/drawing/2014/main" id="{32E2D97C-9EC5-CA76-80CC-D1878022148C}"/>
              </a:ext>
            </a:extLst>
          </p:cNvPr>
          <p:cNvSpPr txBox="1"/>
          <p:nvPr/>
        </p:nvSpPr>
        <p:spPr>
          <a:xfrm>
            <a:off x="171450" y="3461658"/>
            <a:ext cx="11849100" cy="2419893"/>
          </a:xfrm>
          <a:prstGeom prst="rect">
            <a:avLst/>
          </a:prstGeom>
          <a:noFill/>
        </p:spPr>
        <p:txBody>
          <a:bodyPr wrap="square">
            <a:spAutoFit/>
          </a:bodyPr>
          <a:lstStyle/>
          <a:p>
            <a:pPr algn="just">
              <a:lnSpc>
                <a:spcPct val="115000"/>
              </a:lnSpc>
              <a:spcAft>
                <a:spcPts val="600"/>
              </a:spcAft>
              <a:buNone/>
            </a:pPr>
            <a:r>
              <a:rPr lang="uk" sz="2000" b="1" dirty="0">
                <a:effectLst/>
                <a:latin typeface="Calibri" panose="020F0502020204030204" pitchFamily="34" charset="0"/>
                <a:ea typeface="Calibri" panose="020F0502020204030204" pitchFamily="34" charset="0"/>
                <a:cs typeface="Calibri" panose="020F0502020204030204" pitchFamily="34" charset="0"/>
              </a:rPr>
              <a:t>Батлер проти Сполученого Королівства (2002): </a:t>
            </a:r>
            <a:r>
              <a:rPr lang="uk" sz="2000" dirty="0">
                <a:effectLst/>
                <a:latin typeface="Calibri" panose="020F0502020204030204" pitchFamily="34" charset="0"/>
                <a:ea typeface="Calibri" panose="020F0502020204030204" pitchFamily="34" charset="0"/>
                <a:cs typeface="Calibri" panose="020F0502020204030204" pitchFamily="34" charset="0"/>
              </a:rPr>
              <a:t>Суд постановив, що конфіскація готівки згідно із законодавством Великої Британії про цивільне стягнення не є кримінальним покаранням. Отже, стаття 6(2) (презумпція невинуватості) не застосовується. Це базовий принцип для справді цивільних схем конфіскації.</a:t>
            </a:r>
          </a:p>
          <a:p>
            <a:pPr algn="just">
              <a:lnSpc>
                <a:spcPct val="115000"/>
              </a:lnSpc>
              <a:spcAft>
                <a:spcPts val="600"/>
              </a:spcAft>
              <a:buNone/>
            </a:pPr>
            <a:endParaRPr lang="nl-BE" sz="400"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15000"/>
              </a:lnSpc>
              <a:spcAft>
                <a:spcPts val="600"/>
              </a:spcAft>
              <a:buNone/>
            </a:pPr>
            <a:r>
              <a:rPr lang="uk" sz="2000" b="1" dirty="0">
                <a:effectLst/>
                <a:latin typeface="Calibri" panose="020F0502020204030204" pitchFamily="34" charset="0"/>
                <a:ea typeface="Calibri" panose="020F0502020204030204" pitchFamily="34" charset="0"/>
                <a:cs typeface="Calibri" panose="020F0502020204030204" pitchFamily="34" charset="0"/>
              </a:rPr>
              <a:t>Аркурі проти Італії (2001, рішення про прийнятність): </a:t>
            </a:r>
            <a:r>
              <a:rPr lang="uk" sz="2000" dirty="0">
                <a:effectLst/>
                <a:latin typeface="Calibri" panose="020F0502020204030204" pitchFamily="34" charset="0"/>
                <a:ea typeface="Calibri" panose="020F0502020204030204" pitchFamily="34" charset="0"/>
                <a:cs typeface="Calibri" panose="020F0502020204030204" pitchFamily="34" charset="0"/>
              </a:rPr>
              <a:t>Суд визнав, що превентивна конфіскація в Італії щодо осіб, підозрюваних у приналежності до мафіозних організацій, не підпадає під кримінальну складову статті 6, за умови, що вона має справді превентивний характер.</a:t>
            </a:r>
            <a:endParaRPr lang="nl-BE" sz="20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3" name="Slide Number Placeholder 2">
            <a:extLst>
              <a:ext uri="{FF2B5EF4-FFF2-40B4-BE49-F238E27FC236}">
                <a16:creationId xmlns:a16="http://schemas.microsoft.com/office/drawing/2014/main" id="{CBFD72F0-9A19-2B00-C711-B44AFF684249}"/>
              </a:ext>
            </a:extLst>
          </p:cNvPr>
          <p:cNvSpPr>
            <a:spLocks noGrp="1"/>
          </p:cNvSpPr>
          <p:nvPr>
            <p:ph type="sldNum" sz="quarter" idx="12"/>
          </p:nvPr>
        </p:nvSpPr>
        <p:spPr/>
        <p:txBody>
          <a:bodyPr/>
          <a:lstStyle/>
          <a:p>
            <a:fld id="{6C9AAF1A-E7F1-4381-B151-4732DB72FD28}" type="slidenum">
              <a:rPr lang="fr-FR" smtClean="0"/>
              <a:t>10</a:t>
            </a:fld>
            <a:endParaRPr lang="fr-FR" dirty="0"/>
          </a:p>
        </p:txBody>
      </p:sp>
    </p:spTree>
    <p:extLst>
      <p:ext uri="{BB962C8B-B14F-4D97-AF65-F5344CB8AC3E}">
        <p14:creationId xmlns:p14="http://schemas.microsoft.com/office/powerpoint/2010/main" val="3354663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AF10E-C43C-B407-D60D-30CED8B0EE29}"/>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8E180C0A-3D93-3D4D-9579-5E79BCC5B169}"/>
              </a:ext>
            </a:extLst>
          </p:cNvPr>
          <p:cNvSpPr txBox="1"/>
          <p:nvPr/>
        </p:nvSpPr>
        <p:spPr>
          <a:xfrm>
            <a:off x="602742" y="2034580"/>
            <a:ext cx="10629901" cy="1795363"/>
          </a:xfrm>
          <a:prstGeom prst="rect">
            <a:avLst/>
          </a:prstGeom>
          <a:noFill/>
        </p:spPr>
        <p:txBody>
          <a:bodyPr wrap="square">
            <a:spAutoFit/>
          </a:bodyPr>
          <a:lstStyle/>
          <a:p>
            <a:pPr>
              <a:spcBef>
                <a:spcPts val="1000"/>
              </a:spcBef>
              <a:spcAft>
                <a:spcPts val="600"/>
              </a:spcAft>
            </a:pPr>
            <a:r>
              <a:rPr lang="uk" sz="4000" b="1" dirty="0"/>
              <a:t>Знакове рішення для </a:t>
            </a:r>
            <a:r>
              <a:rPr lang="uk-UA" sz="4000" b="1" dirty="0"/>
              <a:t>ц</a:t>
            </a:r>
            <a:r>
              <a:rPr lang="uk" sz="4000" b="1" dirty="0"/>
              <a:t>ивільної конфіскації</a:t>
            </a:r>
          </a:p>
          <a:p>
            <a:pPr>
              <a:spcBef>
                <a:spcPts val="1000"/>
              </a:spcBef>
              <a:spcAft>
                <a:spcPts val="600"/>
              </a:spcAft>
            </a:pPr>
            <a:r>
              <a:rPr lang="uk" sz="2400" b="1" dirty="0"/>
              <a:t> </a:t>
            </a:r>
            <a:r>
              <a:rPr lang="uk" sz="2400" b="1" dirty="0">
                <a:solidFill>
                  <a:srgbClr val="0070C0"/>
                </a:solidFill>
                <a:ea typeface="Arial" panose="020B0604020202020204" pitchFamily="34" charset="0"/>
              </a:rPr>
              <a:t>Гогітідзе та інші проти Грузії (2015)</a:t>
            </a:r>
            <a:endParaRPr lang="nl-BE" sz="2400" dirty="0">
              <a:solidFill>
                <a:srgbClr val="0070C0"/>
              </a:solidFill>
            </a:endParaRPr>
          </a:p>
          <a:p>
            <a:pPr>
              <a:spcBef>
                <a:spcPts val="1000"/>
              </a:spcBef>
              <a:spcAft>
                <a:spcPts val="600"/>
              </a:spcAft>
              <a:buNone/>
            </a:pPr>
            <a:endParaRPr lang="nl-BE" sz="2000" b="1" dirty="0">
              <a:effectLst/>
              <a:latin typeface="Arial" panose="020B0604020202020204" pitchFamily="34" charset="0"/>
              <a:ea typeface="Arial" panose="020B0604020202020204" pitchFamily="34" charset="0"/>
            </a:endParaRPr>
          </a:p>
        </p:txBody>
      </p:sp>
      <p:sp>
        <p:nvSpPr>
          <p:cNvPr id="4" name="Rechthoek 3">
            <a:extLst>
              <a:ext uri="{FF2B5EF4-FFF2-40B4-BE49-F238E27FC236}">
                <a16:creationId xmlns:a16="http://schemas.microsoft.com/office/drawing/2014/main" id="{A4BF0970-CA25-35F8-12BD-0186E9E0E9F0}"/>
              </a:ext>
            </a:extLst>
          </p:cNvPr>
          <p:cNvSpPr/>
          <p:nvPr/>
        </p:nvSpPr>
        <p:spPr>
          <a:xfrm>
            <a:off x="676275" y="2647950"/>
            <a:ext cx="8047101"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8" name="Tekstvak 7">
            <a:extLst>
              <a:ext uri="{FF2B5EF4-FFF2-40B4-BE49-F238E27FC236}">
                <a16:creationId xmlns:a16="http://schemas.microsoft.com/office/drawing/2014/main" id="{9703BCD5-8EF8-7880-072A-CA5412AE7C89}"/>
              </a:ext>
            </a:extLst>
          </p:cNvPr>
          <p:cNvSpPr txBox="1"/>
          <p:nvPr/>
        </p:nvSpPr>
        <p:spPr>
          <a:xfrm>
            <a:off x="917066" y="3384751"/>
            <a:ext cx="10921147" cy="1015663"/>
          </a:xfrm>
          <a:prstGeom prst="rect">
            <a:avLst/>
          </a:prstGeom>
          <a:noFill/>
        </p:spPr>
        <p:txBody>
          <a:bodyPr wrap="square">
            <a:spAutoFit/>
          </a:bodyPr>
          <a:lstStyle/>
          <a:p>
            <a:pPr algn="just"/>
            <a:r>
              <a:rPr lang="uk" sz="2000" dirty="0">
                <a:latin typeface="Calibri" panose="020F0502020204030204" pitchFamily="34" charset="0"/>
                <a:ea typeface="Calibri" panose="020F0502020204030204" pitchFamily="34" charset="0"/>
                <a:cs typeface="Calibri" panose="020F0502020204030204" pitchFamily="34" charset="0"/>
              </a:rPr>
              <a:t>ЄСПЛ </a:t>
            </a:r>
            <a:r>
              <a:rPr lang="uk" sz="2000" dirty="0">
                <a:effectLst/>
                <a:latin typeface="Calibri" panose="020F0502020204030204" pitchFamily="34" charset="0"/>
                <a:ea typeface="Calibri" panose="020F0502020204030204" pitchFamily="34" charset="0"/>
                <a:cs typeface="Calibri" panose="020F0502020204030204" pitchFamily="34" charset="0"/>
              </a:rPr>
              <a:t>підтримав цивільне рішення про конфіскацію активів, що належать колишньому заступнику міністра внутрішніх справ Аджарії. Заявлена зарплата заявника становила приблизно 7</a:t>
            </a:r>
            <a:r>
              <a:rPr lang="uk" sz="2000" dirty="0">
                <a:latin typeface="Calibri" panose="020F0502020204030204" pitchFamily="34" charset="0"/>
                <a:ea typeface="Calibri" panose="020F0502020204030204" pitchFamily="34" charset="0"/>
                <a:cs typeface="Calibri" panose="020F0502020204030204" pitchFamily="34" charset="0"/>
              </a:rPr>
              <a:t>,</a:t>
            </a:r>
            <a:r>
              <a:rPr lang="uk" sz="2000" dirty="0">
                <a:effectLst/>
                <a:latin typeface="Calibri" panose="020F0502020204030204" pitchFamily="34" charset="0"/>
                <a:ea typeface="Calibri" panose="020F0502020204030204" pitchFamily="34" charset="0"/>
                <a:cs typeface="Calibri" panose="020F0502020204030204" pitchFamily="34" charset="0"/>
              </a:rPr>
              <a:t>667 Євро, тоді як майно, що належало йому та його родині, оцінювалося приблизно в 450 000 Євро.</a:t>
            </a:r>
            <a:endParaRPr lang="nl-BE" sz="2000" dirty="0">
              <a:latin typeface="Calibri" panose="020F0502020204030204" pitchFamily="34" charset="0"/>
              <a:ea typeface="Calibri" panose="020F0502020204030204" pitchFamily="34" charset="0"/>
              <a:cs typeface="Calibri" panose="020F0502020204030204" pitchFamily="34" charset="0"/>
            </a:endParaRPr>
          </a:p>
        </p:txBody>
      </p:sp>
      <p:sp>
        <p:nvSpPr>
          <p:cNvPr id="10" name="Tekstvak 9">
            <a:extLst>
              <a:ext uri="{FF2B5EF4-FFF2-40B4-BE49-F238E27FC236}">
                <a16:creationId xmlns:a16="http://schemas.microsoft.com/office/drawing/2014/main" id="{ABCA2E8F-CF59-E78B-E918-B2DA69C040F5}"/>
              </a:ext>
            </a:extLst>
          </p:cNvPr>
          <p:cNvSpPr txBox="1"/>
          <p:nvPr/>
        </p:nvSpPr>
        <p:spPr>
          <a:xfrm>
            <a:off x="2243134" y="4400414"/>
            <a:ext cx="8794979" cy="1477328"/>
          </a:xfrm>
          <a:prstGeom prst="rect">
            <a:avLst/>
          </a:prstGeom>
          <a:noFill/>
        </p:spPr>
        <p:txBody>
          <a:bodyPr wrap="square">
            <a:spAutoFit/>
          </a:bodyPr>
          <a:lstStyle/>
          <a:p>
            <a:r>
              <a:rPr lang="uk" sz="1800" dirty="0">
                <a:effectLst/>
                <a:latin typeface="Calibri" panose="020F0502020204030204" pitchFamily="34" charset="0"/>
                <a:ea typeface="Calibri" panose="020F0502020204030204" pitchFamily="34" charset="0"/>
                <a:cs typeface="Calibri" panose="020F0502020204030204" pitchFamily="34" charset="0"/>
              </a:rPr>
              <a:t>Суд чітко визнав, що «міжнародно визнані стандарти» підтримують конфіскацію in rem, не вимагаючи доказів поза розумним сумнівом.</a:t>
            </a:r>
          </a:p>
          <a:p>
            <a:endParaRPr lang="en-GB" dirty="0">
              <a:latin typeface="Calibri" panose="020F0502020204030204" pitchFamily="34" charset="0"/>
              <a:ea typeface="Calibri" panose="020F0502020204030204" pitchFamily="34" charset="0"/>
              <a:cs typeface="Calibri" panose="020F0502020204030204" pitchFamily="34" charset="0"/>
            </a:endParaRPr>
          </a:p>
          <a:p>
            <a:r>
              <a:rPr lang="uk" sz="1800" dirty="0">
                <a:effectLst/>
                <a:latin typeface="Calibri" panose="020F0502020204030204" pitchFamily="34" charset="0"/>
                <a:ea typeface="Calibri" panose="020F0502020204030204" pitchFamily="34" charset="0"/>
                <a:cs typeface="Calibri" panose="020F0502020204030204" pitchFamily="34" charset="0"/>
              </a:rPr>
              <a:t>Цивільний стандарт доказування сам по собі не робить захід непропорційним, за умови наявності процесуальних гарантій.</a:t>
            </a:r>
            <a:endParaRPr lang="nl-BE" dirty="0">
              <a:latin typeface="Calibri" panose="020F0502020204030204" pitchFamily="34" charset="0"/>
              <a:ea typeface="Calibri" panose="020F0502020204030204" pitchFamily="34" charset="0"/>
              <a:cs typeface="Calibri" panose="020F0502020204030204" pitchFamily="34" charset="0"/>
            </a:endParaRPr>
          </a:p>
        </p:txBody>
      </p:sp>
      <p:sp>
        <p:nvSpPr>
          <p:cNvPr id="11" name="Pijl: rechts 10">
            <a:extLst>
              <a:ext uri="{FF2B5EF4-FFF2-40B4-BE49-F238E27FC236}">
                <a16:creationId xmlns:a16="http://schemas.microsoft.com/office/drawing/2014/main" id="{F97B5FC7-95D7-0B0E-D28A-23EDA0CE925A}"/>
              </a:ext>
            </a:extLst>
          </p:cNvPr>
          <p:cNvSpPr/>
          <p:nvPr/>
        </p:nvSpPr>
        <p:spPr>
          <a:xfrm>
            <a:off x="1671636" y="4511530"/>
            <a:ext cx="523875" cy="39052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2" name="Pijl: rechts 11">
            <a:extLst>
              <a:ext uri="{FF2B5EF4-FFF2-40B4-BE49-F238E27FC236}">
                <a16:creationId xmlns:a16="http://schemas.microsoft.com/office/drawing/2014/main" id="{5EC01E9F-5D27-CE55-FC7A-9F54B9B0B79D}"/>
              </a:ext>
            </a:extLst>
          </p:cNvPr>
          <p:cNvSpPr/>
          <p:nvPr/>
        </p:nvSpPr>
        <p:spPr>
          <a:xfrm>
            <a:off x="1671637" y="5338964"/>
            <a:ext cx="523875" cy="39052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Tree>
    <p:extLst>
      <p:ext uri="{BB962C8B-B14F-4D97-AF65-F5344CB8AC3E}">
        <p14:creationId xmlns:p14="http://schemas.microsoft.com/office/powerpoint/2010/main" val="2650393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0C4FE-E00E-732B-591E-1E11D1D9479C}"/>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2ACFB30A-D753-116F-7446-02DD0FC6DAF2}"/>
              </a:ext>
            </a:extLst>
          </p:cNvPr>
          <p:cNvSpPr txBox="1"/>
          <p:nvPr/>
        </p:nvSpPr>
        <p:spPr>
          <a:xfrm>
            <a:off x="180974" y="1987579"/>
            <a:ext cx="11663935" cy="1220847"/>
          </a:xfrm>
          <a:prstGeom prst="rect">
            <a:avLst/>
          </a:prstGeom>
          <a:noFill/>
        </p:spPr>
        <p:txBody>
          <a:bodyPr wrap="square">
            <a:spAutoFit/>
          </a:bodyPr>
          <a:lstStyle/>
          <a:p>
            <a:pPr>
              <a:spcBef>
                <a:spcPts val="1000"/>
              </a:spcBef>
              <a:spcAft>
                <a:spcPts val="600"/>
              </a:spcAft>
            </a:pPr>
            <a:r>
              <a:rPr lang="uk" sz="3400" b="1" dirty="0"/>
              <a:t>Конфіскація необхрунтованих активів</a:t>
            </a:r>
            <a:r>
              <a:rPr lang="uk" sz="4000" b="1" dirty="0"/>
              <a:t> </a:t>
            </a:r>
            <a:r>
              <a:rPr lang="uk" sz="2400" b="1" dirty="0"/>
              <a:t>- </a:t>
            </a:r>
            <a:r>
              <a:rPr lang="uk" sz="2400" b="1" dirty="0">
                <a:solidFill>
                  <a:srgbClr val="0070C0"/>
                </a:solidFill>
              </a:rPr>
              <a:t>Пакурар проти Румунії (2025)</a:t>
            </a:r>
            <a:endParaRPr lang="nl-BE" sz="2800" dirty="0">
              <a:solidFill>
                <a:srgbClr val="0070C0"/>
              </a:solidFill>
            </a:endParaRPr>
          </a:p>
          <a:p>
            <a:pPr>
              <a:spcBef>
                <a:spcPts val="1000"/>
              </a:spcBef>
              <a:spcAft>
                <a:spcPts val="600"/>
              </a:spcAft>
              <a:buNone/>
            </a:pPr>
            <a:endParaRPr lang="nl-BE" sz="2000" b="1" dirty="0">
              <a:effectLst/>
              <a:latin typeface="Arial" panose="020B0604020202020204" pitchFamily="34" charset="0"/>
              <a:ea typeface="Arial" panose="020B0604020202020204" pitchFamily="34" charset="0"/>
            </a:endParaRPr>
          </a:p>
        </p:txBody>
      </p:sp>
      <p:sp>
        <p:nvSpPr>
          <p:cNvPr id="4" name="Rechthoek 3">
            <a:extLst>
              <a:ext uri="{FF2B5EF4-FFF2-40B4-BE49-F238E27FC236}">
                <a16:creationId xmlns:a16="http://schemas.microsoft.com/office/drawing/2014/main" id="{300BD686-5D24-E290-DAED-3FE08B95F940}"/>
              </a:ext>
            </a:extLst>
          </p:cNvPr>
          <p:cNvSpPr/>
          <p:nvPr/>
        </p:nvSpPr>
        <p:spPr>
          <a:xfrm>
            <a:off x="347090" y="2685971"/>
            <a:ext cx="10881741"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6" name="Tekstvak 5">
            <a:extLst>
              <a:ext uri="{FF2B5EF4-FFF2-40B4-BE49-F238E27FC236}">
                <a16:creationId xmlns:a16="http://schemas.microsoft.com/office/drawing/2014/main" id="{29AA48DF-CCDD-B03E-63DA-9299580D0E45}"/>
              </a:ext>
            </a:extLst>
          </p:cNvPr>
          <p:cNvSpPr txBox="1"/>
          <p:nvPr/>
        </p:nvSpPr>
        <p:spPr>
          <a:xfrm>
            <a:off x="5915025" y="2118925"/>
            <a:ext cx="6096000" cy="369332"/>
          </a:xfrm>
          <a:prstGeom prst="rect">
            <a:avLst/>
          </a:prstGeom>
          <a:noFill/>
        </p:spPr>
        <p:txBody>
          <a:bodyPr wrap="square">
            <a:spAutoFit/>
          </a:bodyPr>
          <a:lstStyle/>
          <a:p>
            <a:endParaRPr lang="nl-BE" dirty="0"/>
          </a:p>
        </p:txBody>
      </p:sp>
      <p:sp>
        <p:nvSpPr>
          <p:cNvPr id="8" name="Tekstvak 7">
            <a:extLst>
              <a:ext uri="{FF2B5EF4-FFF2-40B4-BE49-F238E27FC236}">
                <a16:creationId xmlns:a16="http://schemas.microsoft.com/office/drawing/2014/main" id="{10EF90EF-4EB5-E43E-24C5-7212CCBFF3F1}"/>
              </a:ext>
            </a:extLst>
          </p:cNvPr>
          <p:cNvSpPr txBox="1"/>
          <p:nvPr/>
        </p:nvSpPr>
        <p:spPr>
          <a:xfrm>
            <a:off x="981075" y="2782669"/>
            <a:ext cx="10001250" cy="677108"/>
          </a:xfrm>
          <a:prstGeom prst="rect">
            <a:avLst/>
          </a:prstGeom>
          <a:noFill/>
        </p:spPr>
        <p:txBody>
          <a:bodyPr wrap="square">
            <a:spAutoFit/>
          </a:bodyPr>
          <a:lstStyle/>
          <a:p>
            <a:pPr algn="just"/>
            <a:r>
              <a:rPr lang="uk" sz="2000" dirty="0">
                <a:ea typeface="Arial" panose="020B0604020202020204" pitchFamily="34" charset="0"/>
              </a:rPr>
              <a:t>ЄСПЛ </a:t>
            </a:r>
            <a:r>
              <a:rPr lang="uk" sz="2000" dirty="0"/>
              <a:t>не виявив порушення ні статті 6, ні пункту 1 Конвенції A1P1 </a:t>
            </a:r>
            <a:endParaRPr lang="nl-BE" sz="2000" dirty="0"/>
          </a:p>
          <a:p>
            <a:pPr algn="just"/>
            <a:r>
              <a:rPr lang="uk" sz="1800" dirty="0">
                <a:effectLst/>
                <a:latin typeface="Arial" panose="020B0604020202020204" pitchFamily="34" charset="0"/>
                <a:ea typeface="Arial" panose="020B0604020202020204" pitchFamily="34" charset="0"/>
              </a:rPr>
              <a:t> </a:t>
            </a:r>
            <a:endParaRPr lang="nl-BE" dirty="0"/>
          </a:p>
        </p:txBody>
      </p:sp>
      <p:sp>
        <p:nvSpPr>
          <p:cNvPr id="10" name="Tekstvak 9">
            <a:extLst>
              <a:ext uri="{FF2B5EF4-FFF2-40B4-BE49-F238E27FC236}">
                <a16:creationId xmlns:a16="http://schemas.microsoft.com/office/drawing/2014/main" id="{6E109D05-B8D0-29AF-F509-4B898E55DA80}"/>
              </a:ext>
            </a:extLst>
          </p:cNvPr>
          <p:cNvSpPr txBox="1"/>
          <p:nvPr/>
        </p:nvSpPr>
        <p:spPr>
          <a:xfrm>
            <a:off x="2155031" y="3429000"/>
            <a:ext cx="9627395" cy="2246769"/>
          </a:xfrm>
          <a:prstGeom prst="rect">
            <a:avLst/>
          </a:prstGeom>
          <a:noFill/>
        </p:spPr>
        <p:txBody>
          <a:bodyPr wrap="square">
            <a:spAutoFit/>
          </a:bodyPr>
          <a:lstStyle/>
          <a:p>
            <a:pPr algn="just"/>
            <a:r>
              <a:rPr lang="uk" sz="2000" dirty="0"/>
              <a:t>Суд провів важливе розмежування: конфіскація слугувала не для запобігання незаконному набуттю майна шляхом злочинних дій, а для збереження доброчесності на державній посаді шляхом забезпечення правильного подання декларацій про активи. Таким чином, антикорупційне агентство не було зобов'язане доводити зв'язок між майном та конкретним кримінальним правопорушенням. Конфіскація застосовувалася виключно до державних службовців, лише у випадках, коли їхні статки не можна було пояснити законним походженням.</a:t>
            </a:r>
            <a:endParaRPr lang="nl-BE" sz="2000" dirty="0"/>
          </a:p>
        </p:txBody>
      </p:sp>
      <p:sp>
        <p:nvSpPr>
          <p:cNvPr id="11" name="Pijl: rechts 10">
            <a:extLst>
              <a:ext uri="{FF2B5EF4-FFF2-40B4-BE49-F238E27FC236}">
                <a16:creationId xmlns:a16="http://schemas.microsoft.com/office/drawing/2014/main" id="{81AD85A3-F598-38CE-4992-F747150FE180}"/>
              </a:ext>
            </a:extLst>
          </p:cNvPr>
          <p:cNvSpPr/>
          <p:nvPr/>
        </p:nvSpPr>
        <p:spPr>
          <a:xfrm>
            <a:off x="1343029" y="3459777"/>
            <a:ext cx="523875" cy="39052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Tree>
    <p:extLst>
      <p:ext uri="{BB962C8B-B14F-4D97-AF65-F5344CB8AC3E}">
        <p14:creationId xmlns:p14="http://schemas.microsoft.com/office/powerpoint/2010/main" val="398132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39059-ED66-8A9F-16A9-0E5E26753052}"/>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AB5E2A00-A9A7-D786-93EE-1EC8F18D2A49}"/>
              </a:ext>
            </a:extLst>
          </p:cNvPr>
          <p:cNvSpPr txBox="1"/>
          <p:nvPr/>
        </p:nvSpPr>
        <p:spPr>
          <a:xfrm>
            <a:off x="676275" y="2008099"/>
            <a:ext cx="9404704" cy="1343958"/>
          </a:xfrm>
          <a:prstGeom prst="rect">
            <a:avLst/>
          </a:prstGeom>
          <a:noFill/>
        </p:spPr>
        <p:txBody>
          <a:bodyPr wrap="square">
            <a:spAutoFit/>
          </a:bodyPr>
          <a:lstStyle/>
          <a:p>
            <a:pPr>
              <a:spcBef>
                <a:spcPts val="1000"/>
              </a:spcBef>
              <a:spcAft>
                <a:spcPts val="600"/>
              </a:spcAft>
            </a:pPr>
            <a:r>
              <a:rPr lang="uk" sz="4000" b="1" dirty="0"/>
              <a:t>Презумпція невинуватості</a:t>
            </a:r>
            <a:r>
              <a:rPr lang="uk" sz="4800" b="1" dirty="0">
                <a:solidFill>
                  <a:srgbClr val="0070C0"/>
                </a:solidFill>
              </a:rPr>
              <a:t> </a:t>
            </a:r>
            <a:endParaRPr lang="nl-BE" sz="5400" dirty="0">
              <a:solidFill>
                <a:srgbClr val="0070C0"/>
              </a:solidFill>
            </a:endParaRPr>
          </a:p>
          <a:p>
            <a:pPr>
              <a:spcBef>
                <a:spcPts val="1000"/>
              </a:spcBef>
              <a:spcAft>
                <a:spcPts val="600"/>
              </a:spcAft>
              <a:buNone/>
            </a:pPr>
            <a:endParaRPr lang="nl-BE" sz="2000" b="1" dirty="0">
              <a:effectLst/>
              <a:latin typeface="Arial" panose="020B0604020202020204" pitchFamily="34" charset="0"/>
              <a:ea typeface="Arial" panose="020B0604020202020204" pitchFamily="34" charset="0"/>
            </a:endParaRPr>
          </a:p>
        </p:txBody>
      </p:sp>
      <p:sp>
        <p:nvSpPr>
          <p:cNvPr id="4" name="Rechthoek 3">
            <a:extLst>
              <a:ext uri="{FF2B5EF4-FFF2-40B4-BE49-F238E27FC236}">
                <a16:creationId xmlns:a16="http://schemas.microsoft.com/office/drawing/2014/main" id="{76B1149D-9BB2-4F9A-E0E5-4148074353B7}"/>
              </a:ext>
            </a:extLst>
          </p:cNvPr>
          <p:cNvSpPr/>
          <p:nvPr/>
        </p:nvSpPr>
        <p:spPr>
          <a:xfrm>
            <a:off x="782601" y="2748949"/>
            <a:ext cx="5313399" cy="8243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6" name="Tekstvak 5">
            <a:extLst>
              <a:ext uri="{FF2B5EF4-FFF2-40B4-BE49-F238E27FC236}">
                <a16:creationId xmlns:a16="http://schemas.microsoft.com/office/drawing/2014/main" id="{5D0D5616-766B-33E4-61BB-911E34B2217E}"/>
              </a:ext>
            </a:extLst>
          </p:cNvPr>
          <p:cNvSpPr txBox="1"/>
          <p:nvPr/>
        </p:nvSpPr>
        <p:spPr>
          <a:xfrm>
            <a:off x="5328003" y="2175689"/>
            <a:ext cx="6096000" cy="369332"/>
          </a:xfrm>
          <a:prstGeom prst="rect">
            <a:avLst/>
          </a:prstGeom>
          <a:noFill/>
        </p:spPr>
        <p:txBody>
          <a:bodyPr wrap="square">
            <a:spAutoFit/>
          </a:bodyPr>
          <a:lstStyle/>
          <a:p>
            <a:endParaRPr lang="nl-BE" dirty="0"/>
          </a:p>
        </p:txBody>
      </p:sp>
      <p:sp>
        <p:nvSpPr>
          <p:cNvPr id="5" name="Tekstvak 4">
            <a:extLst>
              <a:ext uri="{FF2B5EF4-FFF2-40B4-BE49-F238E27FC236}">
                <a16:creationId xmlns:a16="http://schemas.microsoft.com/office/drawing/2014/main" id="{E52BC810-557A-70FF-656B-C3C6D1632315}"/>
              </a:ext>
            </a:extLst>
          </p:cNvPr>
          <p:cNvSpPr txBox="1"/>
          <p:nvPr/>
        </p:nvSpPr>
        <p:spPr>
          <a:xfrm>
            <a:off x="1372482" y="2961074"/>
            <a:ext cx="10220803" cy="830997"/>
          </a:xfrm>
          <a:prstGeom prst="rect">
            <a:avLst/>
          </a:prstGeom>
          <a:noFill/>
        </p:spPr>
        <p:txBody>
          <a:bodyPr wrap="square">
            <a:spAutoFit/>
          </a:bodyPr>
          <a:lstStyle/>
          <a:p>
            <a:r>
              <a:rPr lang="uk" sz="24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Заборона на притягнення особи до кримінальної відповідальності після виправдувального вироку або припинення кримінального провадження</a:t>
            </a:r>
            <a:endParaRPr lang="nl-BE" sz="2400" dirty="0">
              <a:solidFill>
                <a:srgbClr val="0070C0"/>
              </a:solidFill>
              <a:latin typeface="Calibri" panose="020F0502020204030204" pitchFamily="34" charset="0"/>
              <a:ea typeface="Calibri" panose="020F0502020204030204" pitchFamily="34" charset="0"/>
              <a:cs typeface="Calibri" panose="020F0502020204030204" pitchFamily="34" charset="0"/>
            </a:endParaRPr>
          </a:p>
        </p:txBody>
      </p:sp>
      <p:sp>
        <p:nvSpPr>
          <p:cNvPr id="7" name="Pijl: rechts 6">
            <a:extLst>
              <a:ext uri="{FF2B5EF4-FFF2-40B4-BE49-F238E27FC236}">
                <a16:creationId xmlns:a16="http://schemas.microsoft.com/office/drawing/2014/main" id="{1CA6DF32-7C1A-59CE-8DF3-7687B85D7547}"/>
              </a:ext>
            </a:extLst>
          </p:cNvPr>
          <p:cNvSpPr/>
          <p:nvPr/>
        </p:nvSpPr>
        <p:spPr>
          <a:xfrm>
            <a:off x="840493" y="3112032"/>
            <a:ext cx="361245" cy="369711"/>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2" name="Tekstvak 11">
            <a:extLst>
              <a:ext uri="{FF2B5EF4-FFF2-40B4-BE49-F238E27FC236}">
                <a16:creationId xmlns:a16="http://schemas.microsoft.com/office/drawing/2014/main" id="{642E2AC3-5BFA-5F88-733E-264F9C6E9411}"/>
              </a:ext>
            </a:extLst>
          </p:cNvPr>
          <p:cNvSpPr txBox="1"/>
          <p:nvPr/>
        </p:nvSpPr>
        <p:spPr>
          <a:xfrm>
            <a:off x="1941688" y="3953997"/>
            <a:ext cx="9651597" cy="1754326"/>
          </a:xfrm>
          <a:prstGeom prst="rect">
            <a:avLst/>
          </a:prstGeom>
          <a:noFill/>
        </p:spPr>
        <p:txBody>
          <a:bodyPr wrap="square">
            <a:spAutoFit/>
          </a:bodyPr>
          <a:lstStyle/>
          <a:p>
            <a:pPr algn="just"/>
            <a:r>
              <a:rPr lang="uk" sz="1800" dirty="0">
                <a:effectLst/>
                <a:latin typeface="Arial" panose="020B0604020202020204" pitchFamily="34" charset="0"/>
                <a:ea typeface="Arial" panose="020B0604020202020204" pitchFamily="34" charset="0"/>
              </a:rPr>
              <a:t>Застосовуючи конфіскацію без вироку суду після припинення провадження, суди повинні уникати формулювань, які приписують кримінальну вину. Основна увага має бути зосереджена на походженні та характері активів, а не на встановленні кримінальної відповідальності. Формулювання Директиви 2024/1260, яке вимагає, щоб засудження «було б можливим», якби не перешкода, має застосовуватися обережно, щоб уникнути порушень Конвенції.</a:t>
            </a:r>
            <a:endParaRPr lang="nl-BE" dirty="0"/>
          </a:p>
        </p:txBody>
      </p:sp>
      <p:pic>
        <p:nvPicPr>
          <p:cNvPr id="14" name="Afbeelding 13">
            <a:extLst>
              <a:ext uri="{FF2B5EF4-FFF2-40B4-BE49-F238E27FC236}">
                <a16:creationId xmlns:a16="http://schemas.microsoft.com/office/drawing/2014/main" id="{451F70D1-D0EC-B29D-9B10-5127670B627B}"/>
              </a:ext>
            </a:extLst>
          </p:cNvPr>
          <p:cNvPicPr>
            <a:picLocks noChangeAspect="1"/>
          </p:cNvPicPr>
          <p:nvPr/>
        </p:nvPicPr>
        <p:blipFill>
          <a:blip r:embed="rId3"/>
          <a:stretch>
            <a:fillRect/>
          </a:stretch>
        </p:blipFill>
        <p:spPr>
          <a:xfrm>
            <a:off x="782601" y="3941066"/>
            <a:ext cx="914578" cy="1754326"/>
          </a:xfrm>
          <a:prstGeom prst="rect">
            <a:avLst/>
          </a:prstGeom>
        </p:spPr>
      </p:pic>
    </p:spTree>
    <p:extLst>
      <p:ext uri="{BB962C8B-B14F-4D97-AF65-F5344CB8AC3E}">
        <p14:creationId xmlns:p14="http://schemas.microsoft.com/office/powerpoint/2010/main" val="2295210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86C5A-C1E2-344E-680E-8ACD0ECE4C56}"/>
              </a:ext>
            </a:extLst>
          </p:cNvPr>
          <p:cNvSpPr>
            <a:spLocks noGrp="1"/>
          </p:cNvSpPr>
          <p:nvPr>
            <p:ph type="title"/>
          </p:nvPr>
        </p:nvSpPr>
        <p:spPr/>
        <p:txBody>
          <a:bodyPr>
            <a:normAutofit fontScale="90000"/>
          </a:bodyPr>
          <a:lstStyle/>
          <a:p>
            <a:r>
              <a:rPr lang="uk" b="1" dirty="0"/>
              <a:t>Варвара проти Італії (2013)</a:t>
            </a:r>
            <a:endParaRPr lang="en-GB" b="1" dirty="0"/>
          </a:p>
        </p:txBody>
      </p:sp>
      <p:sp>
        <p:nvSpPr>
          <p:cNvPr id="3" name="Content Placeholder 2">
            <a:extLst>
              <a:ext uri="{FF2B5EF4-FFF2-40B4-BE49-F238E27FC236}">
                <a16:creationId xmlns:a16="http://schemas.microsoft.com/office/drawing/2014/main" id="{3D82D640-EDD4-C1C5-0D28-4D6D55C42A43}"/>
              </a:ext>
            </a:extLst>
          </p:cNvPr>
          <p:cNvSpPr>
            <a:spLocks noGrp="1"/>
          </p:cNvSpPr>
          <p:nvPr>
            <p:ph idx="1"/>
          </p:nvPr>
        </p:nvSpPr>
        <p:spPr>
          <a:xfrm>
            <a:off x="473529" y="2576945"/>
            <a:ext cx="11348357" cy="1592719"/>
          </a:xfrm>
        </p:spPr>
        <p:txBody>
          <a:bodyPr>
            <a:normAutofit/>
          </a:bodyPr>
          <a:lstStyle/>
          <a:p>
            <a:pPr marL="0" indent="0" algn="just">
              <a:buNone/>
            </a:pPr>
            <a:r>
              <a:rPr lang="uk" sz="2000" dirty="0">
                <a:solidFill>
                  <a:srgbClr val="2C3E6B"/>
                </a:solidFill>
                <a:latin typeface="Calibri" pitchFamily="34" charset="0"/>
                <a:ea typeface="Calibri" pitchFamily="34" charset="-122"/>
                <a:cs typeface="Calibri" pitchFamily="34" charset="-120"/>
              </a:rPr>
              <a:t>Конфіскація попри виправдувальний вирок за строками давності, визнана такою, що порушує статтю 7 ЄКПЛ. Конфіскація як покарання не може бути призначена за відсутності обвинувального вироку. Важливі дебати щодо меж між каральною та превентивною конфіскацією без вироку суду</a:t>
            </a:r>
            <a:r>
              <a:rPr lang="uk" dirty="0">
                <a:solidFill>
                  <a:srgbClr val="2C3E6B"/>
                </a:solidFill>
                <a:latin typeface="Calibri" pitchFamily="34" charset="0"/>
                <a:ea typeface="Calibri" pitchFamily="34" charset="-122"/>
                <a:cs typeface="Calibri" pitchFamily="34" charset="-120"/>
              </a:rPr>
              <a:t>.</a:t>
            </a:r>
            <a:endParaRPr lang="en-US" dirty="0"/>
          </a:p>
          <a:p>
            <a:endParaRPr lang="en-GB" dirty="0"/>
          </a:p>
        </p:txBody>
      </p:sp>
      <p:sp>
        <p:nvSpPr>
          <p:cNvPr id="5" name="TextBox 4">
            <a:extLst>
              <a:ext uri="{FF2B5EF4-FFF2-40B4-BE49-F238E27FC236}">
                <a16:creationId xmlns:a16="http://schemas.microsoft.com/office/drawing/2014/main" id="{A9A1C787-8BE1-5C8D-79F9-F8423D16E91A}"/>
              </a:ext>
            </a:extLst>
          </p:cNvPr>
          <p:cNvSpPr txBox="1"/>
          <p:nvPr/>
        </p:nvSpPr>
        <p:spPr>
          <a:xfrm>
            <a:off x="473529" y="4470524"/>
            <a:ext cx="11495314" cy="1323439"/>
          </a:xfrm>
          <a:prstGeom prst="rect">
            <a:avLst/>
          </a:prstGeom>
          <a:noFill/>
        </p:spPr>
        <p:txBody>
          <a:bodyPr wrap="square">
            <a:spAutoFit/>
          </a:bodyPr>
          <a:lstStyle/>
          <a:p>
            <a:pPr algn="just"/>
            <a:r>
              <a:rPr lang="uk" sz="2000" dirty="0">
                <a:solidFill>
                  <a:srgbClr val="2C3E6B"/>
                </a:solidFill>
                <a:latin typeface="Calibri" pitchFamily="34" charset="0"/>
                <a:ea typeface="Calibri" pitchFamily="34" charset="-122"/>
                <a:cs typeface="Calibri" pitchFamily="34" charset="-120"/>
              </a:rPr>
              <a:t>Наказ про конфіскацію активів, отриманих від злочинів, за які заявника було ВИПРАВДАНО, порушив презумпцію невинуватості (стаття 6(2)). Наказ про конфіскацію в порядку невинуватості не може рівносильний визнанню вини, якщо особу не було засуджено — критичне обмеження обсягу конфіскації в порядку невинуватості.</a:t>
            </a:r>
            <a:endParaRPr lang="en-GB" sz="2000" dirty="0"/>
          </a:p>
        </p:txBody>
      </p:sp>
      <p:sp>
        <p:nvSpPr>
          <p:cNvPr id="6" name="Title 1">
            <a:extLst>
              <a:ext uri="{FF2B5EF4-FFF2-40B4-BE49-F238E27FC236}">
                <a16:creationId xmlns:a16="http://schemas.microsoft.com/office/drawing/2014/main" id="{45A13295-0D28-0FC2-5A5B-840241C66504}"/>
              </a:ext>
            </a:extLst>
          </p:cNvPr>
          <p:cNvSpPr txBox="1">
            <a:spLocks/>
          </p:cNvSpPr>
          <p:nvPr/>
        </p:nvSpPr>
        <p:spPr>
          <a:xfrm>
            <a:off x="838200" y="3868804"/>
            <a:ext cx="10515600" cy="601720"/>
          </a:xfrm>
          <a:prstGeom prst="rect">
            <a:avLst/>
          </a:prstGeom>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uk" b="1" dirty="0" err="1"/>
              <a:t>Гірінгс </a:t>
            </a:r>
            <a:r>
              <a:rPr lang="uk" b="1" dirty="0"/>
              <a:t>проти Нідерландів (2007)</a:t>
            </a:r>
            <a:endParaRPr lang="en-GB" b="1" dirty="0"/>
          </a:p>
        </p:txBody>
      </p:sp>
      <p:sp>
        <p:nvSpPr>
          <p:cNvPr id="4" name="Slide Number Placeholder 3">
            <a:extLst>
              <a:ext uri="{FF2B5EF4-FFF2-40B4-BE49-F238E27FC236}">
                <a16:creationId xmlns:a16="http://schemas.microsoft.com/office/drawing/2014/main" id="{415F1E25-E158-F620-DB14-5C749DE93B12}"/>
              </a:ext>
            </a:extLst>
          </p:cNvPr>
          <p:cNvSpPr>
            <a:spLocks noGrp="1"/>
          </p:cNvSpPr>
          <p:nvPr>
            <p:ph type="sldNum" sz="quarter" idx="12"/>
          </p:nvPr>
        </p:nvSpPr>
        <p:spPr/>
        <p:txBody>
          <a:bodyPr/>
          <a:lstStyle/>
          <a:p>
            <a:fld id="{6C9AAF1A-E7F1-4381-B151-4732DB72FD28}" type="slidenum">
              <a:rPr lang="fr-FR" smtClean="0"/>
              <a:t>14</a:t>
            </a:fld>
            <a:endParaRPr lang="fr-FR"/>
          </a:p>
        </p:txBody>
      </p:sp>
    </p:spTree>
    <p:extLst>
      <p:ext uri="{BB962C8B-B14F-4D97-AF65-F5344CB8AC3E}">
        <p14:creationId xmlns:p14="http://schemas.microsoft.com/office/powerpoint/2010/main" val="3736252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31A19-54AB-B68B-87FC-F6CC0ADDEFF5}"/>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13FAED83-1B4B-B989-F3A7-1A72A3782F4C}"/>
              </a:ext>
            </a:extLst>
          </p:cNvPr>
          <p:cNvSpPr txBox="1"/>
          <p:nvPr/>
        </p:nvSpPr>
        <p:spPr>
          <a:xfrm>
            <a:off x="625651" y="2001353"/>
            <a:ext cx="9404704" cy="1220847"/>
          </a:xfrm>
          <a:prstGeom prst="rect">
            <a:avLst/>
          </a:prstGeom>
          <a:noFill/>
        </p:spPr>
        <p:txBody>
          <a:bodyPr wrap="square">
            <a:spAutoFit/>
          </a:bodyPr>
          <a:lstStyle/>
          <a:p>
            <a:pPr>
              <a:spcBef>
                <a:spcPts val="1000"/>
              </a:spcBef>
              <a:spcAft>
                <a:spcPts val="600"/>
              </a:spcAft>
            </a:pPr>
            <a:r>
              <a:rPr lang="uk" sz="4000" b="1" dirty="0"/>
              <a:t>Немає покарання без закону (стаття 7)</a:t>
            </a:r>
            <a:endParaRPr lang="nl-BE" sz="5400" dirty="0">
              <a:solidFill>
                <a:srgbClr val="0070C0"/>
              </a:solidFill>
            </a:endParaRPr>
          </a:p>
          <a:p>
            <a:pPr>
              <a:spcBef>
                <a:spcPts val="1000"/>
              </a:spcBef>
              <a:spcAft>
                <a:spcPts val="600"/>
              </a:spcAft>
              <a:buNone/>
            </a:pPr>
            <a:endParaRPr lang="nl-BE" sz="2000" b="1" dirty="0">
              <a:effectLst/>
              <a:latin typeface="Arial" panose="020B0604020202020204" pitchFamily="34" charset="0"/>
              <a:ea typeface="Arial" panose="020B0604020202020204" pitchFamily="34" charset="0"/>
            </a:endParaRPr>
          </a:p>
        </p:txBody>
      </p:sp>
      <p:sp>
        <p:nvSpPr>
          <p:cNvPr id="4" name="Rechthoek 3">
            <a:extLst>
              <a:ext uri="{FF2B5EF4-FFF2-40B4-BE49-F238E27FC236}">
                <a16:creationId xmlns:a16="http://schemas.microsoft.com/office/drawing/2014/main" id="{930BC6F3-A67E-8F85-F77E-D3BAB3B03DAF}"/>
              </a:ext>
            </a:extLst>
          </p:cNvPr>
          <p:cNvSpPr/>
          <p:nvPr/>
        </p:nvSpPr>
        <p:spPr>
          <a:xfrm>
            <a:off x="676275" y="2742595"/>
            <a:ext cx="8120253" cy="551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6" name="Tekstvak 5">
            <a:extLst>
              <a:ext uri="{FF2B5EF4-FFF2-40B4-BE49-F238E27FC236}">
                <a16:creationId xmlns:a16="http://schemas.microsoft.com/office/drawing/2014/main" id="{1378C1A8-5D0E-D2A4-6BEA-7C1EEB4330D2}"/>
              </a:ext>
            </a:extLst>
          </p:cNvPr>
          <p:cNvSpPr txBox="1"/>
          <p:nvPr/>
        </p:nvSpPr>
        <p:spPr>
          <a:xfrm>
            <a:off x="5328003" y="2175689"/>
            <a:ext cx="6096000" cy="369332"/>
          </a:xfrm>
          <a:prstGeom prst="rect">
            <a:avLst/>
          </a:prstGeom>
          <a:noFill/>
        </p:spPr>
        <p:txBody>
          <a:bodyPr wrap="square">
            <a:spAutoFit/>
          </a:bodyPr>
          <a:lstStyle/>
          <a:p>
            <a:endParaRPr lang="nl-BE" dirty="0"/>
          </a:p>
        </p:txBody>
      </p:sp>
      <p:sp>
        <p:nvSpPr>
          <p:cNvPr id="5" name="Tekstvak 4">
            <a:extLst>
              <a:ext uri="{FF2B5EF4-FFF2-40B4-BE49-F238E27FC236}">
                <a16:creationId xmlns:a16="http://schemas.microsoft.com/office/drawing/2014/main" id="{7C17A093-2583-2146-E34B-09C3CCFB782B}"/>
              </a:ext>
            </a:extLst>
          </p:cNvPr>
          <p:cNvSpPr txBox="1"/>
          <p:nvPr/>
        </p:nvSpPr>
        <p:spPr>
          <a:xfrm>
            <a:off x="1372482" y="2836292"/>
            <a:ext cx="9979025" cy="461665"/>
          </a:xfrm>
          <a:prstGeom prst="rect">
            <a:avLst/>
          </a:prstGeom>
          <a:noFill/>
        </p:spPr>
        <p:txBody>
          <a:bodyPr wrap="square">
            <a:spAutoFit/>
          </a:bodyPr>
          <a:lstStyle/>
          <a:p>
            <a:r>
              <a:rPr lang="uk" sz="2400" dirty="0">
                <a:solidFill>
                  <a:srgbClr val="0070C0"/>
                </a:solidFill>
                <a:effectLst/>
                <a:latin typeface="Calibri" panose="020F0502020204030204" pitchFamily="34" charset="0"/>
                <a:ea typeface="Calibri" panose="020F0502020204030204" pitchFamily="34" charset="0"/>
                <a:cs typeface="Calibri" panose="020F0502020204030204" pitchFamily="34" charset="0"/>
              </a:rPr>
              <a:t>Чи є цивільна конфіскація покаранням?</a:t>
            </a:r>
            <a:endParaRPr lang="nl-BE" sz="2400" dirty="0">
              <a:solidFill>
                <a:srgbClr val="0070C0"/>
              </a:solidFill>
              <a:latin typeface="Calibri" panose="020F0502020204030204" pitchFamily="34" charset="0"/>
              <a:ea typeface="Calibri" panose="020F0502020204030204" pitchFamily="34" charset="0"/>
              <a:cs typeface="Calibri" panose="020F0502020204030204" pitchFamily="34" charset="0"/>
            </a:endParaRPr>
          </a:p>
        </p:txBody>
      </p:sp>
      <p:sp>
        <p:nvSpPr>
          <p:cNvPr id="7" name="Pijl: rechts 6">
            <a:extLst>
              <a:ext uri="{FF2B5EF4-FFF2-40B4-BE49-F238E27FC236}">
                <a16:creationId xmlns:a16="http://schemas.microsoft.com/office/drawing/2014/main" id="{A56C3210-6A56-5EF2-0916-1D1E3680E5F9}"/>
              </a:ext>
            </a:extLst>
          </p:cNvPr>
          <p:cNvSpPr/>
          <p:nvPr/>
        </p:nvSpPr>
        <p:spPr>
          <a:xfrm>
            <a:off x="818444" y="2928246"/>
            <a:ext cx="361245" cy="369711"/>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2" name="Tekstvak 11">
            <a:extLst>
              <a:ext uri="{FF2B5EF4-FFF2-40B4-BE49-F238E27FC236}">
                <a16:creationId xmlns:a16="http://schemas.microsoft.com/office/drawing/2014/main" id="{24E54584-95F0-357F-6439-F9CBC08A1B70}"/>
              </a:ext>
            </a:extLst>
          </p:cNvPr>
          <p:cNvSpPr txBox="1"/>
          <p:nvPr/>
        </p:nvSpPr>
        <p:spPr>
          <a:xfrm>
            <a:off x="676275" y="3447348"/>
            <a:ext cx="9979025" cy="400110"/>
          </a:xfrm>
          <a:prstGeom prst="rect">
            <a:avLst/>
          </a:prstGeom>
          <a:noFill/>
        </p:spPr>
        <p:txBody>
          <a:bodyPr wrap="square">
            <a:spAutoFit/>
          </a:bodyPr>
          <a:lstStyle/>
          <a:p>
            <a:pPr algn="just"/>
            <a:r>
              <a:rPr lang="uk" sz="2000" b="1" u="sng" dirty="0"/>
              <a:t>Рішення Великої палати у справі GIEM проти Італії (2018)</a:t>
            </a:r>
            <a:endParaRPr lang="nl-BE" sz="2000" b="1" u="sng" dirty="0"/>
          </a:p>
        </p:txBody>
      </p:sp>
      <p:sp>
        <p:nvSpPr>
          <p:cNvPr id="8" name="Tekstvak 7">
            <a:extLst>
              <a:ext uri="{FF2B5EF4-FFF2-40B4-BE49-F238E27FC236}">
                <a16:creationId xmlns:a16="http://schemas.microsoft.com/office/drawing/2014/main" id="{50157AEF-B39C-8E77-6D34-15EE06B983A0}"/>
              </a:ext>
            </a:extLst>
          </p:cNvPr>
          <p:cNvSpPr txBox="1"/>
          <p:nvPr/>
        </p:nvSpPr>
        <p:spPr>
          <a:xfrm>
            <a:off x="424544" y="3847458"/>
            <a:ext cx="11250386" cy="1200329"/>
          </a:xfrm>
          <a:prstGeom prst="rect">
            <a:avLst/>
          </a:prstGeom>
          <a:noFill/>
        </p:spPr>
        <p:txBody>
          <a:bodyPr wrap="square">
            <a:spAutoFit/>
          </a:bodyPr>
          <a:lstStyle/>
          <a:p>
            <a:pPr algn="just"/>
            <a:r>
              <a:rPr lang="uk" dirty="0">
                <a:effectLst/>
                <a:ea typeface="Calibri Light" panose="020F0302020204030204" pitchFamily="34" charset="0"/>
                <a:cs typeface="Calibri Light" panose="020F0302020204030204" pitchFamily="34" charset="0"/>
              </a:rPr>
              <a:t>Якщо конфіскація класифікується як покарання згідно зі статтею 7, вона може бути застосована лише тоді, коли особиста кримінальна відповідальність була встановлена та оголошена – або шляхом офіційного обвинувального вироку, або шляхом висновку національного суду про те, що всі </a:t>
            </a:r>
            <a:r>
              <a:rPr lang="uk" dirty="0"/>
              <a:t>елементи злочину були доведені. Конфіскація не може бути застосована до осіб або організацій, які не були сторонами провадження.</a:t>
            </a:r>
            <a:endParaRPr lang="nl-BE" dirty="0">
              <a:ea typeface="Calibri Light" panose="020F0302020204030204" pitchFamily="34" charset="0"/>
              <a:cs typeface="Calibri Light" panose="020F0302020204030204" pitchFamily="34" charset="0"/>
            </a:endParaRPr>
          </a:p>
        </p:txBody>
      </p:sp>
      <p:sp>
        <p:nvSpPr>
          <p:cNvPr id="10" name="Tekstvak 9">
            <a:extLst>
              <a:ext uri="{FF2B5EF4-FFF2-40B4-BE49-F238E27FC236}">
                <a16:creationId xmlns:a16="http://schemas.microsoft.com/office/drawing/2014/main" id="{114B03B4-BA0A-4068-5E9C-1A634821397D}"/>
              </a:ext>
            </a:extLst>
          </p:cNvPr>
          <p:cNvSpPr txBox="1"/>
          <p:nvPr/>
        </p:nvSpPr>
        <p:spPr>
          <a:xfrm>
            <a:off x="818444" y="5058239"/>
            <a:ext cx="10380134" cy="779316"/>
          </a:xfrm>
          <a:prstGeom prst="rect">
            <a:avLst/>
          </a:prstGeom>
          <a:noFill/>
        </p:spPr>
        <p:txBody>
          <a:bodyPr wrap="square">
            <a:spAutoFit/>
          </a:bodyPr>
          <a:lstStyle/>
          <a:p>
            <a:pPr>
              <a:lnSpc>
                <a:spcPct val="115000"/>
              </a:lnSpc>
              <a:spcAft>
                <a:spcPts val="600"/>
              </a:spcAft>
              <a:buNone/>
            </a:pPr>
            <a:r>
              <a:rPr lang="uk" sz="1800" b="1" dirty="0">
                <a:solidFill>
                  <a:srgbClr val="0070C0"/>
                </a:solidFill>
                <a:effectLst/>
                <a:latin typeface="Arial" panose="020B0604020202020204" pitchFamily="34" charset="0"/>
                <a:ea typeface="Arial" panose="020B0604020202020204" pitchFamily="34" charset="0"/>
              </a:rPr>
              <a:t>Найважливішою вимогою є те, що у випадках, коли захід класифікується як покарання</a:t>
            </a:r>
            <a:endParaRPr lang="en-GB" b="1" dirty="0">
              <a:solidFill>
                <a:srgbClr val="0070C0"/>
              </a:solidFill>
              <a:latin typeface="Arial" panose="020B0604020202020204" pitchFamily="34" charset="0"/>
              <a:ea typeface="Arial" panose="020B0604020202020204" pitchFamily="34" charset="0"/>
            </a:endParaRPr>
          </a:p>
          <a:p>
            <a:pPr>
              <a:lnSpc>
                <a:spcPct val="115000"/>
              </a:lnSpc>
              <a:spcAft>
                <a:spcPts val="600"/>
              </a:spcAft>
              <a:buNone/>
            </a:pPr>
            <a:r>
              <a:rPr lang="uk" sz="1800" b="1" dirty="0">
                <a:solidFill>
                  <a:srgbClr val="0070C0"/>
                </a:solidFill>
                <a:effectLst/>
                <a:latin typeface="Arial" panose="020B0604020202020204" pitchFamily="34" charset="0"/>
                <a:ea typeface="Arial" panose="020B0604020202020204" pitchFamily="34" charset="0"/>
              </a:rPr>
              <a:t>=) повинні застосовуватися належні гарантії особистої відповідальності.</a:t>
            </a:r>
            <a:endParaRPr lang="nl-BE" sz="1800" b="1" dirty="0">
              <a:solidFill>
                <a:srgbClr val="0070C0"/>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793702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365F8-E5EF-B362-B4C8-D81A30F9A012}"/>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7EA30267-A9D1-FE45-28B9-48BC492F01CE}"/>
              </a:ext>
            </a:extLst>
          </p:cNvPr>
          <p:cNvSpPr txBox="1"/>
          <p:nvPr/>
        </p:nvSpPr>
        <p:spPr>
          <a:xfrm>
            <a:off x="625651" y="1892065"/>
            <a:ext cx="9404704" cy="1220847"/>
          </a:xfrm>
          <a:prstGeom prst="rect">
            <a:avLst/>
          </a:prstGeom>
          <a:noFill/>
        </p:spPr>
        <p:txBody>
          <a:bodyPr wrap="square">
            <a:spAutoFit/>
          </a:bodyPr>
          <a:lstStyle/>
          <a:p>
            <a:pPr>
              <a:spcBef>
                <a:spcPts val="1000"/>
              </a:spcBef>
              <a:spcAft>
                <a:spcPts val="600"/>
              </a:spcAft>
            </a:pPr>
            <a:r>
              <a:rPr lang="uk" sz="4000" b="1" dirty="0" err="1"/>
              <a:t>Права </a:t>
            </a:r>
            <a:endParaRPr lang="nl-BE" sz="5400" dirty="0">
              <a:solidFill>
                <a:srgbClr val="0070C0"/>
              </a:solidFill>
            </a:endParaRPr>
          </a:p>
          <a:p>
            <a:pPr>
              <a:spcBef>
                <a:spcPts val="1000"/>
              </a:spcBef>
              <a:spcAft>
                <a:spcPts val="600"/>
              </a:spcAft>
              <a:buNone/>
            </a:pPr>
            <a:endParaRPr lang="nl-BE" sz="2000" b="1" dirty="0">
              <a:effectLst/>
              <a:latin typeface="Arial" panose="020B0604020202020204" pitchFamily="34" charset="0"/>
              <a:ea typeface="Arial" panose="020B0604020202020204" pitchFamily="34" charset="0"/>
            </a:endParaRPr>
          </a:p>
        </p:txBody>
      </p:sp>
      <p:sp>
        <p:nvSpPr>
          <p:cNvPr id="4" name="Rechthoek 3">
            <a:extLst>
              <a:ext uri="{FF2B5EF4-FFF2-40B4-BE49-F238E27FC236}">
                <a16:creationId xmlns:a16="http://schemas.microsoft.com/office/drawing/2014/main" id="{74523EE7-3809-81DC-7F1C-B2C5DEEEF160}"/>
              </a:ext>
            </a:extLst>
          </p:cNvPr>
          <p:cNvSpPr/>
          <p:nvPr/>
        </p:nvSpPr>
        <p:spPr>
          <a:xfrm>
            <a:off x="790243" y="2649856"/>
            <a:ext cx="4087286" cy="6653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6" name="Tekstvak 5">
            <a:extLst>
              <a:ext uri="{FF2B5EF4-FFF2-40B4-BE49-F238E27FC236}">
                <a16:creationId xmlns:a16="http://schemas.microsoft.com/office/drawing/2014/main" id="{C37BFA10-FEEB-3E14-0498-DE4B92E6F76F}"/>
              </a:ext>
            </a:extLst>
          </p:cNvPr>
          <p:cNvSpPr txBox="1"/>
          <p:nvPr/>
        </p:nvSpPr>
        <p:spPr>
          <a:xfrm>
            <a:off x="5328003" y="2175689"/>
            <a:ext cx="6096000" cy="369332"/>
          </a:xfrm>
          <a:prstGeom prst="rect">
            <a:avLst/>
          </a:prstGeom>
          <a:noFill/>
        </p:spPr>
        <p:txBody>
          <a:bodyPr wrap="square">
            <a:spAutoFit/>
          </a:bodyPr>
          <a:lstStyle/>
          <a:p>
            <a:endParaRPr lang="nl-BE" dirty="0"/>
          </a:p>
        </p:txBody>
      </p:sp>
      <p:sp>
        <p:nvSpPr>
          <p:cNvPr id="9" name="Tekstvak 8">
            <a:extLst>
              <a:ext uri="{FF2B5EF4-FFF2-40B4-BE49-F238E27FC236}">
                <a16:creationId xmlns:a16="http://schemas.microsoft.com/office/drawing/2014/main" id="{D723F6E1-428C-C926-7435-D004A71A746E}"/>
              </a:ext>
            </a:extLst>
          </p:cNvPr>
          <p:cNvSpPr txBox="1"/>
          <p:nvPr/>
        </p:nvSpPr>
        <p:spPr>
          <a:xfrm>
            <a:off x="1016000" y="2821225"/>
            <a:ext cx="10550349" cy="2773836"/>
          </a:xfrm>
          <a:prstGeom prst="rect">
            <a:avLst/>
          </a:prstGeom>
          <a:noFill/>
        </p:spPr>
        <p:txBody>
          <a:bodyPr wrap="square">
            <a:spAutoFit/>
          </a:bodyPr>
          <a:lstStyle/>
          <a:p>
            <a:pPr lvl="0">
              <a:lnSpc>
                <a:spcPct val="115000"/>
              </a:lnSpc>
              <a:spcAft>
                <a:spcPts val="400"/>
              </a:spcAft>
            </a:pPr>
            <a:r>
              <a:rPr lang="uk" sz="2400" b="1" dirty="0" err="1">
                <a:solidFill>
                  <a:srgbClr val="0070C0"/>
                </a:solidFill>
                <a:ea typeface="Calibri Light" panose="020F0302020204030204" pitchFamily="34" charset="0"/>
                <a:cs typeface="Calibri Light" panose="020F0302020204030204" pitchFamily="34" charset="0"/>
              </a:rPr>
              <a:t>Silickiėnė </a:t>
            </a:r>
            <a:r>
              <a:rPr lang="uk" sz="2400" b="1" dirty="0">
                <a:solidFill>
                  <a:srgbClr val="0070C0"/>
                </a:solidFill>
                <a:ea typeface="Calibri Light" panose="020F0302020204030204" pitchFamily="34" charset="0"/>
                <a:cs typeface="Calibri Light" panose="020F0302020204030204" pitchFamily="34" charset="0"/>
              </a:rPr>
              <a:t>проти Литви (2012):</a:t>
            </a:r>
          </a:p>
          <a:p>
            <a:pPr lvl="0" algn="just">
              <a:lnSpc>
                <a:spcPct val="115000"/>
              </a:lnSpc>
              <a:spcAft>
                <a:spcPts val="400"/>
              </a:spcAft>
            </a:pPr>
            <a:r>
              <a:rPr lang="uk" sz="2000" dirty="0">
                <a:effectLst/>
                <a:ea typeface="Calibri Light" panose="020F0302020204030204" pitchFamily="34" charset="0"/>
                <a:cs typeface="Calibri Light" panose="020F0302020204030204" pitchFamily="34" charset="0"/>
              </a:rPr>
              <a:t>Треті сторони повинні мати ефективні процесуальні можливості оскаржувати конфіскацію свого майна. Тягар не може бути повністю покладений на третю сторону без будь-якої оцінки її добросовісності.</a:t>
            </a:r>
          </a:p>
          <a:p>
            <a:pPr marL="342900" lvl="0" indent="-342900">
              <a:lnSpc>
                <a:spcPct val="115000"/>
              </a:lnSpc>
              <a:spcAft>
                <a:spcPts val="400"/>
              </a:spcAft>
              <a:buFont typeface="Arial" panose="020B0604020202020204" pitchFamily="34" charset="0"/>
              <a:buChar char="•"/>
            </a:pPr>
            <a:endParaRPr lang="nl-BE" sz="2000" dirty="0">
              <a:effectLst/>
              <a:ea typeface="Calibri Light" panose="020F0302020204030204" pitchFamily="34" charset="0"/>
              <a:cs typeface="Calibri Light" panose="020F0302020204030204" pitchFamily="34" charset="0"/>
            </a:endParaRPr>
          </a:p>
          <a:p>
            <a:pPr marL="342900" lvl="0" indent="-342900" algn="just">
              <a:lnSpc>
                <a:spcPct val="115000"/>
              </a:lnSpc>
              <a:spcAft>
                <a:spcPts val="400"/>
              </a:spcAft>
              <a:buFont typeface="Wingdings" panose="05000000000000000000" pitchFamily="2" charset="2"/>
              <a:buChar char=""/>
            </a:pPr>
            <a:r>
              <a:rPr lang="uk" sz="2000" dirty="0">
                <a:effectLst/>
                <a:ea typeface="Calibri Light" panose="020F0302020204030204" pitchFamily="34" charset="0"/>
                <a:cs typeface="Calibri Light" panose="020F0302020204030204" pitchFamily="34" charset="0"/>
              </a:rPr>
              <a:t>Згідно з Директивою 2024/1260, стаття 14: Конфіскація у третьої сторони вимагає, щоб третя сторона «знала або повинна була знати», що метою передачі було уникнути конфіскації </a:t>
            </a:r>
            <a:r>
              <a:rPr lang="uk" sz="2000" dirty="0">
                <a:effectLst/>
                <a:ea typeface="Arial" panose="020B0604020202020204" pitchFamily="34" charset="0"/>
              </a:rPr>
              <a:t>.</a:t>
            </a:r>
            <a:endParaRPr lang="nl-BE" sz="2000" dirty="0">
              <a:effectLst/>
              <a:ea typeface="Arial" panose="020B0604020202020204" pitchFamily="34" charset="0"/>
            </a:endParaRPr>
          </a:p>
        </p:txBody>
      </p:sp>
    </p:spTree>
    <p:extLst>
      <p:ext uri="{BB962C8B-B14F-4D97-AF65-F5344CB8AC3E}">
        <p14:creationId xmlns:p14="http://schemas.microsoft.com/office/powerpoint/2010/main" val="2793257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6BA6C-842A-229B-FFBD-70A15F9BDA82}"/>
              </a:ext>
            </a:extLst>
          </p:cNvPr>
          <p:cNvSpPr>
            <a:spLocks noGrp="1"/>
          </p:cNvSpPr>
          <p:nvPr>
            <p:ph type="title"/>
          </p:nvPr>
        </p:nvSpPr>
        <p:spPr/>
        <p:txBody>
          <a:bodyPr>
            <a:noAutofit/>
          </a:bodyPr>
          <a:lstStyle/>
          <a:p>
            <a:r>
              <a:rPr lang="uk" sz="4000" b="1" dirty="0">
                <a:latin typeface="+mn-lt"/>
              </a:rPr>
              <a:t>Механізми компенсації</a:t>
            </a:r>
          </a:p>
        </p:txBody>
      </p:sp>
      <p:sp>
        <p:nvSpPr>
          <p:cNvPr id="4" name="Rechthoek 3">
            <a:extLst>
              <a:ext uri="{FF2B5EF4-FFF2-40B4-BE49-F238E27FC236}">
                <a16:creationId xmlns:a16="http://schemas.microsoft.com/office/drawing/2014/main" id="{0FE3D6D3-02E5-7164-9F4A-7DC4590B186B}"/>
              </a:ext>
            </a:extLst>
          </p:cNvPr>
          <p:cNvSpPr>
            <a:spLocks noGrp="1"/>
          </p:cNvSpPr>
          <p:nvPr>
            <p:ph idx="1"/>
          </p:nvPr>
        </p:nvSpPr>
        <p:spPr>
          <a:xfrm flipV="1">
            <a:off x="984504" y="2516852"/>
            <a:ext cx="5836920"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25000" lnSpcReduction="20000"/>
          </a:bodyPr>
          <a:lstStyle/>
          <a:p>
            <a:endParaRPr lang="en-GB" dirty="0"/>
          </a:p>
        </p:txBody>
      </p:sp>
      <p:sp>
        <p:nvSpPr>
          <p:cNvPr id="7" name="TextBox 6">
            <a:extLst>
              <a:ext uri="{FF2B5EF4-FFF2-40B4-BE49-F238E27FC236}">
                <a16:creationId xmlns:a16="http://schemas.microsoft.com/office/drawing/2014/main" id="{40188D1F-A89E-1E4B-D596-12531A34AF93}"/>
              </a:ext>
            </a:extLst>
          </p:cNvPr>
          <p:cNvSpPr txBox="1"/>
          <p:nvPr/>
        </p:nvSpPr>
        <p:spPr>
          <a:xfrm>
            <a:off x="217714" y="2864269"/>
            <a:ext cx="11756571" cy="2862322"/>
          </a:xfrm>
          <a:prstGeom prst="rect">
            <a:avLst/>
          </a:prstGeom>
          <a:noFill/>
        </p:spPr>
        <p:txBody>
          <a:bodyPr wrap="square" rtlCol="0">
            <a:spAutoFit/>
          </a:bodyPr>
          <a:lstStyle/>
          <a:p>
            <a:pPr lvl="0" algn="just" eaLnBrk="0" fontAlgn="base" hangingPunct="0">
              <a:spcBef>
                <a:spcPct val="0"/>
              </a:spcBef>
              <a:spcAft>
                <a:spcPct val="0"/>
              </a:spcAft>
              <a:buFontTx/>
              <a:buChar char="•"/>
            </a:pPr>
            <a:r>
              <a:rPr lang="uk" altLang="en-US" sz="2000" dirty="0"/>
              <a:t> Закони повинні передбачати чітку процедуру компенсації у випадках, коли: конфіскація зазнає невдачі; активи пошкоджені або втрачені під час арешту; або незаконні дії чи відсутність належної перевірки з боку органів влади завдають шкоди.</a:t>
            </a:r>
          </a:p>
          <a:p>
            <a:pPr lvl="0" algn="just" eaLnBrk="0" fontAlgn="base" hangingPunct="0">
              <a:spcBef>
                <a:spcPct val="0"/>
              </a:spcBef>
              <a:spcAft>
                <a:spcPct val="0"/>
              </a:spcAft>
              <a:buFontTx/>
              <a:buChar char="•"/>
            </a:pPr>
            <a:r>
              <a:rPr lang="uk" altLang="en-US" sz="2000" dirty="0"/>
              <a:t> Рекомендації Ради Європи та висновки Венецйської комісії послідовно вимагають цього. Закон Словенії про національні запозичення (ZOPNI) (стаття 45) є позитивною моделлю: він передбачає реституцію плюс відшкодування збитків, з відсотками, протягом тримісячного терміну позовної давності з моменту реституції.</a:t>
            </a:r>
          </a:p>
          <a:p>
            <a:pPr lvl="0" algn="just" eaLnBrk="0" fontAlgn="base" hangingPunct="0">
              <a:spcBef>
                <a:spcPct val="0"/>
              </a:spcBef>
              <a:spcAft>
                <a:spcPct val="0"/>
              </a:spcAft>
              <a:buFontTx/>
              <a:buChar char="•"/>
            </a:pPr>
            <a:r>
              <a:rPr lang="uk" altLang="en-US" sz="2000" i="1" dirty="0"/>
              <a:t> «Тендам </a:t>
            </a:r>
            <a:r>
              <a:rPr lang="uk" altLang="en-US" sz="2000" dirty="0"/>
              <a:t>проти </a:t>
            </a:r>
            <a:r>
              <a:rPr lang="uk" altLang="en-US" sz="2000" i="1" dirty="0"/>
              <a:t>Іспанії»</a:t>
            </a:r>
            <a:r>
              <a:rPr lang="uk" altLang="en-US" sz="2000" dirty="0"/>
              <a:t>: національне законодавство повинно передбачати процедуру, що дозволяє компенсацію за нездатність підтримувати вилучені активи у належному стані.</a:t>
            </a:r>
          </a:p>
        </p:txBody>
      </p:sp>
      <p:sp>
        <p:nvSpPr>
          <p:cNvPr id="3" name="Slide Number Placeholder 2">
            <a:extLst>
              <a:ext uri="{FF2B5EF4-FFF2-40B4-BE49-F238E27FC236}">
                <a16:creationId xmlns:a16="http://schemas.microsoft.com/office/drawing/2014/main" id="{48C2F166-528A-86B2-15E2-E7CF586C5094}"/>
              </a:ext>
            </a:extLst>
          </p:cNvPr>
          <p:cNvSpPr>
            <a:spLocks noGrp="1"/>
          </p:cNvSpPr>
          <p:nvPr>
            <p:ph type="sldNum" sz="quarter" idx="12"/>
          </p:nvPr>
        </p:nvSpPr>
        <p:spPr/>
        <p:txBody>
          <a:bodyPr/>
          <a:lstStyle/>
          <a:p>
            <a:fld id="{6C9AAF1A-E7F1-4381-B151-4732DB72FD28}" type="slidenum">
              <a:rPr lang="fr-FR" smtClean="0"/>
              <a:t>17</a:t>
            </a:fld>
            <a:endParaRPr lang="fr-FR"/>
          </a:p>
        </p:txBody>
      </p:sp>
    </p:spTree>
    <p:extLst>
      <p:ext uri="{BB962C8B-B14F-4D97-AF65-F5344CB8AC3E}">
        <p14:creationId xmlns:p14="http://schemas.microsoft.com/office/powerpoint/2010/main" val="27967092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A17A4-3001-587C-80F6-A70908FEEDF4}"/>
              </a:ext>
            </a:extLst>
          </p:cNvPr>
          <p:cNvSpPr>
            <a:spLocks noGrp="1"/>
          </p:cNvSpPr>
          <p:nvPr>
            <p:ph type="title"/>
          </p:nvPr>
        </p:nvSpPr>
        <p:spPr>
          <a:xfrm>
            <a:off x="173736" y="2025102"/>
            <a:ext cx="11844528" cy="601720"/>
          </a:xfrm>
        </p:spPr>
        <p:txBody>
          <a:bodyPr>
            <a:noAutofit/>
          </a:bodyPr>
          <a:lstStyle/>
          <a:p>
            <a:r>
              <a:rPr lang="uk" sz="3600" b="1" dirty="0">
                <a:solidFill>
                  <a:srgbClr val="0070C0"/>
                </a:solidFill>
                <a:latin typeface="+mn-lt"/>
              </a:rPr>
              <a:t>Йорданов та інші проти Болгарії (ЄСПЛ, 26 вересня 2023)</a:t>
            </a:r>
            <a:endParaRPr lang="en-GB" sz="3600" b="1" dirty="0">
              <a:solidFill>
                <a:srgbClr val="0070C0"/>
              </a:solidFill>
              <a:latin typeface="+mn-lt"/>
            </a:endParaRPr>
          </a:p>
        </p:txBody>
      </p:sp>
      <p:sp>
        <p:nvSpPr>
          <p:cNvPr id="3" name="Content Placeholder 2">
            <a:extLst>
              <a:ext uri="{FF2B5EF4-FFF2-40B4-BE49-F238E27FC236}">
                <a16:creationId xmlns:a16="http://schemas.microsoft.com/office/drawing/2014/main" id="{2A85435A-876F-C2F9-2A0B-1546C90DAB98}"/>
              </a:ext>
            </a:extLst>
          </p:cNvPr>
          <p:cNvSpPr>
            <a:spLocks noGrp="1"/>
          </p:cNvSpPr>
          <p:nvPr>
            <p:ph idx="1"/>
          </p:nvPr>
        </p:nvSpPr>
        <p:spPr>
          <a:xfrm>
            <a:off x="326571" y="2860410"/>
            <a:ext cx="11691693" cy="3275215"/>
          </a:xfrm>
        </p:spPr>
        <p:txBody>
          <a:bodyPr>
            <a:normAutofit fontScale="77500" lnSpcReduction="20000"/>
          </a:bodyPr>
          <a:lstStyle/>
          <a:p>
            <a:pPr marL="0" indent="0" algn="just">
              <a:buNone/>
            </a:pPr>
            <a:r>
              <a:rPr lang="uk" sz="3000" dirty="0"/>
              <a:t>Два додатки представляють структурно схожі закономірності фактів </a:t>
            </a:r>
            <a:r>
              <a:rPr lang="uk" dirty="0"/>
              <a:t>:</a:t>
            </a:r>
          </a:p>
          <a:p>
            <a:pPr algn="just"/>
            <a:r>
              <a:rPr lang="uk" b="1" dirty="0"/>
              <a:t>Заява 265/17 – Йорданов:</a:t>
            </a:r>
            <a:r>
              <a:rPr lang="uk" dirty="0"/>
              <a:t> </a:t>
            </a:r>
          </a:p>
          <a:p>
            <a:pPr marL="0" indent="0" algn="just">
              <a:buNone/>
            </a:pPr>
            <a:r>
              <a:rPr lang="uk" dirty="0"/>
              <a:t>Засуджений у Болгарії за ухилення від сплати податків (злочин, що не впливає на доходи; податок зрештою було сплачено). Бельгійські розслідування проводилися, але болгарським судам не було винесено жодного обвинувального вироку. Конфісковано активи на суму 46 000 Євро. Зв'язок між правопорушенням та конфіскованими активами не встановлено.</a:t>
            </a:r>
          </a:p>
          <a:p>
            <a:pPr algn="just"/>
            <a:r>
              <a:rPr lang="uk" b="1" dirty="0"/>
              <a:t>Заява 26473/18 – </a:t>
            </a:r>
            <a:r>
              <a:rPr lang="uk" b="1" dirty="0" err="1"/>
              <a:t>Бозаджієва </a:t>
            </a:r>
            <a:r>
              <a:rPr lang="uk" b="1" dirty="0"/>
              <a:t>та інші:</a:t>
            </a:r>
            <a:r>
              <a:rPr lang="uk" dirty="0"/>
              <a:t> </a:t>
            </a:r>
          </a:p>
          <a:p>
            <a:pPr marL="0" indent="0" algn="just">
              <a:buNone/>
            </a:pPr>
            <a:r>
              <a:rPr lang="uk" dirty="0"/>
              <a:t>Засуджений за ухилення від сплати податків та шахрайське отримання дитячих допомог (загальна сума злочинної вигоди становить приблизно 28 000 Євро). Активи на суму 274 000 Євро підлягають конфіскації. Знову ж таки, зв'язку між предикатними злочинами та активами немає.</a:t>
            </a:r>
          </a:p>
          <a:p>
            <a:endParaRPr lang="en-GB" dirty="0"/>
          </a:p>
        </p:txBody>
      </p:sp>
      <p:sp>
        <p:nvSpPr>
          <p:cNvPr id="4" name="Slide Number Placeholder 3">
            <a:extLst>
              <a:ext uri="{FF2B5EF4-FFF2-40B4-BE49-F238E27FC236}">
                <a16:creationId xmlns:a16="http://schemas.microsoft.com/office/drawing/2014/main" id="{AAE78C60-3DEE-84DC-B546-5433AA308E7C}"/>
              </a:ext>
            </a:extLst>
          </p:cNvPr>
          <p:cNvSpPr>
            <a:spLocks noGrp="1"/>
          </p:cNvSpPr>
          <p:nvPr>
            <p:ph type="sldNum" sz="quarter" idx="12"/>
          </p:nvPr>
        </p:nvSpPr>
        <p:spPr/>
        <p:txBody>
          <a:bodyPr/>
          <a:lstStyle/>
          <a:p>
            <a:fld id="{6C9AAF1A-E7F1-4381-B151-4732DB72FD28}" type="slidenum">
              <a:rPr lang="fr-FR" smtClean="0"/>
              <a:t>18</a:t>
            </a:fld>
            <a:endParaRPr lang="fr-FR"/>
          </a:p>
        </p:txBody>
      </p:sp>
    </p:spTree>
    <p:extLst>
      <p:ext uri="{BB962C8B-B14F-4D97-AF65-F5344CB8AC3E}">
        <p14:creationId xmlns:p14="http://schemas.microsoft.com/office/powerpoint/2010/main" val="42383501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023B0-E14A-9ED3-EFD1-2FB438EBB6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85CFA6-961B-32FD-1693-B3951F295DAF}"/>
              </a:ext>
            </a:extLst>
          </p:cNvPr>
          <p:cNvSpPr>
            <a:spLocks noGrp="1"/>
          </p:cNvSpPr>
          <p:nvPr>
            <p:ph type="title"/>
          </p:nvPr>
        </p:nvSpPr>
        <p:spPr>
          <a:xfrm>
            <a:off x="685800" y="1933662"/>
            <a:ext cx="10820400" cy="601720"/>
          </a:xfrm>
        </p:spPr>
        <p:txBody>
          <a:bodyPr>
            <a:noAutofit/>
          </a:bodyPr>
          <a:lstStyle/>
          <a:p>
            <a:r>
              <a:rPr lang="uk" sz="3200" b="1" dirty="0">
                <a:solidFill>
                  <a:srgbClr val="0070C0"/>
                </a:solidFill>
                <a:latin typeface="+mn-lt"/>
              </a:rPr>
              <a:t>Йорданов та інші проти Болгарії (ЄСПЛ, 26 вересня 2023)</a:t>
            </a:r>
            <a:endParaRPr lang="en-GB" sz="3200" b="1" dirty="0">
              <a:solidFill>
                <a:srgbClr val="0070C0"/>
              </a:solidFill>
              <a:latin typeface="+mn-lt"/>
            </a:endParaRPr>
          </a:p>
        </p:txBody>
      </p:sp>
      <p:sp>
        <p:nvSpPr>
          <p:cNvPr id="3" name="Content Placeholder 2">
            <a:extLst>
              <a:ext uri="{FF2B5EF4-FFF2-40B4-BE49-F238E27FC236}">
                <a16:creationId xmlns:a16="http://schemas.microsoft.com/office/drawing/2014/main" id="{7E6E413A-092A-7442-7B09-EAE9D4771641}"/>
              </a:ext>
            </a:extLst>
          </p:cNvPr>
          <p:cNvSpPr>
            <a:spLocks noGrp="1"/>
          </p:cNvSpPr>
          <p:nvPr>
            <p:ph idx="1"/>
          </p:nvPr>
        </p:nvSpPr>
        <p:spPr>
          <a:xfrm>
            <a:off x="685800" y="2535382"/>
            <a:ext cx="11152414" cy="3506189"/>
          </a:xfrm>
        </p:spPr>
        <p:txBody>
          <a:bodyPr>
            <a:normAutofit fontScale="92500"/>
          </a:bodyPr>
          <a:lstStyle/>
          <a:p>
            <a:pPr algn="just"/>
            <a:r>
              <a:rPr lang="uk" dirty="0"/>
              <a:t>Цивільна конфіскація сама по собі не є несумісною з ЄКПЛ.</a:t>
            </a:r>
          </a:p>
          <a:p>
            <a:pPr algn="just"/>
            <a:r>
              <a:rPr lang="uk" dirty="0"/>
              <a:t>Повинен залишатися певний зв'язок між встановленою або підозрюваною злочинною/незаконною поведінкою та конкретними активами.</a:t>
            </a:r>
          </a:p>
          <a:p>
            <a:pPr algn="just"/>
            <a:r>
              <a:rPr lang="uk" dirty="0"/>
              <a:t>Зворотний тягар доказування не є автоматично несумісним з Конвенцією</a:t>
            </a:r>
            <a:r>
              <a:rPr lang="uk-UA" dirty="0"/>
              <a:t>.</a:t>
            </a:r>
            <a:endParaRPr lang="uk" dirty="0"/>
          </a:p>
          <a:p>
            <a:pPr algn="just"/>
            <a:r>
              <a:rPr lang="uk" dirty="0"/>
              <a:t>Суди повинні проводити індивідуальну оцінку.</a:t>
            </a:r>
          </a:p>
          <a:p>
            <a:pPr algn="just"/>
            <a:r>
              <a:rPr lang="uk" dirty="0"/>
              <a:t>Сфера застосування цивільної конфіскації, що поширюється на подружжя та компанії, викликає посилені занепокоєння щодо пропорційності.</a:t>
            </a:r>
          </a:p>
        </p:txBody>
      </p:sp>
      <p:sp>
        <p:nvSpPr>
          <p:cNvPr id="4" name="Slide Number Placeholder 3">
            <a:extLst>
              <a:ext uri="{FF2B5EF4-FFF2-40B4-BE49-F238E27FC236}">
                <a16:creationId xmlns:a16="http://schemas.microsoft.com/office/drawing/2014/main" id="{3F7854EE-815C-4C83-A05B-99C04930A2D3}"/>
              </a:ext>
            </a:extLst>
          </p:cNvPr>
          <p:cNvSpPr>
            <a:spLocks noGrp="1"/>
          </p:cNvSpPr>
          <p:nvPr>
            <p:ph type="sldNum" sz="quarter" idx="12"/>
          </p:nvPr>
        </p:nvSpPr>
        <p:spPr/>
        <p:txBody>
          <a:bodyPr/>
          <a:lstStyle/>
          <a:p>
            <a:fld id="{6C9AAF1A-E7F1-4381-B151-4732DB72FD28}" type="slidenum">
              <a:rPr lang="fr-FR" smtClean="0"/>
              <a:t>19</a:t>
            </a:fld>
            <a:endParaRPr lang="fr-FR"/>
          </a:p>
        </p:txBody>
      </p:sp>
    </p:spTree>
    <p:extLst>
      <p:ext uri="{BB962C8B-B14F-4D97-AF65-F5344CB8AC3E}">
        <p14:creationId xmlns:p14="http://schemas.microsoft.com/office/powerpoint/2010/main" val="2617039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A224C-547A-4B87-E8F5-1826E497D527}"/>
              </a:ext>
            </a:extLst>
          </p:cNvPr>
          <p:cNvSpPr>
            <a:spLocks noGrp="1"/>
          </p:cNvSpPr>
          <p:nvPr>
            <p:ph type="title"/>
          </p:nvPr>
        </p:nvSpPr>
        <p:spPr>
          <a:xfrm>
            <a:off x="0" y="2209162"/>
            <a:ext cx="12192000" cy="533723"/>
          </a:xfrm>
        </p:spPr>
        <p:txBody>
          <a:bodyPr>
            <a:normAutofit fontScale="90000"/>
          </a:bodyPr>
          <a:lstStyle/>
          <a:p>
            <a:r>
              <a:rPr lang="uk" sz="3900" b="1" dirty="0">
                <a:latin typeface="+mn-lt"/>
                <a:ea typeface="Cambria" pitchFamily="34" charset="-122"/>
                <a:cs typeface="Cambria" pitchFamily="34" charset="-120"/>
              </a:rPr>
              <a:t>Організована злочинність та прогалина у поверненні активів</a:t>
            </a:r>
            <a:r>
              <a:rPr lang="en-US" dirty="0"/>
              <a:t/>
            </a:r>
            <a:br>
              <a:rPr lang="en-US" dirty="0"/>
            </a:br>
            <a:endParaRPr lang="en-GB" dirty="0"/>
          </a:p>
        </p:txBody>
      </p:sp>
      <p:sp>
        <p:nvSpPr>
          <p:cNvPr id="3" name="Content Placeholder 2">
            <a:extLst>
              <a:ext uri="{FF2B5EF4-FFF2-40B4-BE49-F238E27FC236}">
                <a16:creationId xmlns:a16="http://schemas.microsoft.com/office/drawing/2014/main" id="{174F79C2-646B-4801-6533-166B1017BBE6}"/>
              </a:ext>
            </a:extLst>
          </p:cNvPr>
          <p:cNvSpPr>
            <a:spLocks noGrp="1"/>
          </p:cNvSpPr>
          <p:nvPr>
            <p:ph idx="1"/>
          </p:nvPr>
        </p:nvSpPr>
        <p:spPr>
          <a:xfrm>
            <a:off x="277586" y="2749174"/>
            <a:ext cx="11622866" cy="3275215"/>
          </a:xfrm>
        </p:spPr>
        <p:txBody>
          <a:bodyPr>
            <a:normAutofit fontScale="92500" lnSpcReduction="10000"/>
          </a:bodyPr>
          <a:lstStyle/>
          <a:p>
            <a:pPr algn="just">
              <a:buFont typeface="Wingdings" panose="05000000000000000000" pitchFamily="2" charset="2"/>
              <a:buChar char="Ø"/>
            </a:pPr>
            <a:r>
              <a:rPr lang="uk" dirty="0">
                <a:latin typeface="Calibri" pitchFamily="34" charset="0"/>
                <a:ea typeface="Calibri" pitchFamily="34" charset="-122"/>
                <a:cs typeface="Calibri" pitchFamily="34" charset="-120"/>
              </a:rPr>
              <a:t> Підсудні гинуть, тікають або отримують вигоду через брак доказів, в той час як активи залишаються в руках злочинців.</a:t>
            </a:r>
            <a:endParaRPr lang="en-US" dirty="0"/>
          </a:p>
          <a:p>
            <a:pPr algn="just">
              <a:buFont typeface="Wingdings" panose="05000000000000000000" pitchFamily="2" charset="2"/>
              <a:buChar char="Ø"/>
            </a:pPr>
            <a:r>
              <a:rPr lang="uk" dirty="0">
                <a:latin typeface="Calibri" pitchFamily="34" charset="0"/>
                <a:ea typeface="Calibri" pitchFamily="34" charset="-122"/>
                <a:cs typeface="Calibri" pitchFamily="34" charset="-120"/>
              </a:rPr>
              <a:t> Незаконні активи часто зберігаються в іноземних фінансових центрах , що вимагає складної міжнародної співпраці.</a:t>
            </a:r>
            <a:endParaRPr lang="en-US" dirty="0"/>
          </a:p>
          <a:p>
            <a:pPr algn="just">
              <a:buFont typeface="Wingdings" panose="05000000000000000000" pitchFamily="2" charset="2"/>
              <a:buChar char="Ø"/>
            </a:pPr>
            <a:r>
              <a:rPr lang="uk" dirty="0">
                <a:latin typeface="Calibri" pitchFamily="34" charset="0"/>
                <a:ea typeface="Calibri" pitchFamily="34" charset="-122"/>
                <a:cs typeface="Calibri" pitchFamily="34" charset="-120"/>
              </a:rPr>
              <a:t> Більшість правових систем вимагають обвинувального вироку у кримінальній справі, перш ніж активи можуть бути конфісковані.</a:t>
            </a:r>
          </a:p>
          <a:p>
            <a:pPr algn="just">
              <a:buFont typeface="Wingdings" panose="05000000000000000000" pitchFamily="2" charset="2"/>
              <a:buChar char="Ø"/>
            </a:pPr>
            <a:r>
              <a:rPr lang="uk" dirty="0">
                <a:latin typeface="Calibri" pitchFamily="34" charset="0"/>
                <a:ea typeface="Calibri" pitchFamily="34" charset="-122"/>
                <a:cs typeface="Calibri" pitchFamily="34" charset="-120"/>
              </a:rPr>
              <a:t> Інституційні недоліки перешкоджають кримінальному переслідуванню політично значущих осіб (РЕРів).</a:t>
            </a:r>
            <a:endParaRPr lang="en-US" dirty="0"/>
          </a:p>
          <a:p>
            <a:endParaRPr lang="en-US" dirty="0"/>
          </a:p>
          <a:p>
            <a:endParaRPr lang="en-GB" dirty="0"/>
          </a:p>
        </p:txBody>
      </p:sp>
      <p:sp>
        <p:nvSpPr>
          <p:cNvPr id="4" name="Rectangle 3">
            <a:extLst>
              <a:ext uri="{FF2B5EF4-FFF2-40B4-BE49-F238E27FC236}">
                <a16:creationId xmlns:a16="http://schemas.microsoft.com/office/drawing/2014/main" id="{82806AF8-59B1-D589-D491-D05C45FAE168}"/>
              </a:ext>
            </a:extLst>
          </p:cNvPr>
          <p:cNvSpPr/>
          <p:nvPr/>
        </p:nvSpPr>
        <p:spPr>
          <a:xfrm>
            <a:off x="588818" y="2476024"/>
            <a:ext cx="9103822"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lide Number Placeholder 5">
            <a:extLst>
              <a:ext uri="{FF2B5EF4-FFF2-40B4-BE49-F238E27FC236}">
                <a16:creationId xmlns:a16="http://schemas.microsoft.com/office/drawing/2014/main" id="{C53F0EBF-0016-E2FF-CE9A-34FFEDEEED9F}"/>
              </a:ext>
            </a:extLst>
          </p:cNvPr>
          <p:cNvSpPr>
            <a:spLocks noGrp="1"/>
          </p:cNvSpPr>
          <p:nvPr>
            <p:ph type="sldNum" sz="quarter" idx="12"/>
          </p:nvPr>
        </p:nvSpPr>
        <p:spPr/>
        <p:txBody>
          <a:bodyPr/>
          <a:lstStyle/>
          <a:p>
            <a:fld id="{6C9AAF1A-E7F1-4381-B151-4732DB72FD28}" type="slidenum">
              <a:rPr lang="fr-FR" smtClean="0"/>
              <a:t>2</a:t>
            </a:fld>
            <a:endParaRPr lang="fr-FR"/>
          </a:p>
        </p:txBody>
      </p:sp>
    </p:spTree>
    <p:extLst>
      <p:ext uri="{BB962C8B-B14F-4D97-AF65-F5344CB8AC3E}">
        <p14:creationId xmlns:p14="http://schemas.microsoft.com/office/powerpoint/2010/main" val="3663723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D1050-805F-55BE-AAF0-FD542A62F7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1FC3B8-7D28-9F1C-4C74-81845C042A3D}"/>
              </a:ext>
            </a:extLst>
          </p:cNvPr>
          <p:cNvSpPr>
            <a:spLocks noGrp="1"/>
          </p:cNvSpPr>
          <p:nvPr>
            <p:ph type="title"/>
          </p:nvPr>
        </p:nvSpPr>
        <p:spPr>
          <a:xfrm>
            <a:off x="685800" y="1933662"/>
            <a:ext cx="10668000" cy="601720"/>
          </a:xfrm>
        </p:spPr>
        <p:txBody>
          <a:bodyPr>
            <a:noAutofit/>
          </a:bodyPr>
          <a:lstStyle/>
          <a:p>
            <a:pPr algn="ctr"/>
            <a:r>
              <a:rPr lang="uk" sz="3200" b="1" dirty="0">
                <a:solidFill>
                  <a:srgbClr val="0070C0"/>
                </a:solidFill>
                <a:latin typeface="+mn-lt"/>
              </a:rPr>
              <a:t>Йорданов та інші проти Болгарії (ЄСПЛ, 26 вересня 2023)</a:t>
            </a:r>
            <a:endParaRPr lang="en-GB" sz="3200" b="1" dirty="0">
              <a:solidFill>
                <a:srgbClr val="0070C0"/>
              </a:solidFill>
              <a:latin typeface="+mn-lt"/>
            </a:endParaRPr>
          </a:p>
        </p:txBody>
      </p:sp>
      <p:sp>
        <p:nvSpPr>
          <p:cNvPr id="3" name="Content Placeholder 2">
            <a:extLst>
              <a:ext uri="{FF2B5EF4-FFF2-40B4-BE49-F238E27FC236}">
                <a16:creationId xmlns:a16="http://schemas.microsoft.com/office/drawing/2014/main" id="{A1B052A2-3FF6-27F0-0D86-29D2A28F5354}"/>
              </a:ext>
            </a:extLst>
          </p:cNvPr>
          <p:cNvSpPr>
            <a:spLocks noGrp="1"/>
          </p:cNvSpPr>
          <p:nvPr>
            <p:ph idx="1"/>
          </p:nvPr>
        </p:nvSpPr>
        <p:spPr>
          <a:xfrm>
            <a:off x="342900" y="2535382"/>
            <a:ext cx="11478986" cy="3538847"/>
          </a:xfrm>
        </p:spPr>
        <p:txBody>
          <a:bodyPr>
            <a:normAutofit lnSpcReduction="10000"/>
          </a:bodyPr>
          <a:lstStyle/>
          <a:p>
            <a:pPr marL="0" indent="0" algn="just">
              <a:buNone/>
            </a:pPr>
            <a:r>
              <a:rPr lang="uk" dirty="0"/>
              <a:t>У рішенні встановлено, що — незалежно від того, чи є конфіскація кримінальною чи цивільною, і незалежно від того, чи було винесено обвинувальний вирок — </a:t>
            </a:r>
            <a:r>
              <a:rPr lang="uk" b="1" dirty="0"/>
              <a:t>право власності вимагає, щоб суд, який постановляє рішення про конфіскацію, визначив заборонену поведінку, яка нібито призвела до отримання активів, </a:t>
            </a:r>
            <a:r>
              <a:rPr lang="uk" i="1" dirty="0"/>
              <a:t>та</a:t>
            </a:r>
            <a:r>
              <a:rPr lang="uk" dirty="0"/>
              <a:t> </a:t>
            </a:r>
            <a:r>
              <a:rPr lang="uk" b="1" dirty="0"/>
              <a:t>сформулювати обґрунтований зв'язок між цією поведінкою та цими конкретними активами</a:t>
            </a:r>
            <a:r>
              <a:rPr lang="uk" dirty="0"/>
              <a:t>. Одна лише констатація фінансової невідповідності, у поєднанні з нездатністю відповідача довести законне походження, не може замінити цей аналіз.</a:t>
            </a:r>
            <a:endParaRPr lang="en-GB" dirty="0"/>
          </a:p>
        </p:txBody>
      </p:sp>
      <p:sp>
        <p:nvSpPr>
          <p:cNvPr id="4" name="Slide Number Placeholder 3">
            <a:extLst>
              <a:ext uri="{FF2B5EF4-FFF2-40B4-BE49-F238E27FC236}">
                <a16:creationId xmlns:a16="http://schemas.microsoft.com/office/drawing/2014/main" id="{91964D34-9748-2563-38B0-C7667B33BF17}"/>
              </a:ext>
            </a:extLst>
          </p:cNvPr>
          <p:cNvSpPr>
            <a:spLocks noGrp="1"/>
          </p:cNvSpPr>
          <p:nvPr>
            <p:ph type="sldNum" sz="quarter" idx="12"/>
          </p:nvPr>
        </p:nvSpPr>
        <p:spPr/>
        <p:txBody>
          <a:bodyPr/>
          <a:lstStyle/>
          <a:p>
            <a:fld id="{6C9AAF1A-E7F1-4381-B151-4732DB72FD28}" type="slidenum">
              <a:rPr lang="fr-FR" smtClean="0"/>
              <a:t>20</a:t>
            </a:fld>
            <a:endParaRPr lang="fr-FR"/>
          </a:p>
        </p:txBody>
      </p:sp>
    </p:spTree>
    <p:extLst>
      <p:ext uri="{BB962C8B-B14F-4D97-AF65-F5344CB8AC3E}">
        <p14:creationId xmlns:p14="http://schemas.microsoft.com/office/powerpoint/2010/main" val="497692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74BDE-B4AE-3EBA-6E5D-5843B8898D50}"/>
              </a:ext>
            </a:extLst>
          </p:cNvPr>
          <p:cNvSpPr>
            <a:spLocks noGrp="1"/>
          </p:cNvSpPr>
          <p:nvPr>
            <p:ph type="title"/>
          </p:nvPr>
        </p:nvSpPr>
        <p:spPr>
          <a:xfrm>
            <a:off x="710184" y="1975225"/>
            <a:ext cx="10515600" cy="601720"/>
          </a:xfrm>
        </p:spPr>
        <p:txBody>
          <a:bodyPr>
            <a:noAutofit/>
          </a:bodyPr>
          <a:lstStyle/>
          <a:p>
            <a:r>
              <a:rPr lang="uk" sz="4000" b="1" dirty="0">
                <a:latin typeface="+mn-lt"/>
              </a:rPr>
              <a:t>Рекомендації для практиків</a:t>
            </a:r>
            <a:endParaRPr lang="en-GB" sz="4000" b="1" dirty="0">
              <a:latin typeface="+mn-lt"/>
            </a:endParaRPr>
          </a:p>
        </p:txBody>
      </p:sp>
      <p:sp>
        <p:nvSpPr>
          <p:cNvPr id="3" name="Content Placeholder 2">
            <a:extLst>
              <a:ext uri="{FF2B5EF4-FFF2-40B4-BE49-F238E27FC236}">
                <a16:creationId xmlns:a16="http://schemas.microsoft.com/office/drawing/2014/main" id="{E6DD4F81-0D24-AED5-DB78-A43B93E8EB92}"/>
              </a:ext>
            </a:extLst>
          </p:cNvPr>
          <p:cNvSpPr>
            <a:spLocks noGrp="1"/>
          </p:cNvSpPr>
          <p:nvPr>
            <p:ph idx="1"/>
          </p:nvPr>
        </p:nvSpPr>
        <p:spPr>
          <a:xfrm>
            <a:off x="743712" y="2862072"/>
            <a:ext cx="11078174" cy="3275215"/>
          </a:xfrm>
        </p:spPr>
        <p:txBody>
          <a:bodyPr>
            <a:normAutofit fontScale="92500" lnSpcReduction="20000"/>
          </a:bodyPr>
          <a:lstStyle/>
          <a:p>
            <a:pPr algn="just"/>
            <a:r>
              <a:rPr lang="uk" b="1" dirty="0">
                <a:latin typeface="Calibri" pitchFamily="34" charset="0"/>
                <a:ea typeface="Calibri" pitchFamily="34" charset="-122"/>
                <a:cs typeface="Calibri" pitchFamily="34" charset="-120"/>
              </a:rPr>
              <a:t>Використовуйте потрійний тест у всіх випадках -</a:t>
            </a:r>
            <a:r>
              <a:rPr lang="uk" dirty="0">
                <a:latin typeface="Calibri" pitchFamily="34" charset="0"/>
                <a:ea typeface="Calibri" pitchFamily="34" charset="-122"/>
                <a:cs typeface="Calibri" pitchFamily="34" charset="-120"/>
              </a:rPr>
              <a:t> кожне втручання у права власності має оцінюватися індивідуально та бути пропорційним поставленій законній меті.</a:t>
            </a:r>
            <a:endParaRPr lang="en-US" b="1" dirty="0"/>
          </a:p>
          <a:p>
            <a:pPr algn="just"/>
            <a:r>
              <a:rPr lang="uk" b="1" dirty="0">
                <a:latin typeface="Calibri" pitchFamily="34" charset="0"/>
                <a:ea typeface="Calibri" pitchFamily="34" charset="-122"/>
                <a:cs typeface="Calibri" pitchFamily="34" charset="-120"/>
              </a:rPr>
              <a:t>Забезпечте доступ до гарантій справедливого судового розгляду </a:t>
            </a:r>
            <a:r>
              <a:rPr lang="uk" dirty="0">
                <a:latin typeface="Calibri" pitchFamily="34" charset="0"/>
                <a:ea typeface="Calibri" pitchFamily="34" charset="-122"/>
                <a:cs typeface="Calibri" pitchFamily="34" charset="-120"/>
              </a:rPr>
              <a:t>– Цивільні стандарти!</a:t>
            </a:r>
          </a:p>
          <a:p>
            <a:pPr algn="just"/>
            <a:r>
              <a:rPr lang="uk" b="1" dirty="0">
                <a:latin typeface="Calibri" pitchFamily="34" charset="0"/>
                <a:ea typeface="Calibri" pitchFamily="34" charset="-122"/>
                <a:cs typeface="Calibri" pitchFamily="34" charset="-120"/>
              </a:rPr>
              <a:t>Обмежте цивільну конфіскацію доведеним кримінальним зв'язком.</a:t>
            </a:r>
            <a:endParaRPr lang="en-US" b="1" dirty="0"/>
          </a:p>
          <a:p>
            <a:pPr algn="just"/>
            <a:r>
              <a:rPr lang="uk-UA" b="1" dirty="0" err="1">
                <a:latin typeface="Calibri" pitchFamily="34" charset="0"/>
                <a:ea typeface="Calibri" pitchFamily="34" charset="-122"/>
                <a:cs typeface="Calibri" pitchFamily="34" charset="-120"/>
              </a:rPr>
              <a:t>Визначіть</a:t>
            </a:r>
            <a:r>
              <a:rPr lang="uk-UA" b="1" dirty="0">
                <a:latin typeface="Calibri" pitchFamily="34" charset="0"/>
                <a:ea typeface="Calibri" pitchFamily="34" charset="-122"/>
                <a:cs typeface="Calibri" pitchFamily="34" charset="-120"/>
              </a:rPr>
              <a:t> добросовісного власника та пропорційний захист.</a:t>
            </a:r>
            <a:endParaRPr lang="en-US" b="1" dirty="0"/>
          </a:p>
          <a:p>
            <a:pPr algn="just"/>
            <a:r>
              <a:rPr lang="uk" b="1" dirty="0">
                <a:latin typeface="Calibri" pitchFamily="34" charset="0"/>
                <a:ea typeface="Calibri" pitchFamily="34" charset="-122"/>
                <a:cs typeface="Calibri" pitchFamily="34" charset="-120"/>
              </a:rPr>
              <a:t>Координуйте провадження щодо цивільної конфікації та кримінальні провадження.</a:t>
            </a:r>
            <a:endParaRPr lang="en-US" b="1" dirty="0"/>
          </a:p>
          <a:p>
            <a:endParaRPr lang="en-GB" dirty="0"/>
          </a:p>
        </p:txBody>
      </p:sp>
      <p:sp>
        <p:nvSpPr>
          <p:cNvPr id="4" name="Rectangle 3">
            <a:extLst>
              <a:ext uri="{FF2B5EF4-FFF2-40B4-BE49-F238E27FC236}">
                <a16:creationId xmlns:a16="http://schemas.microsoft.com/office/drawing/2014/main" id="{C74B56D6-3B7C-EDF3-FC00-702E5521A572}"/>
              </a:ext>
            </a:extLst>
          </p:cNvPr>
          <p:cNvSpPr/>
          <p:nvPr/>
        </p:nvSpPr>
        <p:spPr>
          <a:xfrm>
            <a:off x="743712" y="2576945"/>
            <a:ext cx="7043928"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Slide Number Placeholder 4">
            <a:extLst>
              <a:ext uri="{FF2B5EF4-FFF2-40B4-BE49-F238E27FC236}">
                <a16:creationId xmlns:a16="http://schemas.microsoft.com/office/drawing/2014/main" id="{B9249CB8-CC35-495E-5B95-2A1E74D0DE2D}"/>
              </a:ext>
            </a:extLst>
          </p:cNvPr>
          <p:cNvSpPr>
            <a:spLocks noGrp="1"/>
          </p:cNvSpPr>
          <p:nvPr>
            <p:ph type="sldNum" sz="quarter" idx="12"/>
          </p:nvPr>
        </p:nvSpPr>
        <p:spPr/>
        <p:txBody>
          <a:bodyPr/>
          <a:lstStyle/>
          <a:p>
            <a:fld id="{6C9AAF1A-E7F1-4381-B151-4732DB72FD28}" type="slidenum">
              <a:rPr lang="fr-FR" smtClean="0"/>
              <a:t>21</a:t>
            </a:fld>
            <a:endParaRPr lang="fr-FR"/>
          </a:p>
        </p:txBody>
      </p:sp>
    </p:spTree>
    <p:extLst>
      <p:ext uri="{BB962C8B-B14F-4D97-AF65-F5344CB8AC3E}">
        <p14:creationId xmlns:p14="http://schemas.microsoft.com/office/powerpoint/2010/main" val="3737414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B112D-E05B-1582-1F55-24DE971478E5}"/>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A4FEFA6-9CE2-2BF5-506A-E56B0D0EAF01}"/>
              </a:ext>
            </a:extLst>
          </p:cNvPr>
          <p:cNvSpPr>
            <a:spLocks noGrp="1"/>
          </p:cNvSpPr>
          <p:nvPr>
            <p:ph idx="1"/>
          </p:nvPr>
        </p:nvSpPr>
        <p:spPr>
          <a:xfrm>
            <a:off x="734291" y="2711818"/>
            <a:ext cx="10515600" cy="3275215"/>
          </a:xfrm>
        </p:spPr>
        <p:txBody>
          <a:bodyPr>
            <a:normAutofit fontScale="92500" lnSpcReduction="10000"/>
          </a:bodyPr>
          <a:lstStyle/>
          <a:p>
            <a:pPr algn="just">
              <a:spcBef>
                <a:spcPts val="1800"/>
              </a:spcBef>
            </a:pPr>
            <a:r>
              <a:rPr lang="uk" sz="2600" dirty="0"/>
              <a:t>Пропорційність як головний принцип.</a:t>
            </a:r>
          </a:p>
          <a:p>
            <a:pPr algn="just">
              <a:spcBef>
                <a:spcPts val="1800"/>
              </a:spcBef>
            </a:pPr>
            <a:r>
              <a:rPr lang="uk" sz="2600" dirty="0"/>
              <a:t>Розширення прийняття цивільної конфіскації з посиленими гарантіями.</a:t>
            </a:r>
          </a:p>
          <a:p>
            <a:pPr algn="just">
              <a:spcBef>
                <a:spcPts val="1800"/>
              </a:spcBef>
            </a:pPr>
            <a:r>
              <a:rPr lang="uk" sz="2600" dirty="0"/>
              <a:t>Посилення презумпції невинуватості в рамках цивідбної конфіскації – </a:t>
            </a:r>
            <a:r>
              <a:rPr lang="uk" sz="2600" dirty="0">
                <a:solidFill>
                  <a:srgbClr val="2C2C2C"/>
                </a:solidFill>
                <a:latin typeface="Calibri" pitchFamily="34" charset="0"/>
                <a:ea typeface="Calibri" pitchFamily="34" charset="-122"/>
                <a:cs typeface="Calibri" pitchFamily="34" charset="-120"/>
              </a:rPr>
              <a:t>провадження не повинні містити кримінальні обвинувачення, особливо після виправдувального вироку або припинення справи.</a:t>
            </a:r>
            <a:endParaRPr lang="en-US" sz="2600" dirty="0"/>
          </a:p>
          <a:p>
            <a:pPr algn="just">
              <a:spcBef>
                <a:spcPts val="1800"/>
              </a:spcBef>
            </a:pPr>
            <a:r>
              <a:rPr lang="uk" sz="2600" dirty="0"/>
              <a:t>Мінімальний судовий перегляд у справах про санкції.</a:t>
            </a:r>
          </a:p>
          <a:p>
            <a:pPr algn="just">
              <a:spcBef>
                <a:spcPts val="1800"/>
              </a:spcBef>
            </a:pPr>
            <a:r>
              <a:rPr lang="uk" sz="2600" dirty="0"/>
              <a:t>Зростаюча актуальність Директиви 2024/1260.</a:t>
            </a:r>
          </a:p>
          <a:p>
            <a:endParaRPr lang="en-GB" dirty="0"/>
          </a:p>
        </p:txBody>
      </p:sp>
      <p:sp>
        <p:nvSpPr>
          <p:cNvPr id="5" name="TextBox 4">
            <a:extLst>
              <a:ext uri="{FF2B5EF4-FFF2-40B4-BE49-F238E27FC236}">
                <a16:creationId xmlns:a16="http://schemas.microsoft.com/office/drawing/2014/main" id="{B9389C67-095D-DFFA-DDF0-5A71241B3C09}"/>
              </a:ext>
            </a:extLst>
          </p:cNvPr>
          <p:cNvSpPr txBox="1"/>
          <p:nvPr/>
        </p:nvSpPr>
        <p:spPr>
          <a:xfrm>
            <a:off x="623454" y="1939636"/>
            <a:ext cx="9516589" cy="707886"/>
          </a:xfrm>
          <a:prstGeom prst="rect">
            <a:avLst/>
          </a:prstGeom>
          <a:noFill/>
        </p:spPr>
        <p:txBody>
          <a:bodyPr wrap="square" rtlCol="0">
            <a:spAutoFit/>
          </a:bodyPr>
          <a:lstStyle/>
          <a:p>
            <a:r>
              <a:rPr lang="uk" sz="4000" b="1" dirty="0"/>
              <a:t>КЛЮЧОВІ ТЕНДЕНЦІЇ ТА ВИСНОВКИ</a:t>
            </a:r>
            <a:endParaRPr lang="en-GB" sz="4000" b="1" dirty="0"/>
          </a:p>
        </p:txBody>
      </p:sp>
      <p:sp>
        <p:nvSpPr>
          <p:cNvPr id="6" name="Rectangle 5">
            <a:extLst>
              <a:ext uri="{FF2B5EF4-FFF2-40B4-BE49-F238E27FC236}">
                <a16:creationId xmlns:a16="http://schemas.microsoft.com/office/drawing/2014/main" id="{8ED7A350-6BED-AC10-452C-66956A166FBC}"/>
              </a:ext>
            </a:extLst>
          </p:cNvPr>
          <p:cNvSpPr/>
          <p:nvPr/>
        </p:nvSpPr>
        <p:spPr>
          <a:xfrm flipV="1">
            <a:off x="734291" y="2624661"/>
            <a:ext cx="6050557"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Slide Number Placeholder 1">
            <a:extLst>
              <a:ext uri="{FF2B5EF4-FFF2-40B4-BE49-F238E27FC236}">
                <a16:creationId xmlns:a16="http://schemas.microsoft.com/office/drawing/2014/main" id="{8E7B2A15-F34B-CFD4-485E-B6E296B5499E}"/>
              </a:ext>
            </a:extLst>
          </p:cNvPr>
          <p:cNvSpPr>
            <a:spLocks noGrp="1"/>
          </p:cNvSpPr>
          <p:nvPr>
            <p:ph type="sldNum" sz="quarter" idx="12"/>
          </p:nvPr>
        </p:nvSpPr>
        <p:spPr/>
        <p:txBody>
          <a:bodyPr/>
          <a:lstStyle/>
          <a:p>
            <a:fld id="{6C9AAF1A-E7F1-4381-B151-4732DB72FD28}" type="slidenum">
              <a:rPr lang="fr-FR" smtClean="0"/>
              <a:t>22</a:t>
            </a:fld>
            <a:endParaRPr lang="fr-FR"/>
          </a:p>
        </p:txBody>
      </p:sp>
    </p:spTree>
    <p:extLst>
      <p:ext uri="{BB962C8B-B14F-4D97-AF65-F5344CB8AC3E}">
        <p14:creationId xmlns:p14="http://schemas.microsoft.com/office/powerpoint/2010/main" val="17235801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4B1E2-9CC4-CF9A-F62A-0D8FD73574E5}"/>
            </a:ext>
          </a:extLst>
        </p:cNvPr>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E549B192-3E22-55AB-68FB-013F33BE9ABA}"/>
              </a:ext>
            </a:extLst>
          </p:cNvPr>
          <p:cNvSpPr>
            <a:spLocks noGrp="1"/>
          </p:cNvSpPr>
          <p:nvPr>
            <p:ph idx="1"/>
          </p:nvPr>
        </p:nvSpPr>
        <p:spPr>
          <a:xfrm>
            <a:off x="1681843" y="3049314"/>
            <a:ext cx="9421586" cy="1500108"/>
          </a:xfrm>
        </p:spPr>
        <p:txBody>
          <a:bodyPr>
            <a:normAutofit/>
          </a:bodyPr>
          <a:lstStyle/>
          <a:p>
            <a:pPr marL="0" indent="0">
              <a:buNone/>
            </a:pPr>
            <a:r>
              <a:rPr lang="uk" sz="4400" b="1" dirty="0">
                <a:solidFill>
                  <a:srgbClr val="000000"/>
                </a:solidFill>
                <a:latin typeface="Arial" panose="020B0604020202020204" pitchFamily="34" charset="0"/>
                <a:ea typeface="Arial" panose="020B0604020202020204" pitchFamily="34" charset="0"/>
              </a:rPr>
              <a:t>Судова практика ЄСПЛ щодо санкцій і обмежувальних заходів </a:t>
            </a:r>
            <a:endParaRPr lang="nl-BE" sz="4400" dirty="0"/>
          </a:p>
        </p:txBody>
      </p:sp>
      <p:sp>
        <p:nvSpPr>
          <p:cNvPr id="2" name="Slide Number Placeholder 1">
            <a:extLst>
              <a:ext uri="{FF2B5EF4-FFF2-40B4-BE49-F238E27FC236}">
                <a16:creationId xmlns:a16="http://schemas.microsoft.com/office/drawing/2014/main" id="{79F2B0C9-F800-572D-2E9E-F2C05AB45593}"/>
              </a:ext>
            </a:extLst>
          </p:cNvPr>
          <p:cNvSpPr>
            <a:spLocks noGrp="1"/>
          </p:cNvSpPr>
          <p:nvPr>
            <p:ph type="sldNum" sz="quarter" idx="12"/>
          </p:nvPr>
        </p:nvSpPr>
        <p:spPr/>
        <p:txBody>
          <a:bodyPr/>
          <a:lstStyle/>
          <a:p>
            <a:fld id="{6C9AAF1A-E7F1-4381-B151-4732DB72FD28}" type="slidenum">
              <a:rPr lang="fr-FR" smtClean="0"/>
              <a:t>23</a:t>
            </a:fld>
            <a:endParaRPr lang="fr-FR"/>
          </a:p>
        </p:txBody>
      </p:sp>
    </p:spTree>
    <p:extLst>
      <p:ext uri="{BB962C8B-B14F-4D97-AF65-F5344CB8AC3E}">
        <p14:creationId xmlns:p14="http://schemas.microsoft.com/office/powerpoint/2010/main" val="24328058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03879-5DA1-CA60-C4F3-CD9630D9C29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3A90E8C-94CB-F78A-82F2-68A3797A390C}"/>
              </a:ext>
            </a:extLst>
          </p:cNvPr>
          <p:cNvSpPr txBox="1"/>
          <p:nvPr/>
        </p:nvSpPr>
        <p:spPr>
          <a:xfrm>
            <a:off x="810490" y="2224045"/>
            <a:ext cx="10733809" cy="1569660"/>
          </a:xfrm>
          <a:prstGeom prst="rect">
            <a:avLst/>
          </a:prstGeom>
          <a:noFill/>
        </p:spPr>
        <p:txBody>
          <a:bodyPr wrap="square">
            <a:spAutoFit/>
          </a:bodyPr>
          <a:lstStyle/>
          <a:p>
            <a:pPr algn="just"/>
            <a:r>
              <a:rPr lang="uk" sz="2400" b="1" dirty="0"/>
              <a:t>Заходи щодо реалізації зобов'язань щодо міжнародних санкцій </a:t>
            </a:r>
            <a:r>
              <a:rPr lang="uk" sz="2400" dirty="0"/>
              <a:t>– це сукупність законодавчих, адміністративних та правозастосовних інструментів, за допомогою яких держави інтерпретують обов'язкові міжнародні та наднаціональні позначення</a:t>
            </a:r>
            <a:endParaRPr lang="en-GB" sz="2400" dirty="0"/>
          </a:p>
        </p:txBody>
      </p:sp>
      <p:sp>
        <p:nvSpPr>
          <p:cNvPr id="4" name="Arrow: Right 3">
            <a:extLst>
              <a:ext uri="{FF2B5EF4-FFF2-40B4-BE49-F238E27FC236}">
                <a16:creationId xmlns:a16="http://schemas.microsoft.com/office/drawing/2014/main" id="{EA4A2A56-FB67-BD05-48F5-D70FB788E6A8}"/>
              </a:ext>
            </a:extLst>
          </p:cNvPr>
          <p:cNvSpPr/>
          <p:nvPr/>
        </p:nvSpPr>
        <p:spPr>
          <a:xfrm>
            <a:off x="1267688" y="3844750"/>
            <a:ext cx="540327" cy="581891"/>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a:extLst>
              <a:ext uri="{FF2B5EF4-FFF2-40B4-BE49-F238E27FC236}">
                <a16:creationId xmlns:a16="http://schemas.microsoft.com/office/drawing/2014/main" id="{08E4CE06-CFFD-1B22-B042-5365DE1790C4}"/>
              </a:ext>
            </a:extLst>
          </p:cNvPr>
          <p:cNvSpPr txBox="1"/>
          <p:nvPr/>
        </p:nvSpPr>
        <p:spPr>
          <a:xfrm>
            <a:off x="2258293" y="3656747"/>
            <a:ext cx="9286006" cy="923330"/>
          </a:xfrm>
          <a:prstGeom prst="rect">
            <a:avLst/>
          </a:prstGeom>
          <a:noFill/>
        </p:spPr>
        <p:txBody>
          <a:bodyPr wrap="square">
            <a:spAutoFit/>
          </a:bodyPr>
          <a:lstStyle/>
          <a:p>
            <a:r>
              <a:rPr lang="uk" b="1" dirty="0">
                <a:solidFill>
                  <a:srgbClr val="0070C0"/>
                </a:solidFill>
              </a:rPr>
              <a:t>Ці заходи являють собою форму </a:t>
            </a:r>
            <a:r>
              <a:rPr lang="uk" b="1" i="1" dirty="0">
                <a:solidFill>
                  <a:srgbClr val="0070C0"/>
                </a:solidFill>
              </a:rPr>
              <a:t>адміністративної заборони, </a:t>
            </a:r>
            <a:r>
              <a:rPr lang="uk" b="1" dirty="0">
                <a:solidFill>
                  <a:srgbClr val="0070C0"/>
                </a:solidFill>
              </a:rPr>
              <a:t>спрямованої на майно, а не на особу, діють незалежно від кримінального провадження та підлягають скасуванню після виключення з реєстру</a:t>
            </a:r>
            <a:endParaRPr lang="en-GB" b="1" dirty="0">
              <a:solidFill>
                <a:srgbClr val="0070C0"/>
              </a:solidFill>
            </a:endParaRPr>
          </a:p>
        </p:txBody>
      </p:sp>
      <p:sp>
        <p:nvSpPr>
          <p:cNvPr id="7" name="Arrow: Right 6">
            <a:extLst>
              <a:ext uri="{FF2B5EF4-FFF2-40B4-BE49-F238E27FC236}">
                <a16:creationId xmlns:a16="http://schemas.microsoft.com/office/drawing/2014/main" id="{ACCBE775-2596-BED6-D897-16576FC49B96}"/>
              </a:ext>
            </a:extLst>
          </p:cNvPr>
          <p:cNvSpPr/>
          <p:nvPr/>
        </p:nvSpPr>
        <p:spPr>
          <a:xfrm>
            <a:off x="1239975" y="4856402"/>
            <a:ext cx="540327" cy="581891"/>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a:extLst>
              <a:ext uri="{FF2B5EF4-FFF2-40B4-BE49-F238E27FC236}">
                <a16:creationId xmlns:a16="http://schemas.microsoft.com/office/drawing/2014/main" id="{6B40C221-8E12-FE41-270A-00C33D5FAE5F}"/>
              </a:ext>
            </a:extLst>
          </p:cNvPr>
          <p:cNvSpPr txBox="1"/>
          <p:nvPr/>
        </p:nvSpPr>
        <p:spPr>
          <a:xfrm>
            <a:off x="2299853" y="4812450"/>
            <a:ext cx="9286005" cy="1200329"/>
          </a:xfrm>
          <a:prstGeom prst="rect">
            <a:avLst/>
          </a:prstGeom>
          <a:noFill/>
        </p:spPr>
        <p:txBody>
          <a:bodyPr wrap="square">
            <a:spAutoFit/>
          </a:bodyPr>
          <a:lstStyle/>
          <a:p>
            <a:pPr algn="just"/>
            <a:r>
              <a:rPr lang="uk" b="1" dirty="0">
                <a:solidFill>
                  <a:srgbClr val="0070C0"/>
                </a:solidFill>
              </a:rPr>
              <a:t>Директива 2024/1226 — </a:t>
            </a:r>
            <a:r>
              <a:rPr lang="uk" b="1" dirty="0" err="1">
                <a:solidFill>
                  <a:srgbClr val="0070C0"/>
                </a:solidFill>
              </a:rPr>
              <a:t>гармонізована </a:t>
            </a:r>
            <a:r>
              <a:rPr lang="uk" b="1" dirty="0">
                <a:solidFill>
                  <a:srgbClr val="0070C0"/>
                </a:solidFill>
              </a:rPr>
              <a:t>система кримінального права, яка вимагає від держав-членів розглядати навмисне порушення та обхід цих заходів як серйозні кримінальні злочини, що караються мінімальним максимальним покаранням у вигляді п’яти років позбавлення волі.</a:t>
            </a:r>
            <a:endParaRPr lang="en-GB" b="1" dirty="0">
              <a:solidFill>
                <a:srgbClr val="0070C0"/>
              </a:solidFill>
            </a:endParaRPr>
          </a:p>
        </p:txBody>
      </p:sp>
    </p:spTree>
    <p:extLst>
      <p:ext uri="{BB962C8B-B14F-4D97-AF65-F5344CB8AC3E}">
        <p14:creationId xmlns:p14="http://schemas.microsoft.com/office/powerpoint/2010/main" val="29285457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B0758-DA61-7245-716A-4D550F8E927D}"/>
              </a:ext>
            </a:extLst>
          </p:cNvPr>
          <p:cNvSpPr>
            <a:spLocks noGrp="1"/>
          </p:cNvSpPr>
          <p:nvPr>
            <p:ph type="title"/>
          </p:nvPr>
        </p:nvSpPr>
        <p:spPr/>
        <p:txBody>
          <a:bodyPr>
            <a:normAutofit fontScale="90000"/>
          </a:bodyPr>
          <a:lstStyle/>
          <a:p>
            <a:r>
              <a:rPr lang="uk" b="1" dirty="0" err="1"/>
              <a:t>Основні </a:t>
            </a:r>
            <a:r>
              <a:rPr lang="uk" b="1" dirty="0"/>
              <a:t>права</a:t>
            </a:r>
            <a:endParaRPr lang="en-GB" b="1" dirty="0"/>
          </a:p>
        </p:txBody>
      </p:sp>
      <p:sp>
        <p:nvSpPr>
          <p:cNvPr id="3" name="Content Placeholder 2">
            <a:extLst>
              <a:ext uri="{FF2B5EF4-FFF2-40B4-BE49-F238E27FC236}">
                <a16:creationId xmlns:a16="http://schemas.microsoft.com/office/drawing/2014/main" id="{7301AD91-735D-7483-E665-6618560F3361}"/>
              </a:ext>
            </a:extLst>
          </p:cNvPr>
          <p:cNvSpPr>
            <a:spLocks noGrp="1"/>
          </p:cNvSpPr>
          <p:nvPr>
            <p:ph idx="1"/>
          </p:nvPr>
        </p:nvSpPr>
        <p:spPr>
          <a:xfrm>
            <a:off x="838200" y="2784922"/>
            <a:ext cx="10515600" cy="3275215"/>
          </a:xfrm>
        </p:spPr>
        <p:txBody>
          <a:bodyPr/>
          <a:lstStyle/>
          <a:p>
            <a:r>
              <a:rPr lang="uk" b="1" dirty="0">
                <a:latin typeface="Calibri" pitchFamily="34" charset="0"/>
                <a:ea typeface="Calibri" pitchFamily="34" charset="-122"/>
                <a:cs typeface="Calibri" pitchFamily="34" charset="-120"/>
              </a:rPr>
              <a:t>Право на приватне життя</a:t>
            </a:r>
            <a:endParaRPr lang="en-US" dirty="0"/>
          </a:p>
          <a:p>
            <a:r>
              <a:rPr lang="uk" b="1" dirty="0">
                <a:latin typeface="Calibri" pitchFamily="34" charset="0"/>
                <a:ea typeface="Calibri" pitchFamily="34" charset="-122"/>
                <a:cs typeface="Calibri" pitchFamily="34" charset="-120"/>
              </a:rPr>
              <a:t>Презумпція невинуватості</a:t>
            </a:r>
          </a:p>
          <a:p>
            <a:r>
              <a:rPr lang="uk" b="1" dirty="0">
                <a:latin typeface="Calibri" pitchFamily="34" charset="0"/>
                <a:ea typeface="Calibri" pitchFamily="34" charset="-122"/>
                <a:cs typeface="Calibri" pitchFamily="34" charset="-120"/>
              </a:rPr>
              <a:t>Право на правовий захист</a:t>
            </a:r>
            <a:endParaRPr lang="en-US" dirty="0"/>
          </a:p>
          <a:p>
            <a:r>
              <a:rPr lang="uk" b="1" dirty="0">
                <a:latin typeface="Calibri" pitchFamily="34" charset="0"/>
                <a:ea typeface="Calibri" pitchFamily="34" charset="-122"/>
                <a:cs typeface="Calibri" pitchFamily="34" charset="-120"/>
              </a:rPr>
              <a:t>Хартія основних прав ЄС</a:t>
            </a:r>
          </a:p>
          <a:p>
            <a:pPr lvl="1"/>
            <a:r>
              <a:rPr lang="uk" b="1" dirty="0">
                <a:latin typeface="Calibri" pitchFamily="34" charset="0"/>
                <a:ea typeface="Calibri" pitchFamily="34" charset="-122"/>
                <a:cs typeface="Calibri" pitchFamily="34" charset="-120"/>
              </a:rPr>
              <a:t>Свобода ведення бізнесу</a:t>
            </a:r>
            <a:endParaRPr lang="en-US" dirty="0"/>
          </a:p>
          <a:p>
            <a:pPr lvl="1"/>
            <a:r>
              <a:rPr lang="uk" b="1" dirty="0">
                <a:latin typeface="Calibri" pitchFamily="34" charset="0"/>
                <a:ea typeface="Calibri" pitchFamily="34" charset="-122"/>
                <a:cs typeface="Calibri" pitchFamily="34" charset="-120"/>
              </a:rPr>
              <a:t>Право на ефективний судовий захист</a:t>
            </a:r>
            <a:endParaRPr lang="en-US" dirty="0"/>
          </a:p>
          <a:p>
            <a:pPr lvl="1"/>
            <a:r>
              <a:rPr lang="uk" b="1" dirty="0">
                <a:latin typeface="Calibri" pitchFamily="34" charset="0"/>
                <a:ea typeface="Calibri" pitchFamily="34" charset="-122"/>
                <a:cs typeface="Calibri" pitchFamily="34" charset="-120"/>
              </a:rPr>
              <a:t>Право на належне управління</a:t>
            </a:r>
            <a:endParaRPr lang="en-US" dirty="0"/>
          </a:p>
          <a:p>
            <a:pPr lvl="1"/>
            <a:endParaRPr lang="en-GB" b="1" dirty="0"/>
          </a:p>
        </p:txBody>
      </p:sp>
      <p:sp>
        <p:nvSpPr>
          <p:cNvPr id="4" name="Rectangle 3">
            <a:extLst>
              <a:ext uri="{FF2B5EF4-FFF2-40B4-BE49-F238E27FC236}">
                <a16:creationId xmlns:a16="http://schemas.microsoft.com/office/drawing/2014/main" id="{F5430E4C-F553-9EAD-A6F8-9BCBB7C4EB7E}"/>
              </a:ext>
            </a:extLst>
          </p:cNvPr>
          <p:cNvSpPr/>
          <p:nvPr/>
        </p:nvSpPr>
        <p:spPr>
          <a:xfrm>
            <a:off x="966216" y="2534428"/>
            <a:ext cx="3843528"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Slide Number Placeholder 4">
            <a:extLst>
              <a:ext uri="{FF2B5EF4-FFF2-40B4-BE49-F238E27FC236}">
                <a16:creationId xmlns:a16="http://schemas.microsoft.com/office/drawing/2014/main" id="{A833D14C-08D2-3BD4-1389-DC6422509A2D}"/>
              </a:ext>
            </a:extLst>
          </p:cNvPr>
          <p:cNvSpPr>
            <a:spLocks noGrp="1"/>
          </p:cNvSpPr>
          <p:nvPr>
            <p:ph type="sldNum" sz="quarter" idx="12"/>
          </p:nvPr>
        </p:nvSpPr>
        <p:spPr/>
        <p:txBody>
          <a:bodyPr/>
          <a:lstStyle/>
          <a:p>
            <a:fld id="{6C9AAF1A-E7F1-4381-B151-4732DB72FD28}" type="slidenum">
              <a:rPr lang="fr-FR" smtClean="0"/>
              <a:t>25</a:t>
            </a:fld>
            <a:endParaRPr lang="fr-FR"/>
          </a:p>
        </p:txBody>
      </p:sp>
    </p:spTree>
    <p:extLst>
      <p:ext uri="{BB962C8B-B14F-4D97-AF65-F5344CB8AC3E}">
        <p14:creationId xmlns:p14="http://schemas.microsoft.com/office/powerpoint/2010/main" val="41576895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5F3F5-9B27-D18E-E214-985C056C4ABD}"/>
              </a:ext>
            </a:extLst>
          </p:cNvPr>
          <p:cNvSpPr>
            <a:spLocks noGrp="1"/>
          </p:cNvSpPr>
          <p:nvPr>
            <p:ph type="title"/>
          </p:nvPr>
        </p:nvSpPr>
        <p:spPr/>
        <p:txBody>
          <a:bodyPr>
            <a:normAutofit fontScale="90000"/>
          </a:bodyPr>
          <a:lstStyle/>
          <a:p>
            <a:r>
              <a:rPr lang="uk" b="1" dirty="0">
                <a:latin typeface="+mn-lt"/>
              </a:rPr>
              <a:t>Допустимі обмеження</a:t>
            </a:r>
            <a:endParaRPr lang="en-GB" dirty="0">
              <a:latin typeface="+mn-lt"/>
            </a:endParaRPr>
          </a:p>
        </p:txBody>
      </p:sp>
      <p:sp>
        <p:nvSpPr>
          <p:cNvPr id="3" name="Content Placeholder 2">
            <a:extLst>
              <a:ext uri="{FF2B5EF4-FFF2-40B4-BE49-F238E27FC236}">
                <a16:creationId xmlns:a16="http://schemas.microsoft.com/office/drawing/2014/main" id="{565A1144-155E-6644-2D7E-F21DCC3F6FCE}"/>
              </a:ext>
            </a:extLst>
          </p:cNvPr>
          <p:cNvSpPr>
            <a:spLocks noGrp="1"/>
          </p:cNvSpPr>
          <p:nvPr>
            <p:ph idx="1"/>
          </p:nvPr>
        </p:nvSpPr>
        <p:spPr>
          <a:xfrm>
            <a:off x="838200" y="2731685"/>
            <a:ext cx="10515600" cy="2343246"/>
          </a:xfrm>
        </p:spPr>
        <p:txBody>
          <a:bodyPr/>
          <a:lstStyle/>
          <a:p>
            <a:pPr>
              <a:lnSpc>
                <a:spcPct val="100000"/>
              </a:lnSpc>
              <a:spcBef>
                <a:spcPts val="0"/>
              </a:spcBef>
              <a:buFont typeface="Wingdings" panose="05000000000000000000" pitchFamily="2" charset="2"/>
              <a:buChar char="Ø"/>
            </a:pPr>
            <a:r>
              <a:rPr lang="uk" b="1" dirty="0">
                <a:latin typeface="Calibri" pitchFamily="34" charset="0"/>
                <a:ea typeface="Calibri" pitchFamily="34" charset="-122"/>
                <a:cs typeface="Calibri" pitchFamily="34" charset="-120"/>
              </a:rPr>
              <a:t> ПРИДАТНІСТЬ - (Доречність)</a:t>
            </a:r>
          </a:p>
          <a:p>
            <a:pPr>
              <a:lnSpc>
                <a:spcPct val="100000"/>
              </a:lnSpc>
              <a:spcBef>
                <a:spcPts val="0"/>
              </a:spcBef>
              <a:buFont typeface="Wingdings" panose="05000000000000000000" pitchFamily="2" charset="2"/>
              <a:buChar char="Ø"/>
            </a:pPr>
            <a:endParaRPr lang="en-US" b="1" dirty="0">
              <a:latin typeface="Calibri" pitchFamily="34" charset="0"/>
              <a:ea typeface="Calibri" pitchFamily="34" charset="-122"/>
              <a:cs typeface="Calibri" pitchFamily="34" charset="-120"/>
            </a:endParaRPr>
          </a:p>
          <a:p>
            <a:pPr>
              <a:lnSpc>
                <a:spcPct val="100000"/>
              </a:lnSpc>
              <a:spcBef>
                <a:spcPts val="0"/>
              </a:spcBef>
              <a:buFont typeface="Wingdings" panose="05000000000000000000" pitchFamily="2" charset="2"/>
              <a:buChar char="Ø"/>
            </a:pPr>
            <a:r>
              <a:rPr lang="uk" b="1" dirty="0">
                <a:latin typeface="Calibri" pitchFamily="34" charset="0"/>
                <a:ea typeface="Calibri" pitchFamily="34" charset="-122"/>
                <a:cs typeface="Calibri" pitchFamily="34" charset="-120"/>
              </a:rPr>
              <a:t> НЕОБХІДНІСТЬ</a:t>
            </a:r>
          </a:p>
          <a:p>
            <a:pPr>
              <a:lnSpc>
                <a:spcPct val="100000"/>
              </a:lnSpc>
              <a:spcBef>
                <a:spcPts val="0"/>
              </a:spcBef>
              <a:buFont typeface="Wingdings" panose="05000000000000000000" pitchFamily="2" charset="2"/>
              <a:buChar char="Ø"/>
            </a:pPr>
            <a:endParaRPr lang="en-US" b="1" dirty="0">
              <a:latin typeface="Calibri" pitchFamily="34" charset="0"/>
              <a:ea typeface="Calibri" pitchFamily="34" charset="-122"/>
              <a:cs typeface="Calibri" pitchFamily="34" charset="-120"/>
            </a:endParaRPr>
          </a:p>
          <a:p>
            <a:pPr>
              <a:lnSpc>
                <a:spcPct val="100000"/>
              </a:lnSpc>
              <a:spcBef>
                <a:spcPts val="0"/>
              </a:spcBef>
              <a:buFont typeface="Wingdings" panose="05000000000000000000" pitchFamily="2" charset="2"/>
              <a:buChar char="Ø"/>
            </a:pPr>
            <a:r>
              <a:rPr lang="uk" b="1" dirty="0">
                <a:latin typeface="Calibri" pitchFamily="34" charset="0"/>
                <a:ea typeface="Calibri" pitchFamily="34" charset="-122"/>
                <a:cs typeface="Calibri" pitchFamily="34" charset="-120"/>
              </a:rPr>
              <a:t> ПРОПОРЦІЙНІСТЬ - STRICTO SENSU</a:t>
            </a:r>
            <a:endParaRPr lang="en-US" dirty="0"/>
          </a:p>
          <a:p>
            <a:pPr marL="0" indent="0">
              <a:buNone/>
            </a:pPr>
            <a:endParaRPr lang="en-US" dirty="0"/>
          </a:p>
          <a:p>
            <a:endParaRPr lang="en-GB" dirty="0"/>
          </a:p>
        </p:txBody>
      </p:sp>
      <p:sp>
        <p:nvSpPr>
          <p:cNvPr id="4" name="Rectangle 3">
            <a:extLst>
              <a:ext uri="{FF2B5EF4-FFF2-40B4-BE49-F238E27FC236}">
                <a16:creationId xmlns:a16="http://schemas.microsoft.com/office/drawing/2014/main" id="{42028FFC-3C65-24F9-5715-18D6CD1D85B4}"/>
              </a:ext>
            </a:extLst>
          </p:cNvPr>
          <p:cNvSpPr/>
          <p:nvPr/>
        </p:nvSpPr>
        <p:spPr>
          <a:xfrm>
            <a:off x="969264" y="2488709"/>
            <a:ext cx="4279392"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rrow: Right 4">
            <a:extLst>
              <a:ext uri="{FF2B5EF4-FFF2-40B4-BE49-F238E27FC236}">
                <a16:creationId xmlns:a16="http://schemas.microsoft.com/office/drawing/2014/main" id="{937A0D46-8686-3838-5390-323CDDAD8BE3}"/>
              </a:ext>
            </a:extLst>
          </p:cNvPr>
          <p:cNvSpPr/>
          <p:nvPr/>
        </p:nvSpPr>
        <p:spPr>
          <a:xfrm>
            <a:off x="1115568" y="5119524"/>
            <a:ext cx="768096" cy="5568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53938EAE-4BE9-A9DF-1D20-65258781A127}"/>
              </a:ext>
            </a:extLst>
          </p:cNvPr>
          <p:cNvSpPr txBox="1"/>
          <p:nvPr/>
        </p:nvSpPr>
        <p:spPr>
          <a:xfrm>
            <a:off x="2199132" y="5087074"/>
            <a:ext cx="6099048" cy="830997"/>
          </a:xfrm>
          <a:prstGeom prst="rect">
            <a:avLst/>
          </a:prstGeom>
          <a:noFill/>
        </p:spPr>
        <p:txBody>
          <a:bodyPr wrap="square">
            <a:spAutoFit/>
          </a:bodyPr>
          <a:lstStyle/>
          <a:p>
            <a:r>
              <a:rPr lang="uk" sz="2400" b="1" dirty="0">
                <a:solidFill>
                  <a:srgbClr val="FF0000"/>
                </a:solidFill>
                <a:ea typeface="Cambria" pitchFamily="34" charset="-122"/>
                <a:cs typeface="Cambria" pitchFamily="34" charset="-120"/>
              </a:rPr>
              <a:t>Орієнтир: Каді та Аль-Баракаат (CJEU, 2008) </a:t>
            </a:r>
            <a:r>
              <a:rPr lang="uk" sz="2400" b="1" dirty="0">
                <a:solidFill>
                  <a:srgbClr val="FF0000"/>
                </a:solidFill>
              </a:rPr>
              <a:t>Каді II (CJEU - 18 липня 2013)</a:t>
            </a:r>
          </a:p>
        </p:txBody>
      </p:sp>
      <p:sp>
        <p:nvSpPr>
          <p:cNvPr id="6" name="Slide Number Placeholder 5">
            <a:extLst>
              <a:ext uri="{FF2B5EF4-FFF2-40B4-BE49-F238E27FC236}">
                <a16:creationId xmlns:a16="http://schemas.microsoft.com/office/drawing/2014/main" id="{4D5E4950-B400-3BA3-4E63-BD2717316E65}"/>
              </a:ext>
            </a:extLst>
          </p:cNvPr>
          <p:cNvSpPr>
            <a:spLocks noGrp="1"/>
          </p:cNvSpPr>
          <p:nvPr>
            <p:ph type="sldNum" sz="quarter" idx="12"/>
          </p:nvPr>
        </p:nvSpPr>
        <p:spPr/>
        <p:txBody>
          <a:bodyPr/>
          <a:lstStyle/>
          <a:p>
            <a:fld id="{6C9AAF1A-E7F1-4381-B151-4732DB72FD28}" type="slidenum">
              <a:rPr lang="fr-FR" smtClean="0"/>
              <a:t>26</a:t>
            </a:fld>
            <a:endParaRPr lang="fr-FR"/>
          </a:p>
        </p:txBody>
      </p:sp>
    </p:spTree>
    <p:extLst>
      <p:ext uri="{BB962C8B-B14F-4D97-AF65-F5344CB8AC3E}">
        <p14:creationId xmlns:p14="http://schemas.microsoft.com/office/powerpoint/2010/main" val="29232948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84309-4537-1E0D-B8B6-57E8758310C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C255C0B-B2F7-795F-F922-F9D97BCDD13D}"/>
              </a:ext>
            </a:extLst>
          </p:cNvPr>
          <p:cNvSpPr txBox="1"/>
          <p:nvPr/>
        </p:nvSpPr>
        <p:spPr>
          <a:xfrm>
            <a:off x="512618" y="2401523"/>
            <a:ext cx="11166764" cy="916854"/>
          </a:xfrm>
          <a:prstGeom prst="rect">
            <a:avLst/>
          </a:prstGeom>
          <a:noFill/>
        </p:spPr>
        <p:txBody>
          <a:bodyPr wrap="square">
            <a:spAutoFit/>
          </a:bodyPr>
          <a:lstStyle/>
          <a:p>
            <a:pPr algn="just">
              <a:lnSpc>
                <a:spcPct val="115000"/>
              </a:lnSpc>
              <a:spcAft>
                <a:spcPts val="600"/>
              </a:spcAft>
              <a:buNone/>
            </a:pPr>
            <a:r>
              <a:rPr lang="uk" sz="2400" b="1" dirty="0">
                <a:solidFill>
                  <a:srgbClr val="0070C0"/>
                </a:solidFill>
                <a:effectLst/>
                <a:ea typeface="Arial" panose="020B0604020202020204" pitchFamily="34" charset="0"/>
              </a:rPr>
              <a:t>Босфор Хава </a:t>
            </a:r>
            <a:r>
              <a:rPr lang="uk" sz="2400" b="1" dirty="0" err="1">
                <a:solidFill>
                  <a:srgbClr val="0070C0"/>
                </a:solidFill>
                <a:effectLst/>
                <a:ea typeface="Arial" panose="020B0604020202020204" pitchFamily="34" charset="0"/>
              </a:rPr>
              <a:t>Йолларі</a:t>
            </a:r>
            <a:r>
              <a:rPr lang="uk" sz="2400" b="1" dirty="0">
                <a:solidFill>
                  <a:srgbClr val="0070C0"/>
                </a:solidFill>
                <a:effectLst/>
                <a:ea typeface="Arial" panose="020B0604020202020204" pitchFamily="34" charset="0"/>
              </a:rPr>
              <a:t> </a:t>
            </a:r>
            <a:r>
              <a:rPr lang="uk" sz="2400" b="1" dirty="0" err="1">
                <a:solidFill>
                  <a:srgbClr val="0070C0"/>
                </a:solidFill>
                <a:effectLst/>
                <a:ea typeface="Arial" panose="020B0604020202020204" pitchFamily="34" charset="0"/>
              </a:rPr>
              <a:t>Туризм</a:t>
            </a:r>
            <a:r>
              <a:rPr lang="uk" sz="2400" b="1" dirty="0">
                <a:solidFill>
                  <a:srgbClr val="0070C0"/>
                </a:solidFill>
                <a:effectLst/>
                <a:ea typeface="Arial" panose="020B0604020202020204" pitchFamily="34" charset="0"/>
              </a:rPr>
              <a:t> </a:t>
            </a:r>
            <a:r>
              <a:rPr lang="uk" sz="2400" b="1" dirty="0" err="1">
                <a:solidFill>
                  <a:srgbClr val="0070C0"/>
                </a:solidFill>
                <a:effectLst/>
                <a:ea typeface="Arial" panose="020B0604020202020204" pitchFamily="34" charset="0"/>
              </a:rPr>
              <a:t>ве </a:t>
            </a:r>
            <a:r>
              <a:rPr lang="uk" sz="2400" b="1" dirty="0">
                <a:solidFill>
                  <a:srgbClr val="0070C0"/>
                </a:solidFill>
                <a:effectLst/>
                <a:ea typeface="Arial" panose="020B0604020202020204" pitchFamily="34" charset="0"/>
              </a:rPr>
              <a:t>Тіджарет </a:t>
            </a:r>
            <a:r>
              <a:rPr lang="uk" sz="2400" b="1" dirty="0" err="1">
                <a:solidFill>
                  <a:srgbClr val="0070C0"/>
                </a:solidFill>
                <a:effectLst/>
                <a:ea typeface="Arial" panose="020B0604020202020204" pitchFamily="34" charset="0"/>
              </a:rPr>
              <a:t>Анонім</a:t>
            </a:r>
            <a:r>
              <a:rPr lang="uk" sz="2400" b="1" dirty="0">
                <a:solidFill>
                  <a:srgbClr val="0070C0"/>
                </a:solidFill>
                <a:effectLst/>
                <a:ea typeface="Arial" panose="020B0604020202020204" pitchFamily="34" charset="0"/>
              </a:rPr>
              <a:t> </a:t>
            </a:r>
            <a:r>
              <a:rPr lang="uk" sz="2400" b="1" dirty="0" err="1">
                <a:solidFill>
                  <a:srgbClr val="0070C0"/>
                </a:solidFill>
                <a:effectLst/>
                <a:ea typeface="Arial" panose="020B0604020202020204" pitchFamily="34" charset="0"/>
              </a:rPr>
              <a:t>Ширкеті </a:t>
            </a:r>
            <a:r>
              <a:rPr lang="uk" sz="2400" b="1" dirty="0">
                <a:solidFill>
                  <a:srgbClr val="0070C0"/>
                </a:solidFill>
                <a:effectLst/>
                <a:ea typeface="Arial" panose="020B0604020202020204" pitchFamily="34" charset="0"/>
              </a:rPr>
              <a:t>проти Ірландії (2005, Велика палата).</a:t>
            </a:r>
          </a:p>
        </p:txBody>
      </p:sp>
      <p:sp>
        <p:nvSpPr>
          <p:cNvPr id="5" name="TextBox 4">
            <a:extLst>
              <a:ext uri="{FF2B5EF4-FFF2-40B4-BE49-F238E27FC236}">
                <a16:creationId xmlns:a16="http://schemas.microsoft.com/office/drawing/2014/main" id="{CF9D4AA9-C4DB-D26E-C826-3DB84D6FE953}"/>
              </a:ext>
            </a:extLst>
          </p:cNvPr>
          <p:cNvSpPr txBox="1"/>
          <p:nvPr/>
        </p:nvSpPr>
        <p:spPr>
          <a:xfrm>
            <a:off x="800100" y="3429000"/>
            <a:ext cx="10432473" cy="1200329"/>
          </a:xfrm>
          <a:prstGeom prst="rect">
            <a:avLst/>
          </a:prstGeom>
          <a:noFill/>
        </p:spPr>
        <p:txBody>
          <a:bodyPr wrap="square">
            <a:spAutoFit/>
          </a:bodyPr>
          <a:lstStyle/>
          <a:p>
            <a:pPr algn="just"/>
            <a:r>
              <a:rPr lang="uk" dirty="0">
                <a:ea typeface="Arial" panose="020B0604020202020204" pitchFamily="34" charset="0"/>
              </a:rPr>
              <a:t>Суд </a:t>
            </a:r>
            <a:r>
              <a:rPr lang="uk" sz="1800" dirty="0">
                <a:effectLst/>
                <a:ea typeface="Arial" panose="020B0604020202020204" pitchFamily="34" charset="0"/>
              </a:rPr>
              <a:t>постановив, що коли держава виконує зобов'язання, що випливають з її членства в міжнародній організації (у цьому випадку ЄС), і коли ця організація вважається такою, що захищає основні права у спосіб, який можна вважати принаймні еквівалентним Конвенції, існує презумпція того, що держава не відступила від ЄКПЛ.</a:t>
            </a:r>
            <a:endParaRPr lang="en-GB" dirty="0"/>
          </a:p>
        </p:txBody>
      </p:sp>
      <p:sp>
        <p:nvSpPr>
          <p:cNvPr id="7" name="TextBox 6">
            <a:extLst>
              <a:ext uri="{FF2B5EF4-FFF2-40B4-BE49-F238E27FC236}">
                <a16:creationId xmlns:a16="http://schemas.microsoft.com/office/drawing/2014/main" id="{8492348B-4866-B93C-8C83-91C38B2DE1A5}"/>
              </a:ext>
            </a:extLst>
          </p:cNvPr>
          <p:cNvSpPr txBox="1"/>
          <p:nvPr/>
        </p:nvSpPr>
        <p:spPr>
          <a:xfrm>
            <a:off x="1285010" y="4575608"/>
            <a:ext cx="10394372" cy="779444"/>
          </a:xfrm>
          <a:prstGeom prst="rect">
            <a:avLst/>
          </a:prstGeom>
          <a:noFill/>
        </p:spPr>
        <p:txBody>
          <a:bodyPr wrap="square">
            <a:spAutoFit/>
          </a:bodyPr>
          <a:lstStyle/>
          <a:p>
            <a:pPr>
              <a:lnSpc>
                <a:spcPct val="115000"/>
              </a:lnSpc>
              <a:spcAft>
                <a:spcPts val="600"/>
              </a:spcAft>
              <a:buNone/>
            </a:pPr>
            <a:r>
              <a:rPr lang="uk" sz="2000" b="1" dirty="0">
                <a:solidFill>
                  <a:srgbClr val="FF0000"/>
                </a:solidFill>
                <a:effectLst/>
                <a:ea typeface="Arial" panose="020B0604020202020204" pitchFamily="34" charset="0"/>
              </a:rPr>
              <a:t>його можна скасувати, якщо буде доведено, що захист прав людини є «явно недостатнім» у конкретному випадку.</a:t>
            </a:r>
          </a:p>
        </p:txBody>
      </p:sp>
      <p:sp>
        <p:nvSpPr>
          <p:cNvPr id="8" name="Arrow: Left-Right 7">
            <a:extLst>
              <a:ext uri="{FF2B5EF4-FFF2-40B4-BE49-F238E27FC236}">
                <a16:creationId xmlns:a16="http://schemas.microsoft.com/office/drawing/2014/main" id="{0DE7BAF9-4334-1159-972D-F0B815B3F27B}"/>
              </a:ext>
            </a:extLst>
          </p:cNvPr>
          <p:cNvSpPr/>
          <p:nvPr/>
        </p:nvSpPr>
        <p:spPr>
          <a:xfrm>
            <a:off x="512618" y="4739952"/>
            <a:ext cx="574965" cy="360218"/>
          </a:xfrm>
          <a:prstGeom prst="leftRigh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E41BD8A3-0942-0ACC-ED0F-8CA7549A3B88}"/>
              </a:ext>
            </a:extLst>
          </p:cNvPr>
          <p:cNvSpPr txBox="1"/>
          <p:nvPr/>
        </p:nvSpPr>
        <p:spPr>
          <a:xfrm>
            <a:off x="512618" y="1822992"/>
            <a:ext cx="6096000" cy="584775"/>
          </a:xfrm>
          <a:prstGeom prst="rect">
            <a:avLst/>
          </a:prstGeom>
          <a:noFill/>
        </p:spPr>
        <p:txBody>
          <a:bodyPr wrap="square">
            <a:spAutoFit/>
          </a:bodyPr>
          <a:lstStyle/>
          <a:p>
            <a:r>
              <a:rPr lang="uk" sz="3200" b="1" u="sng" dirty="0">
                <a:solidFill>
                  <a:srgbClr val="2C2C2C"/>
                </a:solidFill>
                <a:latin typeface="Calibri" pitchFamily="34" charset="0"/>
                <a:ea typeface="Calibri" pitchFamily="34" charset="-122"/>
                <a:cs typeface="Calibri" pitchFamily="34" charset="-120"/>
              </a:rPr>
              <a:t>Заходи, що впроваджуються ЄС</a:t>
            </a:r>
            <a:endParaRPr lang="en-GB" sz="3200" b="1" u="sng" dirty="0"/>
          </a:p>
        </p:txBody>
      </p:sp>
      <p:sp>
        <p:nvSpPr>
          <p:cNvPr id="9" name="Arrow: Left-Right 8">
            <a:extLst>
              <a:ext uri="{FF2B5EF4-FFF2-40B4-BE49-F238E27FC236}">
                <a16:creationId xmlns:a16="http://schemas.microsoft.com/office/drawing/2014/main" id="{DA96EED2-28D7-ADF6-E679-92FEF4FC4D1F}"/>
              </a:ext>
            </a:extLst>
          </p:cNvPr>
          <p:cNvSpPr/>
          <p:nvPr/>
        </p:nvSpPr>
        <p:spPr>
          <a:xfrm>
            <a:off x="526334" y="5521220"/>
            <a:ext cx="574965" cy="360218"/>
          </a:xfrm>
          <a:prstGeom prst="leftRigh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AA7D3A51-3FBB-6FE6-ECDF-D6D0655FE7E8}"/>
              </a:ext>
            </a:extLst>
          </p:cNvPr>
          <p:cNvSpPr txBox="1"/>
          <p:nvPr/>
        </p:nvSpPr>
        <p:spPr>
          <a:xfrm>
            <a:off x="1285009" y="5481328"/>
            <a:ext cx="7483433" cy="400110"/>
          </a:xfrm>
          <a:prstGeom prst="rect">
            <a:avLst/>
          </a:prstGeom>
          <a:noFill/>
        </p:spPr>
        <p:txBody>
          <a:bodyPr wrap="square">
            <a:spAutoFit/>
          </a:bodyPr>
          <a:lstStyle/>
          <a:p>
            <a:r>
              <a:rPr lang="uk" sz="2000" b="1" dirty="0">
                <a:solidFill>
                  <a:srgbClr val="FF0000"/>
                </a:solidFill>
                <a:latin typeface="Calibri" pitchFamily="34" charset="0"/>
                <a:ea typeface="Calibri" pitchFamily="34" charset="-122"/>
                <a:cs typeface="Calibri" pitchFamily="34" charset="-120"/>
              </a:rPr>
              <a:t>презумпція більше не застосовується до Великої Британії</a:t>
            </a:r>
            <a:endParaRPr lang="en-GB" sz="2000" b="1" dirty="0">
              <a:solidFill>
                <a:srgbClr val="FF0000"/>
              </a:solidFill>
            </a:endParaRPr>
          </a:p>
        </p:txBody>
      </p:sp>
    </p:spTree>
    <p:extLst>
      <p:ext uri="{BB962C8B-B14F-4D97-AF65-F5344CB8AC3E}">
        <p14:creationId xmlns:p14="http://schemas.microsoft.com/office/powerpoint/2010/main" val="42475013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DBCF5-4AC6-EBAF-8094-30EB8469F4A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299BE31-F359-1C06-EF2D-2D9362389526}"/>
              </a:ext>
            </a:extLst>
          </p:cNvPr>
          <p:cNvSpPr txBox="1"/>
          <p:nvPr/>
        </p:nvSpPr>
        <p:spPr>
          <a:xfrm>
            <a:off x="502225" y="2435312"/>
            <a:ext cx="11689775" cy="489749"/>
          </a:xfrm>
          <a:prstGeom prst="rect">
            <a:avLst/>
          </a:prstGeom>
          <a:noFill/>
        </p:spPr>
        <p:txBody>
          <a:bodyPr wrap="square">
            <a:spAutoFit/>
          </a:bodyPr>
          <a:lstStyle/>
          <a:p>
            <a:pPr>
              <a:lnSpc>
                <a:spcPct val="115000"/>
              </a:lnSpc>
              <a:spcAft>
                <a:spcPts val="600"/>
              </a:spcAft>
              <a:buNone/>
            </a:pPr>
            <a:r>
              <a:rPr lang="uk" sz="2400" b="1" dirty="0">
                <a:solidFill>
                  <a:srgbClr val="0070C0"/>
                </a:solidFill>
              </a:rPr>
              <a:t>Нада проти Швейцарії (2012, Велика палата) – санкції ООН за тероризм</a:t>
            </a:r>
            <a:endParaRPr lang="en-GB" sz="2400" b="1" dirty="0">
              <a:solidFill>
                <a:srgbClr val="0070C0"/>
              </a:solidFill>
              <a:effectLst/>
              <a:latin typeface="Arial" panose="020B0604020202020204" pitchFamily="34" charset="0"/>
              <a:ea typeface="Arial" panose="020B0604020202020204" pitchFamily="34" charset="0"/>
            </a:endParaRPr>
          </a:p>
        </p:txBody>
      </p:sp>
      <p:sp>
        <p:nvSpPr>
          <p:cNvPr id="5" name="TextBox 4">
            <a:extLst>
              <a:ext uri="{FF2B5EF4-FFF2-40B4-BE49-F238E27FC236}">
                <a16:creationId xmlns:a16="http://schemas.microsoft.com/office/drawing/2014/main" id="{2A59155B-1EBC-2A52-CD5C-D323722541E5}"/>
              </a:ext>
            </a:extLst>
          </p:cNvPr>
          <p:cNvSpPr txBox="1"/>
          <p:nvPr/>
        </p:nvSpPr>
        <p:spPr>
          <a:xfrm>
            <a:off x="136072" y="2959965"/>
            <a:ext cx="11919856" cy="1477328"/>
          </a:xfrm>
          <a:prstGeom prst="rect">
            <a:avLst/>
          </a:prstGeom>
          <a:noFill/>
        </p:spPr>
        <p:txBody>
          <a:bodyPr wrap="square">
            <a:spAutoFit/>
          </a:bodyPr>
          <a:lstStyle/>
          <a:p>
            <a:pPr algn="just"/>
            <a:r>
              <a:rPr lang="uk" dirty="0"/>
              <a:t>Пан Нада, громадянин Італії та Єгипту, був внесений до списку санкцій Комітету 1267 Ради Безпеки ООН як ймовірний фінансист тероризму. Швейцарія запровадила цей список, запровадивши заборону на в'їзд та заморожуючи активи. Оскільки пан Нада проживав в італійському анклаві Кампіоне-д'Італія , повністю оточеному швейцарською територією, заборона на в'їзд фактично обмежувала його перебування на території площею 1,6 км² протягом кількох років.</a:t>
            </a:r>
          </a:p>
          <a:p>
            <a:pPr algn="just"/>
            <a:endParaRPr lang="en-GB" dirty="0"/>
          </a:p>
        </p:txBody>
      </p:sp>
      <p:sp>
        <p:nvSpPr>
          <p:cNvPr id="7" name="TextBox 6">
            <a:extLst>
              <a:ext uri="{FF2B5EF4-FFF2-40B4-BE49-F238E27FC236}">
                <a16:creationId xmlns:a16="http://schemas.microsoft.com/office/drawing/2014/main" id="{1D1FC002-D60D-FD4E-C768-9D70357D445D}"/>
              </a:ext>
            </a:extLst>
          </p:cNvPr>
          <p:cNvSpPr txBox="1"/>
          <p:nvPr/>
        </p:nvSpPr>
        <p:spPr>
          <a:xfrm>
            <a:off x="931714" y="4183025"/>
            <a:ext cx="10917382" cy="2031325"/>
          </a:xfrm>
          <a:prstGeom prst="rect">
            <a:avLst/>
          </a:prstGeom>
          <a:noFill/>
        </p:spPr>
        <p:txBody>
          <a:bodyPr wrap="square">
            <a:spAutoFit/>
          </a:bodyPr>
          <a:lstStyle/>
          <a:p>
            <a:pPr algn="just"/>
            <a:r>
              <a:rPr lang="uk" dirty="0">
                <a:solidFill>
                  <a:srgbClr val="FF0000"/>
                </a:solidFill>
              </a:rPr>
              <a:t>Суд встановив порушення статті 8 (приватне та сімейне життя) та статті 13 (ефективний засіб правового захисту). Найважливіше те, що Суд постановив, що зобов'язання, що явно суперечать одна одній, що випливають зі Статуту ООН та ЄКПЛ, повинні бути, наскільки це можливо, гармонізовані та узгоджені (застосовуючи принцип системної інтеграції згідно зі статтею 31(3)(c) Віденської конвенції про право міжнародних договорів). </a:t>
            </a:r>
            <a:r>
              <a:rPr lang="uk" b="1" dirty="0">
                <a:solidFill>
                  <a:srgbClr val="FF0000"/>
                </a:solidFill>
              </a:rPr>
              <a:t>Суд постановив, що Швейцарія мала достатні повноваження у виконанні резолюції про санкції, щоб вжити заходів для захисту прав пана Нади, гарантованих Конвенцією, і не зробила цього.</a:t>
            </a:r>
          </a:p>
        </p:txBody>
      </p:sp>
      <p:sp>
        <p:nvSpPr>
          <p:cNvPr id="8" name="Arrow: Left-Right 7">
            <a:extLst>
              <a:ext uri="{FF2B5EF4-FFF2-40B4-BE49-F238E27FC236}">
                <a16:creationId xmlns:a16="http://schemas.microsoft.com/office/drawing/2014/main" id="{837E2EF3-589B-F734-B82C-6AFDE3360416}"/>
              </a:ext>
            </a:extLst>
          </p:cNvPr>
          <p:cNvSpPr/>
          <p:nvPr/>
        </p:nvSpPr>
        <p:spPr>
          <a:xfrm>
            <a:off x="159321" y="4793786"/>
            <a:ext cx="574965" cy="360218"/>
          </a:xfrm>
          <a:prstGeom prst="leftRigh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A453B59E-6EAE-C4BA-54D2-1F3A5EECC90F}"/>
              </a:ext>
            </a:extLst>
          </p:cNvPr>
          <p:cNvSpPr txBox="1"/>
          <p:nvPr/>
        </p:nvSpPr>
        <p:spPr>
          <a:xfrm>
            <a:off x="512618" y="1822992"/>
            <a:ext cx="6096000" cy="523220"/>
          </a:xfrm>
          <a:prstGeom prst="rect">
            <a:avLst/>
          </a:prstGeom>
          <a:noFill/>
        </p:spPr>
        <p:txBody>
          <a:bodyPr wrap="square">
            <a:spAutoFit/>
          </a:bodyPr>
          <a:lstStyle/>
          <a:p>
            <a:r>
              <a:rPr lang="uk" sz="2800" b="1" u="sng" dirty="0">
                <a:solidFill>
                  <a:srgbClr val="2C2C2C"/>
                </a:solidFill>
                <a:latin typeface="Calibri" pitchFamily="34" charset="0"/>
                <a:ea typeface="Calibri" pitchFamily="34" charset="-122"/>
                <a:cs typeface="Calibri" pitchFamily="34" charset="-120"/>
              </a:rPr>
              <a:t>Заходи ООН</a:t>
            </a:r>
            <a:endParaRPr lang="en-GB" sz="2800" b="1" u="sng" dirty="0"/>
          </a:p>
        </p:txBody>
      </p:sp>
    </p:spTree>
    <p:extLst>
      <p:ext uri="{BB962C8B-B14F-4D97-AF65-F5344CB8AC3E}">
        <p14:creationId xmlns:p14="http://schemas.microsoft.com/office/powerpoint/2010/main" val="1839844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CCE6B0-18BD-4186-DAAA-D11A86E573E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6ACAE0F-7A62-3315-0F0B-2B0E3D012BDC}"/>
              </a:ext>
            </a:extLst>
          </p:cNvPr>
          <p:cNvSpPr txBox="1"/>
          <p:nvPr/>
        </p:nvSpPr>
        <p:spPr>
          <a:xfrm>
            <a:off x="561108" y="1789699"/>
            <a:ext cx="11069784" cy="461665"/>
          </a:xfrm>
          <a:prstGeom prst="rect">
            <a:avLst/>
          </a:prstGeom>
          <a:noFill/>
        </p:spPr>
        <p:txBody>
          <a:bodyPr wrap="square">
            <a:spAutoFit/>
          </a:bodyPr>
          <a:lstStyle/>
          <a:p>
            <a:r>
              <a:rPr lang="uk" sz="2400" b="1" dirty="0">
                <a:solidFill>
                  <a:srgbClr val="2E5984"/>
                </a:solidFill>
                <a:effectLst/>
                <a:ea typeface="Arial" panose="020B0604020202020204" pitchFamily="34" charset="0"/>
              </a:rPr>
              <a:t>Аль-Дулімі та Монтана Менеджмент Інк. проти Швейцарії (2016, Велика палата)</a:t>
            </a:r>
            <a:endParaRPr lang="en-GB" sz="2400" dirty="0"/>
          </a:p>
        </p:txBody>
      </p:sp>
      <p:sp>
        <p:nvSpPr>
          <p:cNvPr id="5" name="TextBox 4">
            <a:extLst>
              <a:ext uri="{FF2B5EF4-FFF2-40B4-BE49-F238E27FC236}">
                <a16:creationId xmlns:a16="http://schemas.microsoft.com/office/drawing/2014/main" id="{DC65AA6B-E5CE-F441-16D7-8CB303CC872B}"/>
              </a:ext>
            </a:extLst>
          </p:cNvPr>
          <p:cNvSpPr txBox="1"/>
          <p:nvPr/>
        </p:nvSpPr>
        <p:spPr>
          <a:xfrm>
            <a:off x="163286" y="2251364"/>
            <a:ext cx="12028714" cy="3903120"/>
          </a:xfrm>
          <a:prstGeom prst="rect">
            <a:avLst/>
          </a:prstGeom>
          <a:noFill/>
        </p:spPr>
        <p:txBody>
          <a:bodyPr wrap="square">
            <a:spAutoFit/>
          </a:bodyPr>
          <a:lstStyle/>
          <a:p>
            <a:pPr algn="just">
              <a:lnSpc>
                <a:spcPct val="115000"/>
              </a:lnSpc>
              <a:spcAft>
                <a:spcPts val="600"/>
              </a:spcAft>
              <a:buNone/>
            </a:pPr>
            <a:r>
              <a:rPr lang="uk" sz="1600" dirty="0">
                <a:effectLst/>
                <a:latin typeface="Arial" panose="020B0604020202020204" pitchFamily="34" charset="0"/>
                <a:ea typeface="Arial" panose="020B0604020202020204" pitchFamily="34" charset="0"/>
              </a:rPr>
              <a:t>Пана Аль-Дулімі, якого нібито очолювали фінансові керуючі іракських розвідувальних служб за часів Саддама Хусейна, у Швейцарії були конфісковані відповідно до Резолюції Ради Безпеки ООН 1483 (2003). Швейцарський федеральний суд відмовився розглядати конфіскацію по суті, постановивши, що лише Комітет ООН із санкцій може приймати рішення про виключення зі списку.</a:t>
            </a:r>
          </a:p>
          <a:p>
            <a:pPr algn="just">
              <a:lnSpc>
                <a:spcPct val="115000"/>
              </a:lnSpc>
              <a:spcAft>
                <a:spcPts val="600"/>
              </a:spcAft>
              <a:buNone/>
            </a:pPr>
            <a:r>
              <a:rPr lang="uk" sz="1600" dirty="0">
                <a:effectLst/>
                <a:latin typeface="Arial" panose="020B0604020202020204" pitchFamily="34" charset="0"/>
                <a:ea typeface="Arial" panose="020B0604020202020204" pitchFamily="34" charset="0"/>
              </a:rPr>
              <a:t>Велика палата визнала порушення статті 6(1) ЄКПЛ (право на доступ до суду). Однак, обґрунтування рішення суттєво відрізнялося від попереднього рішення Палати (2013 року), в якому було застосовано тест еквівалентного захисту Босфору. Натомість Велика палата застосувала «презумпцію Аль-Джидди»: Суд припускає, що Рада Безпеки не має наміру накладати на держави-члени зобов'язання порушувати основоположні принципи прав людини. Якщо резолюція Ради Безпеки не містить чіткого або прямого формулювання, що виключає судовий контроль, держави повинні забезпечити достатній судовий контроль, щоб уникнути свавілля.</a:t>
            </a:r>
          </a:p>
          <a:p>
            <a:pPr algn="just">
              <a:lnSpc>
                <a:spcPct val="115000"/>
              </a:lnSpc>
              <a:spcAft>
                <a:spcPts val="600"/>
              </a:spcAft>
              <a:buNone/>
            </a:pPr>
            <a:r>
              <a:rPr lang="uk" sz="1600" dirty="0">
                <a:effectLst/>
                <a:latin typeface="Arial" panose="020B0604020202020204" pitchFamily="34" charset="0"/>
                <a:ea typeface="Arial" panose="020B0604020202020204" pitchFamily="34" charset="0"/>
              </a:rPr>
              <a:t>Велика палата дійшла висновку, що Резолюція РБ ООН 1483 не містить формулювань, які виключають національний судовий перегляд, тому Швейцарія не зіткнулася з «реальним конфліктом зобов'язань», здатним задіяти статтю 103 Статуту ООН. Нездатність Швейцарії забезпечити будь-який судовий контроль порушила статтю 6(1).</a:t>
            </a:r>
          </a:p>
        </p:txBody>
      </p:sp>
    </p:spTree>
    <p:extLst>
      <p:ext uri="{BB962C8B-B14F-4D97-AF65-F5344CB8AC3E}">
        <p14:creationId xmlns:p14="http://schemas.microsoft.com/office/powerpoint/2010/main" val="4118995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1FA94AC-192D-1087-8187-373F4CA96140}"/>
              </a:ext>
            </a:extLst>
          </p:cNvPr>
          <p:cNvSpPr>
            <a:spLocks noGrp="1"/>
          </p:cNvSpPr>
          <p:nvPr>
            <p:ph idx="1"/>
          </p:nvPr>
        </p:nvSpPr>
        <p:spPr>
          <a:xfrm>
            <a:off x="2661062" y="2454948"/>
            <a:ext cx="7119257" cy="623454"/>
          </a:xfrm>
        </p:spPr>
        <p:txBody>
          <a:bodyPr>
            <a:normAutofit fontScale="77500" lnSpcReduction="20000"/>
          </a:bodyPr>
          <a:lstStyle/>
          <a:p>
            <a:pPr marL="0" indent="0" algn="ctr">
              <a:buNone/>
            </a:pPr>
            <a:r>
              <a:rPr lang="uk" sz="4400" b="1" dirty="0">
                <a:solidFill>
                  <a:srgbClr val="000000"/>
                </a:solidFill>
                <a:ea typeface="Arial" panose="020B0604020202020204" pitchFamily="34" charset="0"/>
              </a:rPr>
              <a:t>Справи про цивільну конфіскацію </a:t>
            </a:r>
            <a:endParaRPr lang="nl-BE" sz="4400" dirty="0"/>
          </a:p>
        </p:txBody>
      </p:sp>
      <p:sp>
        <p:nvSpPr>
          <p:cNvPr id="2" name="Arrow: Down 1">
            <a:extLst>
              <a:ext uri="{FF2B5EF4-FFF2-40B4-BE49-F238E27FC236}">
                <a16:creationId xmlns:a16="http://schemas.microsoft.com/office/drawing/2014/main" id="{EFEAA8CF-19A9-DA3D-1E5C-4D708EBAE39F}"/>
              </a:ext>
            </a:extLst>
          </p:cNvPr>
          <p:cNvSpPr/>
          <p:nvPr/>
        </p:nvSpPr>
        <p:spPr>
          <a:xfrm>
            <a:off x="5181600" y="3369158"/>
            <a:ext cx="1828800" cy="37407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201F7972-6638-034C-A6FF-CF1020175EB9}"/>
              </a:ext>
            </a:extLst>
          </p:cNvPr>
          <p:cNvSpPr txBox="1"/>
          <p:nvPr/>
        </p:nvSpPr>
        <p:spPr>
          <a:xfrm>
            <a:off x="1773382" y="4033987"/>
            <a:ext cx="8894618" cy="1815882"/>
          </a:xfrm>
          <a:prstGeom prst="rect">
            <a:avLst/>
          </a:prstGeom>
          <a:noFill/>
        </p:spPr>
        <p:txBody>
          <a:bodyPr wrap="square">
            <a:spAutoFit/>
          </a:bodyPr>
          <a:lstStyle/>
          <a:p>
            <a:pPr algn="ctr"/>
            <a:r>
              <a:rPr lang="uk" sz="2800" b="1" dirty="0">
                <a:solidFill>
                  <a:srgbClr val="0070C0"/>
                </a:solidFill>
                <a:latin typeface="Calibri" pitchFamily="34" charset="0"/>
                <a:ea typeface="Calibri" pitchFamily="34" charset="-122"/>
                <a:cs typeface="Calibri" pitchFamily="34" charset="-120"/>
              </a:rPr>
              <a:t>Позбавлення майна назавжди за рішенням суду або іншого компетентного органу, без необхідності кримінального засудження власника — спрямоване проти самого активу (</a:t>
            </a:r>
            <a:r>
              <a:rPr lang="uk" sz="2800" b="1" i="1" dirty="0">
                <a:solidFill>
                  <a:srgbClr val="0070C0"/>
                </a:solidFill>
                <a:latin typeface="Calibri" pitchFamily="34" charset="0"/>
                <a:ea typeface="Calibri" pitchFamily="34" charset="-122"/>
                <a:cs typeface="Calibri" pitchFamily="34" charset="-120"/>
              </a:rPr>
              <a:t>in rem</a:t>
            </a:r>
            <a:r>
              <a:rPr lang="uk" sz="2800" b="1" dirty="0">
                <a:solidFill>
                  <a:srgbClr val="0070C0"/>
                </a:solidFill>
                <a:latin typeface="Calibri" pitchFamily="34" charset="0"/>
                <a:ea typeface="Calibri" pitchFamily="34" charset="-122"/>
                <a:cs typeface="Calibri" pitchFamily="34" charset="-120"/>
              </a:rPr>
              <a:t>), а не проти особи.</a:t>
            </a:r>
            <a:endParaRPr lang="en-GB" sz="2800" b="1" dirty="0">
              <a:solidFill>
                <a:srgbClr val="0070C0"/>
              </a:solidFill>
            </a:endParaRPr>
          </a:p>
        </p:txBody>
      </p:sp>
      <p:sp>
        <p:nvSpPr>
          <p:cNvPr id="4" name="Slide Number Placeholder 3">
            <a:extLst>
              <a:ext uri="{FF2B5EF4-FFF2-40B4-BE49-F238E27FC236}">
                <a16:creationId xmlns:a16="http://schemas.microsoft.com/office/drawing/2014/main" id="{BBA9EE9A-A188-D816-D337-0361928EE070}"/>
              </a:ext>
            </a:extLst>
          </p:cNvPr>
          <p:cNvSpPr>
            <a:spLocks noGrp="1"/>
          </p:cNvSpPr>
          <p:nvPr>
            <p:ph type="sldNum" sz="quarter" idx="12"/>
          </p:nvPr>
        </p:nvSpPr>
        <p:spPr/>
        <p:txBody>
          <a:bodyPr/>
          <a:lstStyle/>
          <a:p>
            <a:fld id="{6C9AAF1A-E7F1-4381-B151-4732DB72FD28}" type="slidenum">
              <a:rPr lang="fr-FR" smtClean="0"/>
              <a:t>3</a:t>
            </a:fld>
            <a:endParaRPr lang="fr-FR"/>
          </a:p>
        </p:txBody>
      </p:sp>
    </p:spTree>
    <p:extLst>
      <p:ext uri="{BB962C8B-B14F-4D97-AF65-F5344CB8AC3E}">
        <p14:creationId xmlns:p14="http://schemas.microsoft.com/office/powerpoint/2010/main" val="20516343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106CE-A253-35D9-BEFC-A927B74177D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42D2842-3CAE-DFD4-7BF4-DB46265F26FF}"/>
              </a:ext>
            </a:extLst>
          </p:cNvPr>
          <p:cNvSpPr txBox="1"/>
          <p:nvPr/>
        </p:nvSpPr>
        <p:spPr>
          <a:xfrm>
            <a:off x="623455" y="1939635"/>
            <a:ext cx="5989616" cy="525465"/>
          </a:xfrm>
          <a:prstGeom prst="rect">
            <a:avLst/>
          </a:prstGeom>
          <a:noFill/>
        </p:spPr>
        <p:txBody>
          <a:bodyPr wrap="square" rtlCol="0">
            <a:spAutoFit/>
          </a:bodyPr>
          <a:lstStyle/>
          <a:p>
            <a:r>
              <a:rPr lang="uk" sz="2800" b="1" dirty="0"/>
              <a:t>КЛЮЧОВІ ТЕНДЕНЦІЇ ТА ВИСНОВКИ</a:t>
            </a:r>
            <a:endParaRPr lang="en-GB" sz="2800" b="1" dirty="0"/>
          </a:p>
        </p:txBody>
      </p:sp>
      <p:sp>
        <p:nvSpPr>
          <p:cNvPr id="3" name="Rectangle 2">
            <a:extLst>
              <a:ext uri="{FF2B5EF4-FFF2-40B4-BE49-F238E27FC236}">
                <a16:creationId xmlns:a16="http://schemas.microsoft.com/office/drawing/2014/main" id="{6D069460-0079-4BDF-5ACA-66FAED473AE7}"/>
              </a:ext>
            </a:extLst>
          </p:cNvPr>
          <p:cNvSpPr/>
          <p:nvPr/>
        </p:nvSpPr>
        <p:spPr>
          <a:xfrm>
            <a:off x="640080" y="2660905"/>
            <a:ext cx="4553712"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E0B8951F-E7E3-99B4-1A03-B042C1D04DBB}"/>
              </a:ext>
            </a:extLst>
          </p:cNvPr>
          <p:cNvSpPr txBox="1"/>
          <p:nvPr/>
        </p:nvSpPr>
        <p:spPr>
          <a:xfrm>
            <a:off x="640079" y="2902428"/>
            <a:ext cx="11051178" cy="2985433"/>
          </a:xfrm>
          <a:prstGeom prst="rect">
            <a:avLst/>
          </a:prstGeom>
          <a:noFill/>
        </p:spPr>
        <p:txBody>
          <a:bodyPr wrap="square">
            <a:spAutoFit/>
          </a:bodyPr>
          <a:lstStyle/>
          <a:p>
            <a:pPr marL="285750" indent="-285750" algn="just">
              <a:buFont typeface="Wingdings" panose="05000000000000000000" pitchFamily="2" charset="2"/>
              <a:buChar char="Ø"/>
            </a:pPr>
            <a:r>
              <a:rPr lang="uk" sz="2000" b="1" dirty="0">
                <a:latin typeface="Calibri" pitchFamily="34" charset="0"/>
                <a:ea typeface="Calibri" pitchFamily="34" charset="-122"/>
                <a:cs typeface="Calibri" pitchFamily="34" charset="-120"/>
              </a:rPr>
              <a:t>Санкції повинні бути ПОПЕРЕДЖУВАЛЬНИМИ та ПРОПОРЦІЙНИМИ, а не каральними. Повинні служити законній меті та регулярно переглядатися.</a:t>
            </a:r>
          </a:p>
          <a:p>
            <a:pPr marL="171450" indent="-171450" algn="just">
              <a:buFont typeface="Wingdings" panose="05000000000000000000" pitchFamily="2" charset="2"/>
              <a:buChar char="Ø"/>
            </a:pPr>
            <a:endParaRPr lang="en-US" sz="700" b="1" dirty="0">
              <a:latin typeface="Calibri" pitchFamily="34" charset="0"/>
              <a:ea typeface="Calibri" pitchFamily="34" charset="-122"/>
              <a:cs typeface="Calibri" pitchFamily="34" charset="-120"/>
            </a:endParaRPr>
          </a:p>
          <a:p>
            <a:pPr marL="285750" indent="-285750" algn="just">
              <a:buFont typeface="Wingdings" panose="05000000000000000000" pitchFamily="2" charset="2"/>
              <a:buChar char="Ø"/>
            </a:pPr>
            <a:r>
              <a:rPr lang="uk" sz="2000" b="1" dirty="0">
                <a:latin typeface="Calibri" pitchFamily="34" charset="0"/>
                <a:ea typeface="Calibri" pitchFamily="34" charset="-122"/>
                <a:cs typeface="Calibri" pitchFamily="34" charset="-120"/>
              </a:rPr>
              <a:t>ЕФЕКТИВНИЙ СУДОВИЙ РОЗГЛЯД ТА ПРОЦЕСУАЛЬНІ ГАРАНТІЇ.</a:t>
            </a:r>
          </a:p>
          <a:p>
            <a:pPr marL="171450" indent="-171450" algn="just">
              <a:buFont typeface="Wingdings" panose="05000000000000000000" pitchFamily="2" charset="2"/>
              <a:buChar char="Ø"/>
            </a:pPr>
            <a:endParaRPr lang="en-US" sz="700" b="1" u="sng" dirty="0">
              <a:latin typeface="Calibri" pitchFamily="34" charset="0"/>
              <a:ea typeface="Calibri" pitchFamily="34" charset="-122"/>
              <a:cs typeface="Calibri" pitchFamily="34" charset="-120"/>
            </a:endParaRPr>
          </a:p>
          <a:p>
            <a:pPr marL="285750" indent="-285750" algn="just">
              <a:buFont typeface="Wingdings" panose="05000000000000000000" pitchFamily="2" charset="2"/>
              <a:buChar char="Ø"/>
            </a:pPr>
            <a:r>
              <a:rPr lang="uk" sz="2000" b="1" u="sng" dirty="0">
                <a:latin typeface="Calibri" pitchFamily="34" charset="0"/>
                <a:ea typeface="Calibri" pitchFamily="34" charset="-122"/>
                <a:cs typeface="Calibri" pitchFamily="34" charset="-120"/>
              </a:rPr>
              <a:t>Виклад причин має бути чітким, конкретним та контекстуалізованим.</a:t>
            </a:r>
          </a:p>
          <a:p>
            <a:pPr marL="171450" indent="-171450" algn="just">
              <a:buFont typeface="Wingdings" panose="05000000000000000000" pitchFamily="2" charset="2"/>
              <a:buChar char="Ø"/>
            </a:pPr>
            <a:endParaRPr lang="en-US" sz="700" b="1" dirty="0">
              <a:latin typeface="Calibri" pitchFamily="34" charset="0"/>
              <a:ea typeface="Calibri" pitchFamily="34" charset="-122"/>
              <a:cs typeface="Calibri" pitchFamily="34" charset="-120"/>
            </a:endParaRPr>
          </a:p>
          <a:p>
            <a:pPr marL="285750" indent="-285750" algn="just">
              <a:buFont typeface="Wingdings" panose="05000000000000000000" pitchFamily="2" charset="2"/>
              <a:buChar char="Ø"/>
            </a:pPr>
            <a:r>
              <a:rPr lang="uk" sz="2000" b="1" dirty="0">
                <a:latin typeface="Calibri" pitchFamily="34" charset="0"/>
                <a:ea typeface="Calibri" pitchFamily="34" charset="-122"/>
                <a:cs typeface="Calibri" pitchFamily="34" charset="-120"/>
              </a:rPr>
              <a:t>Зміна обставин може виправдати виключення зі списку (Шульгін, </a:t>
            </a:r>
            <a:r>
              <a:rPr lang="uk" sz="2000" b="1" dirty="0" err="1">
                <a:latin typeface="Calibri" pitchFamily="34" charset="0"/>
                <a:ea typeface="Calibri" pitchFamily="34" charset="-122"/>
                <a:cs typeface="Calibri" pitchFamily="34" charset="-120"/>
              </a:rPr>
              <a:t>Мндоянц </a:t>
            </a:r>
            <a:r>
              <a:rPr lang="uk" sz="2000" b="1" dirty="0">
                <a:latin typeface="Calibri" pitchFamily="34" charset="0"/>
                <a:ea typeface="Calibri" pitchFamily="34" charset="-122"/>
                <a:cs typeface="Calibri" pitchFamily="34" charset="-120"/>
              </a:rPr>
              <a:t>, </a:t>
            </a:r>
            <a:r>
              <a:rPr lang="uk" sz="2000" b="1" dirty="0" err="1">
                <a:latin typeface="Calibri" pitchFamily="34" charset="0"/>
                <a:ea typeface="Calibri" pitchFamily="34" charset="-122"/>
                <a:cs typeface="Calibri" pitchFamily="34" charset="-120"/>
              </a:rPr>
              <a:t>Пумпянський </a:t>
            </a:r>
            <a:r>
              <a:rPr lang="uk" sz="2000" b="1" dirty="0">
                <a:latin typeface="Calibri" pitchFamily="34" charset="0"/>
                <a:ea typeface="Calibri" pitchFamily="34" charset="-122"/>
                <a:cs typeface="Calibri" pitchFamily="34" charset="-120"/>
              </a:rPr>
              <a:t>) — але лише якщо Рада не надасть оновлених доказів</a:t>
            </a:r>
          </a:p>
          <a:p>
            <a:pPr marL="171450" indent="-171450" algn="just">
              <a:buFont typeface="Wingdings" panose="05000000000000000000" pitchFamily="2" charset="2"/>
              <a:buChar char="Ø"/>
            </a:pPr>
            <a:endParaRPr lang="en-US" sz="700" b="1" dirty="0">
              <a:latin typeface="Calibri" pitchFamily="34" charset="0"/>
              <a:ea typeface="Calibri" pitchFamily="34" charset="-122"/>
              <a:cs typeface="Calibri" pitchFamily="34" charset="-120"/>
            </a:endParaRPr>
          </a:p>
          <a:p>
            <a:pPr marL="285750" indent="-285750" algn="just">
              <a:buFont typeface="Wingdings" panose="05000000000000000000" pitchFamily="2" charset="2"/>
              <a:buChar char="Ø"/>
            </a:pPr>
            <a:r>
              <a:rPr lang="uk" sz="2000" b="1" dirty="0">
                <a:latin typeface="Calibri" pitchFamily="34" charset="0"/>
                <a:ea typeface="Calibri" pitchFamily="34" charset="-122"/>
                <a:cs typeface="Calibri" pitchFamily="34" charset="-120"/>
              </a:rPr>
              <a:t>Навіть під час виконання обов’язкових резолюцій Ради Безпеки ООН держави повинні використовувати наявні свободи розсуду для дотримання ЄСПЛ (Нада; Аль-Дулімі ).</a:t>
            </a:r>
            <a:endParaRPr lang="en-GB" sz="2000" b="1" dirty="0"/>
          </a:p>
        </p:txBody>
      </p:sp>
    </p:spTree>
    <p:extLst>
      <p:ext uri="{BB962C8B-B14F-4D97-AF65-F5344CB8AC3E}">
        <p14:creationId xmlns:p14="http://schemas.microsoft.com/office/powerpoint/2010/main" val="22393520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A0E9B-6F0D-2D7F-6EC9-AA41140F2A9A}"/>
            </a:ext>
          </a:extLst>
        </p:cNvPr>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DBF557D1-711D-66B7-6AAF-40F2C26BB3F9}"/>
              </a:ext>
            </a:extLst>
          </p:cNvPr>
          <p:cNvPicPr>
            <a:picLocks noChangeAspect="1"/>
          </p:cNvPicPr>
          <p:nvPr/>
        </p:nvPicPr>
        <p:blipFill>
          <a:blip r:embed="rId3"/>
          <a:stretch>
            <a:fillRect/>
          </a:stretch>
        </p:blipFill>
        <p:spPr>
          <a:xfrm>
            <a:off x="9005138" y="4809461"/>
            <a:ext cx="3064026" cy="1313154"/>
          </a:xfrm>
          <a:prstGeom prst="rect">
            <a:avLst/>
          </a:prstGeom>
        </p:spPr>
      </p:pic>
      <p:sp>
        <p:nvSpPr>
          <p:cNvPr id="6" name="Text 4">
            <a:extLst>
              <a:ext uri="{FF2B5EF4-FFF2-40B4-BE49-F238E27FC236}">
                <a16:creationId xmlns:a16="http://schemas.microsoft.com/office/drawing/2014/main" id="{2E56B7B8-4683-A7F8-5125-95348BD1C6EC}"/>
              </a:ext>
            </a:extLst>
          </p:cNvPr>
          <p:cNvSpPr/>
          <p:nvPr/>
        </p:nvSpPr>
        <p:spPr>
          <a:xfrm>
            <a:off x="590411" y="5100278"/>
            <a:ext cx="4497859" cy="731520"/>
          </a:xfrm>
          <a:prstGeom prst="rect">
            <a:avLst/>
          </a:prstGeom>
          <a:noFill/>
          <a:ln/>
        </p:spPr>
        <p:txBody>
          <a:bodyPr wrap="square" rtlCol="0" anchor="t"/>
          <a:lstStyle/>
          <a:p>
            <a:pPr marL="0" indent="0">
              <a:buNone/>
            </a:pPr>
            <a:r>
              <a:rPr lang="uk" b="1" dirty="0">
                <a:latin typeface="Aptos" pitchFamily="34" charset="0"/>
                <a:ea typeface="Aptos" pitchFamily="34" charset="-122"/>
                <a:cs typeface="Aptos" pitchFamily="34" charset="-120"/>
              </a:rPr>
              <a:t>Тео Біль</a:t>
            </a:r>
          </a:p>
          <a:p>
            <a:r>
              <a:rPr lang="uk" sz="1400" b="1" dirty="0">
                <a:solidFill>
                  <a:schemeClr val="bg1">
                    <a:lumMod val="50000"/>
                  </a:schemeClr>
                </a:solidFill>
                <a:latin typeface="Aptos" pitchFamily="34" charset="0"/>
              </a:rPr>
              <a:t>Суддя Апеляційного суду Антверпена</a:t>
            </a:r>
            <a:endParaRPr lang="en-US" sz="1400" dirty="0">
              <a:solidFill>
                <a:schemeClr val="bg1">
                  <a:lumMod val="50000"/>
                </a:schemeClr>
              </a:solidFill>
            </a:endParaRPr>
          </a:p>
          <a:p>
            <a:r>
              <a:rPr lang="uk" sz="1400" b="1" dirty="0">
                <a:solidFill>
                  <a:schemeClr val="bg1">
                    <a:lumMod val="50000"/>
                  </a:schemeClr>
                </a:solidFill>
                <a:latin typeface="Aptos" pitchFamily="34" charset="0"/>
                <a:ea typeface="Aptos" pitchFamily="34" charset="-122"/>
                <a:cs typeface="Aptos" pitchFamily="34" charset="-120"/>
              </a:rPr>
              <a:t>Міжнародний експерт Ради Європи</a:t>
            </a:r>
            <a:endParaRPr lang="en-US" sz="1400" b="1" dirty="0">
              <a:solidFill>
                <a:schemeClr val="bg1">
                  <a:lumMod val="50000"/>
                </a:schemeClr>
              </a:solidFill>
            </a:endParaRPr>
          </a:p>
        </p:txBody>
      </p:sp>
      <p:sp>
        <p:nvSpPr>
          <p:cNvPr id="3" name="Text 2">
            <a:extLst>
              <a:ext uri="{FF2B5EF4-FFF2-40B4-BE49-F238E27FC236}">
                <a16:creationId xmlns:a16="http://schemas.microsoft.com/office/drawing/2014/main" id="{0FEAA290-9E72-8972-64C6-BFC152E41F57}"/>
              </a:ext>
            </a:extLst>
          </p:cNvPr>
          <p:cNvSpPr/>
          <p:nvPr/>
        </p:nvSpPr>
        <p:spPr>
          <a:xfrm>
            <a:off x="1438947" y="3102944"/>
            <a:ext cx="10561271" cy="822960"/>
          </a:xfrm>
          <a:prstGeom prst="rect">
            <a:avLst/>
          </a:prstGeom>
          <a:noFill/>
          <a:ln/>
        </p:spPr>
        <p:txBody>
          <a:bodyPr wrap="square" lIns="0" tIns="0" rIns="0" bIns="0" rtlCol="0" anchor="t"/>
          <a:lstStyle/>
          <a:p>
            <a:pPr marL="0" indent="0" algn="l">
              <a:buNone/>
            </a:pPr>
            <a:endParaRPr lang="en-US" sz="2000" dirty="0">
              <a:solidFill>
                <a:schemeClr val="bg1">
                  <a:lumMod val="50000"/>
                </a:schemeClr>
              </a:solidFill>
            </a:endParaRPr>
          </a:p>
        </p:txBody>
      </p:sp>
      <p:pic>
        <p:nvPicPr>
          <p:cNvPr id="7" name="Picture 6">
            <a:extLst>
              <a:ext uri="{FF2B5EF4-FFF2-40B4-BE49-F238E27FC236}">
                <a16:creationId xmlns:a16="http://schemas.microsoft.com/office/drawing/2014/main" id="{079D444D-0FEA-90C2-D6A9-8D75901FDB5A}"/>
              </a:ext>
            </a:extLst>
          </p:cNvPr>
          <p:cNvPicPr>
            <a:picLocks noChangeAspect="1"/>
          </p:cNvPicPr>
          <p:nvPr/>
        </p:nvPicPr>
        <p:blipFill>
          <a:blip r:embed="rId4"/>
          <a:stretch>
            <a:fillRect/>
          </a:stretch>
        </p:blipFill>
        <p:spPr>
          <a:xfrm>
            <a:off x="3934169" y="2272641"/>
            <a:ext cx="3226384" cy="2312718"/>
          </a:xfrm>
          <a:prstGeom prst="rect">
            <a:avLst/>
          </a:prstGeom>
        </p:spPr>
      </p:pic>
    </p:spTree>
    <p:extLst>
      <p:ext uri="{BB962C8B-B14F-4D97-AF65-F5344CB8AC3E}">
        <p14:creationId xmlns:p14="http://schemas.microsoft.com/office/powerpoint/2010/main" val="1806768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189FE171-9100-81A8-2F08-B52859BC669D}"/>
              </a:ext>
            </a:extLst>
          </p:cNvPr>
          <p:cNvSpPr txBox="1"/>
          <p:nvPr/>
        </p:nvSpPr>
        <p:spPr>
          <a:xfrm>
            <a:off x="212459" y="1916453"/>
            <a:ext cx="11814048" cy="615553"/>
          </a:xfrm>
          <a:prstGeom prst="rect">
            <a:avLst/>
          </a:prstGeom>
          <a:noFill/>
        </p:spPr>
        <p:txBody>
          <a:bodyPr wrap="square" rtlCol="0">
            <a:spAutoFit/>
          </a:bodyPr>
          <a:lstStyle/>
          <a:p>
            <a:pPr algn="ctr"/>
            <a:r>
              <a:rPr lang="uk" sz="3400" b="1" dirty="0"/>
              <a:t>ТИПОЛОГІЯ КОНФІСКАЦІЇ БЕЗ ОБВИНУВАЛЬНОГО ВИРОКУ</a:t>
            </a:r>
          </a:p>
        </p:txBody>
      </p:sp>
      <p:sp>
        <p:nvSpPr>
          <p:cNvPr id="3" name="Pijl: rechts 2">
            <a:extLst>
              <a:ext uri="{FF2B5EF4-FFF2-40B4-BE49-F238E27FC236}">
                <a16:creationId xmlns:a16="http://schemas.microsoft.com/office/drawing/2014/main" id="{B4B11881-2386-8A21-C4EE-F1232F84CDF0}"/>
              </a:ext>
            </a:extLst>
          </p:cNvPr>
          <p:cNvSpPr/>
          <p:nvPr/>
        </p:nvSpPr>
        <p:spPr>
          <a:xfrm rot="5400000">
            <a:off x="5598275" y="2723126"/>
            <a:ext cx="502920" cy="539496"/>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 name="Tekstvak 4">
            <a:extLst>
              <a:ext uri="{FF2B5EF4-FFF2-40B4-BE49-F238E27FC236}">
                <a16:creationId xmlns:a16="http://schemas.microsoft.com/office/drawing/2014/main" id="{C77B3857-DC41-D335-2C29-5209C5B10E1E}"/>
              </a:ext>
            </a:extLst>
          </p:cNvPr>
          <p:cNvSpPr txBox="1"/>
          <p:nvPr/>
        </p:nvSpPr>
        <p:spPr>
          <a:xfrm>
            <a:off x="4661535" y="3598787"/>
            <a:ext cx="2868930" cy="461665"/>
          </a:xfrm>
          <a:prstGeom prst="rect">
            <a:avLst/>
          </a:prstGeom>
          <a:noFill/>
        </p:spPr>
        <p:txBody>
          <a:bodyPr wrap="square">
            <a:spAutoFit/>
          </a:bodyPr>
          <a:lstStyle/>
          <a:p>
            <a:r>
              <a:rPr lang="uk" sz="2400" dirty="0">
                <a:solidFill>
                  <a:srgbClr val="000000"/>
                </a:solidFill>
                <a:latin typeface="Arial" panose="020B0604020202020204" pitchFamily="34" charset="0"/>
              </a:rPr>
              <a:t>КОНФІСКАЦІЯ</a:t>
            </a:r>
            <a:endParaRPr lang="nl-BE" sz="2400" dirty="0"/>
          </a:p>
        </p:txBody>
      </p:sp>
      <p:sp>
        <p:nvSpPr>
          <p:cNvPr id="6" name="Tekstvak 5">
            <a:extLst>
              <a:ext uri="{FF2B5EF4-FFF2-40B4-BE49-F238E27FC236}">
                <a16:creationId xmlns:a16="http://schemas.microsoft.com/office/drawing/2014/main" id="{36A20A2A-57F1-9CCC-A3E9-2D8356EFA44D}"/>
              </a:ext>
            </a:extLst>
          </p:cNvPr>
          <p:cNvSpPr txBox="1"/>
          <p:nvPr/>
        </p:nvSpPr>
        <p:spPr>
          <a:xfrm>
            <a:off x="4579239" y="4547462"/>
            <a:ext cx="2868930" cy="461665"/>
          </a:xfrm>
          <a:prstGeom prst="rect">
            <a:avLst/>
          </a:prstGeom>
          <a:noFill/>
        </p:spPr>
        <p:txBody>
          <a:bodyPr wrap="square">
            <a:spAutoFit/>
          </a:bodyPr>
          <a:lstStyle/>
          <a:p>
            <a:pPr algn="ctr"/>
            <a:r>
              <a:rPr lang="uk" sz="2400" dirty="0">
                <a:solidFill>
                  <a:srgbClr val="000000"/>
                </a:solidFill>
                <a:latin typeface="Arial" panose="020B0604020202020204" pitchFamily="34" charset="0"/>
              </a:rPr>
              <a:t>БЕЗ ВИРОКУ</a:t>
            </a:r>
            <a:endParaRPr lang="nl-BE" sz="2400" dirty="0"/>
          </a:p>
        </p:txBody>
      </p:sp>
      <p:sp>
        <p:nvSpPr>
          <p:cNvPr id="7" name="Rechthoek 6">
            <a:extLst>
              <a:ext uri="{FF2B5EF4-FFF2-40B4-BE49-F238E27FC236}">
                <a16:creationId xmlns:a16="http://schemas.microsoft.com/office/drawing/2014/main" id="{AFAF44EC-D1F7-7685-0719-E467E0C5B6D2}"/>
              </a:ext>
            </a:extLst>
          </p:cNvPr>
          <p:cNvSpPr/>
          <p:nvPr/>
        </p:nvSpPr>
        <p:spPr>
          <a:xfrm>
            <a:off x="4193667" y="4265840"/>
            <a:ext cx="3640074" cy="876931"/>
          </a:xfrm>
          <a:prstGeom prst="rect">
            <a:avLst/>
          </a:prstGeom>
          <a:solidFill>
            <a:schemeClr val="accent1">
              <a:alpha val="39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dirty="0"/>
          </a:p>
        </p:txBody>
      </p:sp>
      <p:cxnSp>
        <p:nvCxnSpPr>
          <p:cNvPr id="9" name="Rechte verbindingslijn met pijl 8">
            <a:extLst>
              <a:ext uri="{FF2B5EF4-FFF2-40B4-BE49-F238E27FC236}">
                <a16:creationId xmlns:a16="http://schemas.microsoft.com/office/drawing/2014/main" id="{E91BA7B0-51B6-0EE1-4B25-51F57DA8B292}"/>
              </a:ext>
            </a:extLst>
          </p:cNvPr>
          <p:cNvCxnSpPr/>
          <p:nvPr/>
        </p:nvCxnSpPr>
        <p:spPr>
          <a:xfrm>
            <a:off x="2085975" y="628650"/>
            <a:ext cx="914400" cy="9144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Rechte verbindingslijn met pijl 10">
            <a:extLst>
              <a:ext uri="{FF2B5EF4-FFF2-40B4-BE49-F238E27FC236}">
                <a16:creationId xmlns:a16="http://schemas.microsoft.com/office/drawing/2014/main" id="{DD615385-A926-A013-AF6C-DAED88C9FFD0}"/>
              </a:ext>
            </a:extLst>
          </p:cNvPr>
          <p:cNvCxnSpPr>
            <a:cxnSpLocks/>
          </p:cNvCxnSpPr>
          <p:nvPr/>
        </p:nvCxnSpPr>
        <p:spPr>
          <a:xfrm flipV="1">
            <a:off x="8096059" y="3863106"/>
            <a:ext cx="916211" cy="5313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kstvak 11">
            <a:extLst>
              <a:ext uri="{FF2B5EF4-FFF2-40B4-BE49-F238E27FC236}">
                <a16:creationId xmlns:a16="http://schemas.microsoft.com/office/drawing/2014/main" id="{9319BBD2-162C-182F-6876-8971EEE42EA9}"/>
              </a:ext>
            </a:extLst>
          </p:cNvPr>
          <p:cNvSpPr txBox="1"/>
          <p:nvPr/>
        </p:nvSpPr>
        <p:spPr>
          <a:xfrm>
            <a:off x="9326785" y="3500528"/>
            <a:ext cx="2478772" cy="369332"/>
          </a:xfrm>
          <a:prstGeom prst="rect">
            <a:avLst/>
          </a:prstGeom>
          <a:noFill/>
        </p:spPr>
        <p:txBody>
          <a:bodyPr wrap="square" rtlCol="0">
            <a:spAutoFit/>
          </a:bodyPr>
          <a:lstStyle/>
          <a:p>
            <a:r>
              <a:rPr lang="uk" dirty="0"/>
              <a:t>НЕМАЄ ДОКАЗІВ ВИНИ</a:t>
            </a:r>
          </a:p>
        </p:txBody>
      </p:sp>
      <p:cxnSp>
        <p:nvCxnSpPr>
          <p:cNvPr id="15" name="Rechte verbindingslijn met pijl 14">
            <a:extLst>
              <a:ext uri="{FF2B5EF4-FFF2-40B4-BE49-F238E27FC236}">
                <a16:creationId xmlns:a16="http://schemas.microsoft.com/office/drawing/2014/main" id="{AE83E966-1BA4-9E7A-733C-411D728350FE}"/>
              </a:ext>
            </a:extLst>
          </p:cNvPr>
          <p:cNvCxnSpPr>
            <a:cxnSpLocks/>
          </p:cNvCxnSpPr>
          <p:nvPr/>
        </p:nvCxnSpPr>
        <p:spPr>
          <a:xfrm>
            <a:off x="8096059" y="4844234"/>
            <a:ext cx="1009841" cy="5970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kstvak 15">
            <a:extLst>
              <a:ext uri="{FF2B5EF4-FFF2-40B4-BE49-F238E27FC236}">
                <a16:creationId xmlns:a16="http://schemas.microsoft.com/office/drawing/2014/main" id="{DBBA96E7-8495-C4BE-688C-0C4F0F46326F}"/>
              </a:ext>
            </a:extLst>
          </p:cNvPr>
          <p:cNvSpPr txBox="1"/>
          <p:nvPr/>
        </p:nvSpPr>
        <p:spPr>
          <a:xfrm>
            <a:off x="9326785" y="4209742"/>
            <a:ext cx="2676716" cy="369332"/>
          </a:xfrm>
          <a:prstGeom prst="rect">
            <a:avLst/>
          </a:prstGeom>
          <a:noFill/>
        </p:spPr>
        <p:txBody>
          <a:bodyPr wrap="square" rtlCol="0">
            <a:spAutoFit/>
          </a:bodyPr>
          <a:lstStyle/>
          <a:p>
            <a:r>
              <a:rPr lang="uk" dirty="0"/>
              <a:t>IN REM (проти майна)</a:t>
            </a:r>
          </a:p>
        </p:txBody>
      </p:sp>
      <p:sp>
        <p:nvSpPr>
          <p:cNvPr id="18" name="Tekstvak 17">
            <a:extLst>
              <a:ext uri="{FF2B5EF4-FFF2-40B4-BE49-F238E27FC236}">
                <a16:creationId xmlns:a16="http://schemas.microsoft.com/office/drawing/2014/main" id="{1DA9534B-EAF8-FC17-106D-4041C690512D}"/>
              </a:ext>
            </a:extLst>
          </p:cNvPr>
          <p:cNvSpPr txBox="1"/>
          <p:nvPr/>
        </p:nvSpPr>
        <p:spPr>
          <a:xfrm>
            <a:off x="9326785" y="5009127"/>
            <a:ext cx="2478771" cy="923330"/>
          </a:xfrm>
          <a:prstGeom prst="rect">
            <a:avLst/>
          </a:prstGeom>
          <a:noFill/>
        </p:spPr>
        <p:txBody>
          <a:bodyPr wrap="square" rtlCol="0">
            <a:spAutoFit/>
          </a:bodyPr>
          <a:lstStyle/>
          <a:p>
            <a:r>
              <a:rPr lang="uk" dirty="0"/>
              <a:t>ЦИВІЛЬНИЙ СТАНДАРТ ДОКАЗУВАННЯ</a:t>
            </a:r>
          </a:p>
          <a:p>
            <a:r>
              <a:rPr lang="uk" dirty="0"/>
              <a:t> - баланс ймовірностей</a:t>
            </a:r>
            <a:endParaRPr lang="nl-BE" dirty="0"/>
          </a:p>
        </p:txBody>
      </p:sp>
      <p:cxnSp>
        <p:nvCxnSpPr>
          <p:cNvPr id="21" name="Rechte verbindingslijn met pijl 20">
            <a:extLst>
              <a:ext uri="{FF2B5EF4-FFF2-40B4-BE49-F238E27FC236}">
                <a16:creationId xmlns:a16="http://schemas.microsoft.com/office/drawing/2014/main" id="{598E537C-F604-47C9-CF66-E16C3F7B1F97}"/>
              </a:ext>
            </a:extLst>
          </p:cNvPr>
          <p:cNvCxnSpPr>
            <a:cxnSpLocks/>
          </p:cNvCxnSpPr>
          <p:nvPr/>
        </p:nvCxnSpPr>
        <p:spPr>
          <a:xfrm flipV="1">
            <a:off x="8096059" y="4547462"/>
            <a:ext cx="1230726" cy="1530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883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9A9A6-031F-D8C0-7A30-CC5588DDCB21}"/>
              </a:ext>
            </a:extLst>
          </p:cNvPr>
          <p:cNvSpPr>
            <a:spLocks noGrp="1"/>
          </p:cNvSpPr>
          <p:nvPr>
            <p:ph type="title"/>
          </p:nvPr>
        </p:nvSpPr>
        <p:spPr/>
        <p:txBody>
          <a:bodyPr>
            <a:normAutofit fontScale="90000"/>
          </a:bodyPr>
          <a:lstStyle/>
          <a:p>
            <a:r>
              <a:rPr lang="uk" b="1" dirty="0">
                <a:latin typeface="+mn-lt"/>
              </a:rPr>
              <a:t>Дві моделі конфіскації </a:t>
            </a:r>
            <a:r>
              <a:rPr lang="uk-UA" b="1" dirty="0">
                <a:latin typeface="+mn-lt"/>
              </a:rPr>
              <a:t>без </a:t>
            </a:r>
            <a:r>
              <a:rPr lang="uk-UA" b="1" dirty="0" err="1">
                <a:latin typeface="+mn-lt"/>
              </a:rPr>
              <a:t>вироку</a:t>
            </a:r>
            <a:endParaRPr lang="en-GB" b="1" dirty="0">
              <a:latin typeface="+mn-lt"/>
            </a:endParaRPr>
          </a:p>
        </p:txBody>
      </p:sp>
      <p:sp>
        <p:nvSpPr>
          <p:cNvPr id="3" name="Content Placeholder 2">
            <a:extLst>
              <a:ext uri="{FF2B5EF4-FFF2-40B4-BE49-F238E27FC236}">
                <a16:creationId xmlns:a16="http://schemas.microsoft.com/office/drawing/2014/main" id="{A353CDFD-B080-4E5E-AD54-C4447C253216}"/>
              </a:ext>
            </a:extLst>
          </p:cNvPr>
          <p:cNvSpPr>
            <a:spLocks noGrp="1"/>
          </p:cNvSpPr>
          <p:nvPr>
            <p:ph idx="1"/>
          </p:nvPr>
        </p:nvSpPr>
        <p:spPr>
          <a:xfrm>
            <a:off x="741218" y="2685964"/>
            <a:ext cx="4066309" cy="3275215"/>
          </a:xfrm>
        </p:spPr>
        <p:txBody>
          <a:bodyPr/>
          <a:lstStyle/>
          <a:p>
            <a:r>
              <a:rPr lang="uk" dirty="0"/>
              <a:t>КРИМІНАЛЬНА</a:t>
            </a:r>
            <a:endParaRPr lang="en-GB" dirty="0"/>
          </a:p>
        </p:txBody>
      </p:sp>
      <p:sp>
        <p:nvSpPr>
          <p:cNvPr id="4" name="Rectangle 3">
            <a:extLst>
              <a:ext uri="{FF2B5EF4-FFF2-40B4-BE49-F238E27FC236}">
                <a16:creationId xmlns:a16="http://schemas.microsoft.com/office/drawing/2014/main" id="{75873970-B4CC-922E-5A66-B6394742D6D2}"/>
              </a:ext>
            </a:extLst>
          </p:cNvPr>
          <p:cNvSpPr/>
          <p:nvPr/>
        </p:nvSpPr>
        <p:spPr>
          <a:xfrm>
            <a:off x="1011382" y="2488709"/>
            <a:ext cx="6442363"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Content Placeholder 2">
            <a:extLst>
              <a:ext uri="{FF2B5EF4-FFF2-40B4-BE49-F238E27FC236}">
                <a16:creationId xmlns:a16="http://schemas.microsoft.com/office/drawing/2014/main" id="{AB3B6F11-0B98-2096-34B9-DCB9CE97594D}"/>
              </a:ext>
            </a:extLst>
          </p:cNvPr>
          <p:cNvSpPr txBox="1">
            <a:spLocks/>
          </p:cNvSpPr>
          <p:nvPr/>
        </p:nvSpPr>
        <p:spPr>
          <a:xfrm>
            <a:off x="6096000" y="2685964"/>
            <a:ext cx="4066309" cy="327521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uk" dirty="0"/>
              <a:t>ЦИВІЛЬНА</a:t>
            </a:r>
            <a:endParaRPr lang="en-GB" dirty="0"/>
          </a:p>
        </p:txBody>
      </p:sp>
      <p:sp>
        <p:nvSpPr>
          <p:cNvPr id="7" name="TextBox 6">
            <a:extLst>
              <a:ext uri="{FF2B5EF4-FFF2-40B4-BE49-F238E27FC236}">
                <a16:creationId xmlns:a16="http://schemas.microsoft.com/office/drawing/2014/main" id="{9B72D55B-4416-7177-F230-A4A21691776F}"/>
              </a:ext>
            </a:extLst>
          </p:cNvPr>
          <p:cNvSpPr txBox="1"/>
          <p:nvPr/>
        </p:nvSpPr>
        <p:spPr>
          <a:xfrm>
            <a:off x="179614" y="3090429"/>
            <a:ext cx="5698672" cy="2513509"/>
          </a:xfrm>
          <a:prstGeom prst="rect">
            <a:avLst/>
          </a:prstGeom>
          <a:noFill/>
        </p:spPr>
        <p:txBody>
          <a:bodyPr wrap="square">
            <a:spAutoFit/>
          </a:bodyPr>
          <a:lstStyle/>
          <a:p>
            <a:pPr marL="342900" indent="-342900">
              <a:spcAft>
                <a:spcPts val="400"/>
              </a:spcAft>
              <a:buSzPct val="100000"/>
              <a:buChar char="•"/>
            </a:pPr>
            <a:r>
              <a:rPr lang="uk" sz="1800" dirty="0">
                <a:solidFill>
                  <a:srgbClr val="2C3E6B"/>
                </a:solidFill>
                <a:latin typeface="Calibri" pitchFamily="34" charset="0"/>
                <a:ea typeface="Calibri" pitchFamily="34" charset="-122"/>
                <a:cs typeface="Calibri" pitchFamily="34" charset="-120"/>
              </a:rPr>
              <a:t>Діє в рамках кримінального/пов'язаного провадження.</a:t>
            </a:r>
            <a:endParaRPr lang="en-US" sz="1800" dirty="0"/>
          </a:p>
          <a:p>
            <a:pPr marL="342900" indent="-342900">
              <a:spcAft>
                <a:spcPts val="400"/>
              </a:spcAft>
              <a:buSzPct val="100000"/>
              <a:buChar char="•"/>
            </a:pPr>
            <a:r>
              <a:rPr lang="uk" sz="1800" dirty="0">
                <a:solidFill>
                  <a:srgbClr val="2C3E6B"/>
                </a:solidFill>
                <a:latin typeface="Calibri" pitchFamily="34" charset="0"/>
                <a:ea typeface="Calibri" pitchFamily="34" charset="-122"/>
                <a:cs typeface="Calibri" pitchFamily="34" charset="-120"/>
              </a:rPr>
              <a:t>Активується, коли кримінальна конфіскація неможлива (смерть, втеча, виправдувальний вирок).</a:t>
            </a:r>
            <a:endParaRPr lang="en-US" sz="1800" dirty="0"/>
          </a:p>
          <a:p>
            <a:pPr marL="342900" indent="-342900">
              <a:spcAft>
                <a:spcPts val="400"/>
              </a:spcAft>
              <a:buSzPct val="100000"/>
              <a:buChar char="•"/>
            </a:pPr>
            <a:r>
              <a:rPr lang="uk" sz="1800" dirty="0">
                <a:solidFill>
                  <a:srgbClr val="2C3E6B"/>
                </a:solidFill>
                <a:latin typeface="Calibri" pitchFamily="34" charset="0"/>
                <a:ea typeface="Calibri" pitchFamily="34" charset="-122"/>
                <a:cs typeface="Calibri" pitchFamily="34" charset="-120"/>
              </a:rPr>
              <a:t>Застосовує кримінально-процесуальні гарантії.</a:t>
            </a:r>
            <a:endParaRPr lang="en-US" sz="1800" dirty="0"/>
          </a:p>
          <a:p>
            <a:pPr marL="342900" indent="-342900">
              <a:spcAft>
                <a:spcPts val="400"/>
              </a:spcAft>
              <a:buSzPct val="100000"/>
              <a:buChar char="•"/>
            </a:pPr>
            <a:r>
              <a:rPr lang="uk" sz="1800" dirty="0">
                <a:solidFill>
                  <a:srgbClr val="2C3E6B"/>
                </a:solidFill>
                <a:latin typeface="Calibri" pitchFamily="34" charset="0"/>
                <a:ea typeface="Calibri" pitchFamily="34" charset="-122"/>
                <a:cs typeface="Calibri" pitchFamily="34" charset="-120"/>
              </a:rPr>
              <a:t>Спрямована проти активу, але діє в контексті особи. </a:t>
            </a:r>
            <a:endParaRPr lang="en-US" sz="1800" dirty="0"/>
          </a:p>
          <a:p>
            <a:pPr marL="342900" indent="-342900">
              <a:spcAft>
                <a:spcPts val="400"/>
              </a:spcAft>
              <a:buSzPct val="100000"/>
              <a:buChar char="•"/>
            </a:pPr>
            <a:r>
              <a:rPr lang="uk" sz="1800" dirty="0">
                <a:solidFill>
                  <a:srgbClr val="2C3E6B"/>
                </a:solidFill>
                <a:latin typeface="Calibri" pitchFamily="34" charset="0"/>
                <a:ea typeface="Calibri" pitchFamily="34" charset="-122"/>
                <a:cs typeface="Calibri" pitchFamily="34" charset="-120"/>
              </a:rPr>
              <a:t>Поширена модель у європейських державах цивільного права (Німеччина, Швейцарія)</a:t>
            </a:r>
            <a:endParaRPr lang="en-US" sz="1800" dirty="0"/>
          </a:p>
        </p:txBody>
      </p:sp>
      <p:sp>
        <p:nvSpPr>
          <p:cNvPr id="9" name="TextBox 8">
            <a:extLst>
              <a:ext uri="{FF2B5EF4-FFF2-40B4-BE49-F238E27FC236}">
                <a16:creationId xmlns:a16="http://schemas.microsoft.com/office/drawing/2014/main" id="{73EBDF36-3CE7-E886-E113-1BE78349F102}"/>
              </a:ext>
            </a:extLst>
          </p:cNvPr>
          <p:cNvSpPr txBox="1"/>
          <p:nvPr/>
        </p:nvSpPr>
        <p:spPr>
          <a:xfrm>
            <a:off x="6096000" y="3205316"/>
            <a:ext cx="5916386" cy="2513509"/>
          </a:xfrm>
          <a:prstGeom prst="rect">
            <a:avLst/>
          </a:prstGeom>
          <a:noFill/>
        </p:spPr>
        <p:txBody>
          <a:bodyPr wrap="square">
            <a:spAutoFit/>
          </a:bodyPr>
          <a:lstStyle/>
          <a:p>
            <a:pPr marL="342900" indent="-342900">
              <a:spcAft>
                <a:spcPts val="400"/>
              </a:spcAft>
              <a:buSzPct val="100000"/>
              <a:buChar char="•"/>
            </a:pPr>
            <a:r>
              <a:rPr lang="uk" sz="1800" dirty="0">
                <a:solidFill>
                  <a:srgbClr val="2C3E6B"/>
                </a:solidFill>
                <a:latin typeface="Calibri" pitchFamily="34" charset="0"/>
                <a:ea typeface="Calibri" pitchFamily="34" charset="-122"/>
                <a:cs typeface="Calibri" pitchFamily="34" charset="-120"/>
              </a:rPr>
              <a:t>Діє повністю поза межами кримінального провадження</a:t>
            </a:r>
            <a:endParaRPr lang="en-US" sz="1800" dirty="0"/>
          </a:p>
          <a:p>
            <a:pPr marL="342900" indent="-342900">
              <a:spcAft>
                <a:spcPts val="400"/>
              </a:spcAft>
              <a:buSzPct val="100000"/>
              <a:buChar char="•"/>
            </a:pPr>
            <a:r>
              <a:rPr lang="uk" sz="1800" dirty="0">
                <a:solidFill>
                  <a:srgbClr val="2C3E6B"/>
                </a:solidFill>
                <a:latin typeface="Calibri" pitchFamily="34" charset="0"/>
                <a:ea typeface="Calibri" pitchFamily="34" charset="-122"/>
                <a:cs typeface="Calibri" pitchFamily="34" charset="-120"/>
              </a:rPr>
              <a:t>Може розпочатися до, під час або після кримінального провадження — або взагалі без нього</a:t>
            </a:r>
            <a:endParaRPr lang="en-US" sz="1800" dirty="0"/>
          </a:p>
          <a:p>
            <a:pPr marL="342900" indent="-342900">
              <a:spcAft>
                <a:spcPts val="400"/>
              </a:spcAft>
              <a:buSzPct val="100000"/>
              <a:buChar char="•"/>
            </a:pPr>
            <a:r>
              <a:rPr lang="uk" sz="1800" dirty="0">
                <a:solidFill>
                  <a:srgbClr val="2C3E6B"/>
                </a:solidFill>
                <a:latin typeface="Calibri" pitchFamily="34" charset="0"/>
                <a:ea typeface="Calibri" pitchFamily="34" charset="-122"/>
                <a:cs typeface="Calibri" pitchFamily="34" charset="-120"/>
              </a:rPr>
              <a:t>Застосовує цивільні правила та стандарти у всьому</a:t>
            </a:r>
            <a:endParaRPr lang="en-US" sz="1800" dirty="0"/>
          </a:p>
          <a:p>
            <a:pPr marL="342900" indent="-342900">
              <a:spcAft>
                <a:spcPts val="400"/>
              </a:spcAft>
              <a:buSzPct val="100000"/>
              <a:buChar char="•"/>
            </a:pPr>
            <a:r>
              <a:rPr lang="uk" sz="1800" dirty="0">
                <a:solidFill>
                  <a:srgbClr val="2C3E6B"/>
                </a:solidFill>
                <a:latin typeface="Calibri" pitchFamily="34" charset="0"/>
                <a:ea typeface="Calibri" pitchFamily="34" charset="-122"/>
                <a:cs typeface="Calibri" pitchFamily="34" charset="-120"/>
              </a:rPr>
              <a:t>Спрямовано виключно проти активу (in rem)</a:t>
            </a:r>
            <a:endParaRPr lang="en-US" sz="1800" dirty="0"/>
          </a:p>
          <a:p>
            <a:pPr marL="342900" indent="-342900">
              <a:spcAft>
                <a:spcPts val="400"/>
              </a:spcAft>
              <a:buSzPct val="100000"/>
              <a:buChar char="•"/>
            </a:pPr>
            <a:r>
              <a:rPr lang="uk" sz="1800" dirty="0">
                <a:solidFill>
                  <a:srgbClr val="2C3E6B"/>
                </a:solidFill>
                <a:latin typeface="Calibri" pitchFamily="34" charset="0"/>
                <a:ea typeface="Calibri" pitchFamily="34" charset="-122"/>
                <a:cs typeface="Calibri" pitchFamily="34" charset="-120"/>
              </a:rPr>
              <a:t>Присутній у країнах загального права (Великобританія, Ірландія) та Латинській Америці</a:t>
            </a:r>
            <a:endParaRPr lang="en-GB" dirty="0"/>
          </a:p>
        </p:txBody>
      </p:sp>
      <p:sp>
        <p:nvSpPr>
          <p:cNvPr id="10" name="Rectangle 9">
            <a:extLst>
              <a:ext uri="{FF2B5EF4-FFF2-40B4-BE49-F238E27FC236}">
                <a16:creationId xmlns:a16="http://schemas.microsoft.com/office/drawing/2014/main" id="{A98AF172-95B3-2F77-DCC8-DF10E42E039D}"/>
              </a:ext>
            </a:extLst>
          </p:cNvPr>
          <p:cNvSpPr/>
          <p:nvPr/>
        </p:nvSpPr>
        <p:spPr>
          <a:xfrm>
            <a:off x="6096000" y="2640245"/>
            <a:ext cx="5916386" cy="3057816"/>
          </a:xfrm>
          <a:prstGeom prst="rect">
            <a:avLst/>
          </a:prstGeom>
          <a:solidFill>
            <a:schemeClr val="accent1">
              <a:alpha val="23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lide Number Placeholder 5">
            <a:extLst>
              <a:ext uri="{FF2B5EF4-FFF2-40B4-BE49-F238E27FC236}">
                <a16:creationId xmlns:a16="http://schemas.microsoft.com/office/drawing/2014/main" id="{DDDD2C3F-7A15-A7AC-3C10-1564C746E638}"/>
              </a:ext>
            </a:extLst>
          </p:cNvPr>
          <p:cNvSpPr>
            <a:spLocks noGrp="1"/>
          </p:cNvSpPr>
          <p:nvPr>
            <p:ph type="sldNum" sz="quarter" idx="12"/>
          </p:nvPr>
        </p:nvSpPr>
        <p:spPr/>
        <p:txBody>
          <a:bodyPr/>
          <a:lstStyle/>
          <a:p>
            <a:fld id="{6C9AAF1A-E7F1-4381-B151-4732DB72FD28}" type="slidenum">
              <a:rPr lang="fr-FR" smtClean="0"/>
              <a:t>5</a:t>
            </a:fld>
            <a:endParaRPr lang="fr-FR"/>
          </a:p>
        </p:txBody>
      </p:sp>
    </p:spTree>
    <p:extLst>
      <p:ext uri="{BB962C8B-B14F-4D97-AF65-F5344CB8AC3E}">
        <p14:creationId xmlns:p14="http://schemas.microsoft.com/office/powerpoint/2010/main" val="605525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9A7F4-79E1-DB6C-CEE3-6B2452EAFF21}"/>
            </a:ext>
          </a:extLst>
        </p:cNvPr>
        <p:cNvGrpSpPr/>
        <p:nvPr/>
      </p:nvGrpSpPr>
      <p:grpSpPr>
        <a:xfrm>
          <a:off x="0" y="0"/>
          <a:ext cx="0" cy="0"/>
          <a:chOff x="0" y="0"/>
          <a:chExt cx="0" cy="0"/>
        </a:xfrm>
      </p:grpSpPr>
      <p:sp>
        <p:nvSpPr>
          <p:cNvPr id="5" name="Tekstvak 4">
            <a:extLst>
              <a:ext uri="{FF2B5EF4-FFF2-40B4-BE49-F238E27FC236}">
                <a16:creationId xmlns:a16="http://schemas.microsoft.com/office/drawing/2014/main" id="{33BB3BD2-5DFE-BF0D-ADB1-67C8DD074D6F}"/>
              </a:ext>
            </a:extLst>
          </p:cNvPr>
          <p:cNvSpPr txBox="1"/>
          <p:nvPr/>
        </p:nvSpPr>
        <p:spPr>
          <a:xfrm>
            <a:off x="2051304" y="1774044"/>
            <a:ext cx="9531096" cy="1384995"/>
          </a:xfrm>
          <a:prstGeom prst="rect">
            <a:avLst/>
          </a:prstGeom>
          <a:noFill/>
        </p:spPr>
        <p:txBody>
          <a:bodyPr wrap="square" rtlCol="0">
            <a:spAutoFit/>
          </a:bodyPr>
          <a:lstStyle/>
          <a:p>
            <a:r>
              <a:rPr lang="uk" sz="2000" b="1" u="sng" dirty="0"/>
              <a:t>Велика Британія</a:t>
            </a:r>
          </a:p>
          <a:p>
            <a:pPr marL="285750" indent="-285750" algn="just">
              <a:buFontTx/>
              <a:buChar char="-"/>
            </a:pPr>
            <a:r>
              <a:rPr lang="uk" sz="1600" dirty="0"/>
              <a:t>Стандарт доказування: баланс ймовірностей (цивільний стандарт).</a:t>
            </a:r>
          </a:p>
          <a:p>
            <a:pPr marL="285750" indent="-285750" algn="just">
              <a:buFontTx/>
              <a:buChar char="-"/>
            </a:pPr>
            <a:r>
              <a:rPr lang="uk" sz="1600" dirty="0"/>
              <a:t>Провадження спрямоване на майно , а не на особу.​</a:t>
            </a:r>
          </a:p>
          <a:p>
            <a:pPr marL="285750" indent="-285750" algn="just">
              <a:buFontTx/>
              <a:buChar char="-"/>
            </a:pPr>
            <a:r>
              <a:rPr lang="uk" sz="1600" dirty="0"/>
              <a:t>Немає потреби ідентифікувати жодне правопорушення щодо конкретної особи</a:t>
            </a:r>
            <a:endParaRPr lang="nl-BE" sz="1600" dirty="0"/>
          </a:p>
          <a:p>
            <a:pPr marL="285750" indent="-285750" algn="just">
              <a:buFontTx/>
              <a:buChar char="-"/>
            </a:pPr>
            <a:r>
              <a:rPr lang="uk" sz="1600" dirty="0"/>
              <a:t>Пріоритет​ залишається на кримінальному переслідуванні</a:t>
            </a:r>
          </a:p>
        </p:txBody>
      </p:sp>
      <p:pic>
        <p:nvPicPr>
          <p:cNvPr id="8" name="Afbeelding 7" descr="Afbeelding met symbool, Symmetrie, lijn, rood&#10;&#10;Door AI gegenereerde inhoud is mogelijk onjuist.">
            <a:extLst>
              <a:ext uri="{FF2B5EF4-FFF2-40B4-BE49-F238E27FC236}">
                <a16:creationId xmlns:a16="http://schemas.microsoft.com/office/drawing/2014/main" id="{80927394-0873-9CC1-F982-54EC99F2EB5D}"/>
              </a:ext>
            </a:extLst>
          </p:cNvPr>
          <p:cNvPicPr>
            <a:picLocks noChangeAspect="1"/>
          </p:cNvPicPr>
          <p:nvPr/>
        </p:nvPicPr>
        <p:blipFill>
          <a:blip r:embed="rId2"/>
          <a:stretch>
            <a:fillRect/>
          </a:stretch>
        </p:blipFill>
        <p:spPr>
          <a:xfrm>
            <a:off x="257454" y="1963570"/>
            <a:ext cx="1614082" cy="789155"/>
          </a:xfrm>
          <a:prstGeom prst="rect">
            <a:avLst/>
          </a:prstGeom>
        </p:spPr>
      </p:pic>
      <p:sp>
        <p:nvSpPr>
          <p:cNvPr id="11" name="Tekstvak 10">
            <a:extLst>
              <a:ext uri="{FF2B5EF4-FFF2-40B4-BE49-F238E27FC236}">
                <a16:creationId xmlns:a16="http://schemas.microsoft.com/office/drawing/2014/main" id="{32478EF6-073E-29E9-C365-187A957E0E60}"/>
              </a:ext>
            </a:extLst>
          </p:cNvPr>
          <p:cNvSpPr txBox="1"/>
          <p:nvPr/>
        </p:nvSpPr>
        <p:spPr>
          <a:xfrm>
            <a:off x="1871536" y="3159039"/>
            <a:ext cx="10049528" cy="2616101"/>
          </a:xfrm>
          <a:prstGeom prst="rect">
            <a:avLst/>
          </a:prstGeom>
          <a:noFill/>
        </p:spPr>
        <p:txBody>
          <a:bodyPr wrap="square" rtlCol="0">
            <a:spAutoFit/>
          </a:bodyPr>
          <a:lstStyle/>
          <a:p>
            <a:r>
              <a:rPr lang="uk" sz="2000" b="1" u="sng" dirty="0"/>
              <a:t>СЛОВЕНІЯ</a:t>
            </a:r>
          </a:p>
          <a:p>
            <a:pPr marL="285750" indent="-285750" algn="just">
              <a:buFontTx/>
              <a:buChar char="-"/>
            </a:pPr>
            <a:r>
              <a:rPr lang="uk" sz="1600" dirty="0"/>
              <a:t>Гібридний цивільно-кримінальний механізм</a:t>
            </a:r>
            <a:endParaRPr lang="nl-BE" sz="1600" dirty="0"/>
          </a:p>
          <a:p>
            <a:pPr marL="285750" indent="-285750" algn="just">
              <a:buFontTx/>
              <a:buChar char="-"/>
            </a:pPr>
            <a:r>
              <a:rPr lang="uk" sz="1600" dirty="0"/>
              <a:t>Цей інструмент може бути спрямований на осіб, які безпосередньо не вчиняли злочин (бенефіціарні власники, члени сім'ї), із законодавчою презумпцією безоплатної передачі близьким родичам</a:t>
            </a:r>
          </a:p>
          <a:p>
            <a:pPr marL="285750" indent="-285750" algn="just">
              <a:buFontTx/>
              <a:buChar char="-"/>
            </a:pPr>
            <a:r>
              <a:rPr lang="uk-UA" sz="1600" dirty="0"/>
              <a:t>П</a:t>
            </a:r>
            <a:r>
              <a:rPr lang="uk" sz="1600" dirty="0"/>
              <a:t>рокурор повинен встановити, відповідно до критеріїв обґрунтованої підозри, що:</a:t>
            </a:r>
          </a:p>
          <a:p>
            <a:pPr marL="742950" lvl="1" indent="-285750" algn="just">
              <a:buFontTx/>
              <a:buChar char="-"/>
            </a:pPr>
            <a:r>
              <a:rPr lang="uk" sz="1600" dirty="0"/>
              <a:t>було вчинено злочин, що визначається у відповідному каталозі;</a:t>
            </a:r>
          </a:p>
          <a:p>
            <a:pPr marL="742950" lvl="1" indent="-285750" algn="just">
              <a:buFontTx/>
              <a:buChar char="-"/>
            </a:pPr>
            <a:r>
              <a:rPr lang="uk" sz="1600" dirty="0"/>
              <a:t>особа, щодо якої здійснюється переслідування, володіє майном незаконного походження;</a:t>
            </a:r>
          </a:p>
          <a:p>
            <a:pPr marL="742950" lvl="1" indent="-285750" algn="just">
              <a:buFontTx/>
              <a:buChar char="-"/>
            </a:pPr>
            <a:r>
              <a:rPr lang="uk" sz="1600" dirty="0"/>
              <a:t>загальна вартість цього майна перевищує 50 000 євро</a:t>
            </a:r>
          </a:p>
          <a:p>
            <a:pPr marL="285750" indent="-285750" algn="just">
              <a:buFontTx/>
              <a:buChar char="-"/>
            </a:pPr>
            <a:r>
              <a:rPr lang="uk" sz="1600" dirty="0"/>
              <a:t>У цивільному провадженні в Окружному суді Любляни, після того, як прокурор встановив презумпцію незаконності, тягар доведення законного походження активів повністю переходить на відповідача.</a:t>
            </a:r>
          </a:p>
        </p:txBody>
      </p:sp>
      <p:pic>
        <p:nvPicPr>
          <p:cNvPr id="12" name="Afbeelding 11" descr="Afbeelding met logo, symbool, Elektrisch blauw, vlag&#10;&#10;Door AI gegenereerde inhoud is mogelijk onjuist.">
            <a:extLst>
              <a:ext uri="{FF2B5EF4-FFF2-40B4-BE49-F238E27FC236}">
                <a16:creationId xmlns:a16="http://schemas.microsoft.com/office/drawing/2014/main" id="{B373F003-A725-D052-C051-AB2656297478}"/>
              </a:ext>
            </a:extLst>
          </p:cNvPr>
          <p:cNvPicPr>
            <a:picLocks noChangeAspect="1"/>
          </p:cNvPicPr>
          <p:nvPr/>
        </p:nvPicPr>
        <p:blipFill>
          <a:blip r:embed="rId3"/>
          <a:stretch>
            <a:fillRect/>
          </a:stretch>
        </p:blipFill>
        <p:spPr>
          <a:xfrm>
            <a:off x="257454" y="3966884"/>
            <a:ext cx="1596313" cy="970831"/>
          </a:xfrm>
          <a:prstGeom prst="rect">
            <a:avLst/>
          </a:prstGeom>
        </p:spPr>
      </p:pic>
    </p:spTree>
    <p:extLst>
      <p:ext uri="{BB962C8B-B14F-4D97-AF65-F5344CB8AC3E}">
        <p14:creationId xmlns:p14="http://schemas.microsoft.com/office/powerpoint/2010/main" val="899257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40960-6D1E-9B6B-378E-CF6094747B74}"/>
              </a:ext>
            </a:extLst>
          </p:cNvPr>
          <p:cNvSpPr>
            <a:spLocks noGrp="1"/>
          </p:cNvSpPr>
          <p:nvPr>
            <p:ph type="title"/>
          </p:nvPr>
        </p:nvSpPr>
        <p:spPr/>
        <p:txBody>
          <a:bodyPr>
            <a:normAutofit fontScale="90000"/>
          </a:bodyPr>
          <a:lstStyle/>
          <a:p>
            <a:r>
              <a:rPr lang="uk" b="1" dirty="0">
                <a:latin typeface="+mn-lt"/>
              </a:rPr>
              <a:t>Допустимі обмеження прав власності</a:t>
            </a:r>
            <a:endParaRPr lang="en-GB" b="1" dirty="0">
              <a:latin typeface="+mn-lt"/>
            </a:endParaRPr>
          </a:p>
        </p:txBody>
      </p:sp>
      <p:sp>
        <p:nvSpPr>
          <p:cNvPr id="3" name="Content Placeholder 2">
            <a:extLst>
              <a:ext uri="{FF2B5EF4-FFF2-40B4-BE49-F238E27FC236}">
                <a16:creationId xmlns:a16="http://schemas.microsoft.com/office/drawing/2014/main" id="{75D6E935-E6A7-0BFB-E354-B01BC83820D2}"/>
              </a:ext>
            </a:extLst>
          </p:cNvPr>
          <p:cNvSpPr>
            <a:spLocks noGrp="1"/>
          </p:cNvSpPr>
          <p:nvPr>
            <p:ph idx="1"/>
          </p:nvPr>
        </p:nvSpPr>
        <p:spPr>
          <a:xfrm>
            <a:off x="838200" y="2823121"/>
            <a:ext cx="11012424" cy="3092342"/>
          </a:xfrm>
        </p:spPr>
        <p:txBody>
          <a:bodyPr>
            <a:normAutofit lnSpcReduction="10000"/>
          </a:bodyPr>
          <a:lstStyle/>
          <a:p>
            <a:pPr algn="just"/>
            <a:r>
              <a:rPr lang="uk" dirty="0">
                <a:latin typeface="Calibri" pitchFamily="34" charset="0"/>
                <a:ea typeface="Calibri" pitchFamily="34" charset="-122"/>
                <a:cs typeface="Calibri" pitchFamily="34" charset="-120"/>
              </a:rPr>
              <a:t>Цивільна конфіскація повинна мати чітку правову основу, прийняту через належну законодавчу процедуру.</a:t>
            </a:r>
          </a:p>
          <a:p>
            <a:pPr algn="just"/>
            <a:r>
              <a:rPr lang="uk" dirty="0">
                <a:latin typeface="Calibri" pitchFamily="34" charset="0"/>
                <a:ea typeface="Calibri" pitchFamily="34" charset="-122"/>
                <a:cs typeface="Calibri" pitchFamily="34" charset="-120"/>
              </a:rPr>
              <a:t>Процедура повинна мати законну мету в рамках суспільного інтересу. Боротьба </a:t>
            </a:r>
            <a:r>
              <a:rPr lang="uk" dirty="0" err="1">
                <a:latin typeface="Calibri" pitchFamily="34" charset="0"/>
                <a:ea typeface="Calibri" pitchFamily="34" charset="-122"/>
                <a:cs typeface="Calibri" pitchFamily="34" charset="-120"/>
              </a:rPr>
              <a:t>з організованою </a:t>
            </a:r>
            <a:r>
              <a:rPr lang="uk" dirty="0">
                <a:latin typeface="Calibri" pitchFamily="34" charset="0"/>
                <a:ea typeface="Calibri" pitchFamily="34" charset="-122"/>
                <a:cs typeface="Calibri" pitchFamily="34" charset="-120"/>
              </a:rPr>
              <a:t>злочинністю та корупцією відповідає цій вимозі (ЄСПЛ, </a:t>
            </a:r>
            <a:r>
              <a:rPr lang="uk" i="1" dirty="0">
                <a:latin typeface="Calibri" pitchFamily="34" charset="0"/>
                <a:ea typeface="Calibri" pitchFamily="34" charset="-122"/>
                <a:cs typeface="Calibri" pitchFamily="34" charset="-120"/>
              </a:rPr>
              <a:t>Раймондо проти Італії</a:t>
            </a:r>
            <a:r>
              <a:rPr lang="uk" dirty="0">
                <a:latin typeface="Calibri" pitchFamily="34" charset="0"/>
                <a:ea typeface="Calibri" pitchFamily="34" charset="-122"/>
                <a:cs typeface="Calibri" pitchFamily="34" charset="-120"/>
              </a:rPr>
              <a:t>, </a:t>
            </a:r>
            <a:r>
              <a:rPr lang="uk" i="1" dirty="0">
                <a:latin typeface="Calibri" pitchFamily="34" charset="0"/>
                <a:ea typeface="Calibri" pitchFamily="34" charset="-122"/>
                <a:cs typeface="Calibri" pitchFamily="34" charset="-120"/>
              </a:rPr>
              <a:t>Гогітідзе проти Грузії</a:t>
            </a:r>
            <a:r>
              <a:rPr lang="uk" dirty="0">
                <a:latin typeface="Calibri" pitchFamily="34" charset="0"/>
                <a:ea typeface="Calibri" pitchFamily="34" charset="-122"/>
                <a:cs typeface="Calibri" pitchFamily="34" charset="-120"/>
              </a:rPr>
              <a:t>).</a:t>
            </a:r>
          </a:p>
          <a:p>
            <a:pPr algn="just"/>
            <a:r>
              <a:rPr lang="uk" dirty="0">
                <a:latin typeface="Calibri" pitchFamily="34" charset="0"/>
                <a:ea typeface="Calibri" pitchFamily="34" charset="-122"/>
                <a:cs typeface="Calibri" pitchFamily="34" charset="-120"/>
              </a:rPr>
              <a:t>Захід має бути пропорційним своїй меті. Потрібен справедливий баланс між суспільним інтересом та правом власності.</a:t>
            </a:r>
            <a:endParaRPr lang="en-US" dirty="0"/>
          </a:p>
          <a:p>
            <a:endParaRPr lang="en-US" dirty="0"/>
          </a:p>
          <a:p>
            <a:endParaRPr lang="en-US" dirty="0"/>
          </a:p>
          <a:p>
            <a:endParaRPr lang="en-GB" dirty="0"/>
          </a:p>
        </p:txBody>
      </p:sp>
      <p:sp>
        <p:nvSpPr>
          <p:cNvPr id="4" name="Rectangle 3">
            <a:extLst>
              <a:ext uri="{FF2B5EF4-FFF2-40B4-BE49-F238E27FC236}">
                <a16:creationId xmlns:a16="http://schemas.microsoft.com/office/drawing/2014/main" id="{A3295A2D-EF6B-0B1E-40BA-392CFD245E9B}"/>
              </a:ext>
            </a:extLst>
          </p:cNvPr>
          <p:cNvSpPr/>
          <p:nvPr/>
        </p:nvSpPr>
        <p:spPr>
          <a:xfrm>
            <a:off x="1011382" y="2488709"/>
            <a:ext cx="7602266"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Slide Number Placeholder 4">
            <a:extLst>
              <a:ext uri="{FF2B5EF4-FFF2-40B4-BE49-F238E27FC236}">
                <a16:creationId xmlns:a16="http://schemas.microsoft.com/office/drawing/2014/main" id="{B2C3B6F5-3B43-38B5-CF8C-CB3A1DEAA7F1}"/>
              </a:ext>
            </a:extLst>
          </p:cNvPr>
          <p:cNvSpPr>
            <a:spLocks noGrp="1"/>
          </p:cNvSpPr>
          <p:nvPr>
            <p:ph type="sldNum" sz="quarter" idx="12"/>
          </p:nvPr>
        </p:nvSpPr>
        <p:spPr/>
        <p:txBody>
          <a:bodyPr/>
          <a:lstStyle/>
          <a:p>
            <a:fld id="{6C9AAF1A-E7F1-4381-B151-4732DB72FD28}" type="slidenum">
              <a:rPr lang="fr-FR" smtClean="0"/>
              <a:t>7</a:t>
            </a:fld>
            <a:endParaRPr lang="fr-FR"/>
          </a:p>
        </p:txBody>
      </p:sp>
    </p:spTree>
    <p:extLst>
      <p:ext uri="{BB962C8B-B14F-4D97-AF65-F5344CB8AC3E}">
        <p14:creationId xmlns:p14="http://schemas.microsoft.com/office/powerpoint/2010/main" val="1856117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4E206-3C2D-9E5A-9A65-971C6AF9028E}"/>
            </a:ext>
          </a:extLst>
        </p:cNvPr>
        <p:cNvGrpSpPr/>
        <p:nvPr/>
      </p:nvGrpSpPr>
      <p:grpSpPr>
        <a:xfrm>
          <a:off x="0" y="0"/>
          <a:ext cx="0" cy="0"/>
          <a:chOff x="0" y="0"/>
          <a:chExt cx="0" cy="0"/>
        </a:xfrm>
      </p:grpSpPr>
      <p:sp>
        <p:nvSpPr>
          <p:cNvPr id="2" name="Tekstvak 1">
            <a:extLst>
              <a:ext uri="{FF2B5EF4-FFF2-40B4-BE49-F238E27FC236}">
                <a16:creationId xmlns:a16="http://schemas.microsoft.com/office/drawing/2014/main" id="{2AB71D3D-587E-9687-FE4F-12D2D53DC630}"/>
              </a:ext>
            </a:extLst>
          </p:cNvPr>
          <p:cNvSpPr txBox="1"/>
          <p:nvPr/>
        </p:nvSpPr>
        <p:spPr>
          <a:xfrm>
            <a:off x="566927" y="1863701"/>
            <a:ext cx="11222301" cy="707886"/>
          </a:xfrm>
          <a:prstGeom prst="rect">
            <a:avLst/>
          </a:prstGeom>
          <a:noFill/>
        </p:spPr>
        <p:txBody>
          <a:bodyPr wrap="square" rtlCol="0">
            <a:spAutoFit/>
          </a:bodyPr>
          <a:lstStyle/>
          <a:p>
            <a:r>
              <a:rPr lang="uk" sz="4000" b="1" dirty="0"/>
              <a:t>МІЖНАРОДНА ТА ЄВРОПЕЙСЬКА ПРАВОВА БАЗА</a:t>
            </a:r>
          </a:p>
        </p:txBody>
      </p:sp>
      <p:sp>
        <p:nvSpPr>
          <p:cNvPr id="3" name="Rechthoek 2">
            <a:extLst>
              <a:ext uri="{FF2B5EF4-FFF2-40B4-BE49-F238E27FC236}">
                <a16:creationId xmlns:a16="http://schemas.microsoft.com/office/drawing/2014/main" id="{1DE6D16C-EDA8-C33D-F73F-B4A16C294064}"/>
              </a:ext>
            </a:extLst>
          </p:cNvPr>
          <p:cNvSpPr/>
          <p:nvPr/>
        </p:nvSpPr>
        <p:spPr>
          <a:xfrm>
            <a:off x="758951" y="2563379"/>
            <a:ext cx="9398839"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 name="Tekstvak 4">
            <a:extLst>
              <a:ext uri="{FF2B5EF4-FFF2-40B4-BE49-F238E27FC236}">
                <a16:creationId xmlns:a16="http://schemas.microsoft.com/office/drawing/2014/main" id="{7B32D83E-DD1C-F986-9124-7602B5CD3BFA}"/>
              </a:ext>
            </a:extLst>
          </p:cNvPr>
          <p:cNvSpPr txBox="1"/>
          <p:nvPr/>
        </p:nvSpPr>
        <p:spPr>
          <a:xfrm>
            <a:off x="690372" y="2731809"/>
            <a:ext cx="10742676" cy="461665"/>
          </a:xfrm>
          <a:prstGeom prst="rect">
            <a:avLst/>
          </a:prstGeom>
          <a:noFill/>
        </p:spPr>
        <p:txBody>
          <a:bodyPr wrap="square">
            <a:spAutoFit/>
          </a:bodyPr>
          <a:lstStyle/>
          <a:p>
            <a:r>
              <a:rPr lang="uk" sz="2400" dirty="0"/>
              <a:t>Директива (ЄС) 2024/1260 (Директива про повернення та конфіскацію активів </a:t>
            </a:r>
            <a:r>
              <a:rPr lang="uk" sz="2000" dirty="0"/>
              <a:t>)</a:t>
            </a:r>
            <a:endParaRPr lang="nl-BE" sz="2000" dirty="0"/>
          </a:p>
        </p:txBody>
      </p:sp>
      <p:sp>
        <p:nvSpPr>
          <p:cNvPr id="7" name="Tekstvak 6">
            <a:extLst>
              <a:ext uri="{FF2B5EF4-FFF2-40B4-BE49-F238E27FC236}">
                <a16:creationId xmlns:a16="http://schemas.microsoft.com/office/drawing/2014/main" id="{BBCB4F64-431A-BFEC-DF68-123B3838C0F5}"/>
              </a:ext>
            </a:extLst>
          </p:cNvPr>
          <p:cNvSpPr txBox="1"/>
          <p:nvPr/>
        </p:nvSpPr>
        <p:spPr>
          <a:xfrm>
            <a:off x="1155954" y="3170794"/>
            <a:ext cx="10345674" cy="707886"/>
          </a:xfrm>
          <a:prstGeom prst="rect">
            <a:avLst/>
          </a:prstGeom>
          <a:noFill/>
        </p:spPr>
        <p:txBody>
          <a:bodyPr wrap="square">
            <a:spAutoFit/>
          </a:bodyPr>
          <a:lstStyle/>
          <a:p>
            <a:pPr marL="285750" indent="-285750">
              <a:buFont typeface="Wingdings" panose="05000000000000000000" pitchFamily="2" charset="2"/>
              <a:buChar char="Ø"/>
            </a:pPr>
            <a:r>
              <a:rPr lang="uk" sz="2000" dirty="0"/>
              <a:t>Стаття 16 вимагає запровадження механізмів щодо необґрунтованих активів.</a:t>
            </a:r>
          </a:p>
          <a:p>
            <a:pPr marL="285750" indent="-285750">
              <a:buFont typeface="Wingdings" panose="05000000000000000000" pitchFamily="2" charset="2"/>
              <a:buChar char="Ø"/>
            </a:pPr>
            <a:r>
              <a:rPr lang="uk" sz="2000" dirty="0"/>
              <a:t>Дискретність щодо стандартів доказування та дизайну процедури</a:t>
            </a:r>
            <a:r>
              <a:rPr lang="uk-UA" sz="2000" dirty="0"/>
              <a:t>.</a:t>
            </a:r>
            <a:endParaRPr lang="nl-BE" dirty="0"/>
          </a:p>
        </p:txBody>
      </p:sp>
      <p:sp>
        <p:nvSpPr>
          <p:cNvPr id="11" name="Tekstvak 10">
            <a:extLst>
              <a:ext uri="{FF2B5EF4-FFF2-40B4-BE49-F238E27FC236}">
                <a16:creationId xmlns:a16="http://schemas.microsoft.com/office/drawing/2014/main" id="{ABBF47E7-E28A-E3C8-5C6B-6A99328B7CA9}"/>
              </a:ext>
            </a:extLst>
          </p:cNvPr>
          <p:cNvSpPr txBox="1"/>
          <p:nvPr/>
        </p:nvSpPr>
        <p:spPr>
          <a:xfrm>
            <a:off x="690372" y="4235808"/>
            <a:ext cx="8631936" cy="1077218"/>
          </a:xfrm>
          <a:prstGeom prst="rect">
            <a:avLst/>
          </a:prstGeom>
          <a:noFill/>
        </p:spPr>
        <p:txBody>
          <a:bodyPr wrap="square">
            <a:spAutoFit/>
          </a:bodyPr>
          <a:lstStyle/>
          <a:p>
            <a:r>
              <a:rPr lang="uk" sz="2400" dirty="0"/>
              <a:t>Європейська конвенція з </a:t>
            </a:r>
            <a:r>
              <a:rPr lang="uk" sz="2400" dirty="0" err="1"/>
              <a:t>прав людини</a:t>
            </a:r>
            <a:r>
              <a:rPr lang="uk" sz="2400" dirty="0"/>
              <a:t> </a:t>
            </a:r>
          </a:p>
          <a:p>
            <a:pPr marL="800100" lvl="1" indent="-342900">
              <a:buFont typeface="Wingdings" panose="05000000000000000000" pitchFamily="2" charset="2"/>
              <a:buChar char="Ø"/>
            </a:pPr>
            <a:r>
              <a:rPr lang="uk" sz="2000" dirty="0"/>
              <a:t>Стаття 1 Протоколу № 1 – Захист власності</a:t>
            </a:r>
          </a:p>
          <a:p>
            <a:pPr marL="800100" lvl="1" indent="-342900">
              <a:buFont typeface="Wingdings" panose="05000000000000000000" pitchFamily="2" charset="2"/>
              <a:buChar char="Ø"/>
            </a:pPr>
            <a:r>
              <a:rPr lang="uk" sz="2000" dirty="0"/>
              <a:t>статті 6, 7, 8 та 13 ЄКПЛ</a:t>
            </a:r>
            <a:endParaRPr lang="nl-BE" sz="2000" dirty="0"/>
          </a:p>
        </p:txBody>
      </p:sp>
      <p:sp>
        <p:nvSpPr>
          <p:cNvPr id="4" name="Arrow: Right 3">
            <a:extLst>
              <a:ext uri="{FF2B5EF4-FFF2-40B4-BE49-F238E27FC236}">
                <a16:creationId xmlns:a16="http://schemas.microsoft.com/office/drawing/2014/main" id="{741271FF-9C5C-B5BB-1305-C47FFA48FD83}"/>
              </a:ext>
            </a:extLst>
          </p:cNvPr>
          <p:cNvSpPr/>
          <p:nvPr/>
        </p:nvSpPr>
        <p:spPr>
          <a:xfrm>
            <a:off x="7040880" y="4235808"/>
            <a:ext cx="1078992" cy="1077218"/>
          </a:xfrm>
          <a:prstGeom prst="rightArrow">
            <a:avLst>
              <a:gd name="adj1" fmla="val 12650"/>
              <a:gd name="adj2" fmla="val 5000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40AF6C41-7EF0-7C20-65B3-B868F082981B}"/>
              </a:ext>
            </a:extLst>
          </p:cNvPr>
          <p:cNvSpPr txBox="1"/>
          <p:nvPr/>
        </p:nvSpPr>
        <p:spPr>
          <a:xfrm>
            <a:off x="8577072" y="4081920"/>
            <a:ext cx="3212156" cy="1754326"/>
          </a:xfrm>
          <a:prstGeom prst="rect">
            <a:avLst/>
          </a:prstGeom>
          <a:noFill/>
        </p:spPr>
        <p:txBody>
          <a:bodyPr wrap="square" rtlCol="0">
            <a:spAutoFit/>
          </a:bodyPr>
          <a:lstStyle/>
          <a:p>
            <a:r>
              <a:rPr lang="uk" sz="2400" b="1" dirty="0"/>
              <a:t>ПРАВО ВЛАСНОСТІ</a:t>
            </a:r>
          </a:p>
          <a:p>
            <a:endParaRPr lang="en-US" dirty="0"/>
          </a:p>
          <a:p>
            <a:endParaRPr lang="en-US" dirty="0"/>
          </a:p>
          <a:p>
            <a:r>
              <a:rPr lang="uk" sz="2400" b="1" dirty="0"/>
              <a:t>ПРАВО НА СПРАВЕДЛИВИЙ СУД</a:t>
            </a:r>
            <a:endParaRPr lang="en-GB" sz="2400" b="1" dirty="0"/>
          </a:p>
        </p:txBody>
      </p:sp>
    </p:spTree>
    <p:extLst>
      <p:ext uri="{BB962C8B-B14F-4D97-AF65-F5344CB8AC3E}">
        <p14:creationId xmlns:p14="http://schemas.microsoft.com/office/powerpoint/2010/main" val="1088930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6A828D-6EA2-C75D-9037-20946BD77749}"/>
              </a:ext>
            </a:extLst>
          </p:cNvPr>
          <p:cNvSpPr>
            <a:spLocks noGrp="1"/>
          </p:cNvSpPr>
          <p:nvPr>
            <p:ph type="title"/>
          </p:nvPr>
        </p:nvSpPr>
        <p:spPr>
          <a:xfrm>
            <a:off x="359229" y="2239477"/>
            <a:ext cx="11832771" cy="434775"/>
          </a:xfrm>
        </p:spPr>
        <p:txBody>
          <a:bodyPr>
            <a:normAutofit fontScale="90000"/>
          </a:bodyPr>
          <a:lstStyle/>
          <a:p>
            <a:r>
              <a:rPr lang="uk" b="1" dirty="0">
                <a:latin typeface="+mn-lt"/>
              </a:rPr>
              <a:t>Характеристика як кримінального або цивільного</a:t>
            </a:r>
            <a:r>
              <a:rPr lang="nl-BE" dirty="0">
                <a:latin typeface="+mn-lt"/>
              </a:rPr>
              <a:t/>
            </a:r>
            <a:br>
              <a:rPr lang="nl-BE" dirty="0">
                <a:latin typeface="+mn-lt"/>
              </a:rPr>
            </a:br>
            <a:endParaRPr lang="nl-BE" dirty="0">
              <a:latin typeface="+mn-lt"/>
            </a:endParaRPr>
          </a:p>
        </p:txBody>
      </p:sp>
      <p:sp>
        <p:nvSpPr>
          <p:cNvPr id="4" name="Rechthoek 3">
            <a:extLst>
              <a:ext uri="{FF2B5EF4-FFF2-40B4-BE49-F238E27FC236}">
                <a16:creationId xmlns:a16="http://schemas.microsoft.com/office/drawing/2014/main" id="{580A3846-FC09-275E-5C31-40E1CDCE675F}"/>
              </a:ext>
            </a:extLst>
          </p:cNvPr>
          <p:cNvSpPr/>
          <p:nvPr/>
        </p:nvSpPr>
        <p:spPr>
          <a:xfrm>
            <a:off x="1014236" y="2599761"/>
            <a:ext cx="7409328" cy="7449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5" name="Pijl: rechts 4">
            <a:extLst>
              <a:ext uri="{FF2B5EF4-FFF2-40B4-BE49-F238E27FC236}">
                <a16:creationId xmlns:a16="http://schemas.microsoft.com/office/drawing/2014/main" id="{296CE49D-21EF-494D-CA6B-952AD072E01A}"/>
              </a:ext>
            </a:extLst>
          </p:cNvPr>
          <p:cNvSpPr/>
          <p:nvPr/>
        </p:nvSpPr>
        <p:spPr>
          <a:xfrm>
            <a:off x="214893" y="3076029"/>
            <a:ext cx="383822" cy="352971"/>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7" name="Tekstvak 6">
            <a:extLst>
              <a:ext uri="{FF2B5EF4-FFF2-40B4-BE49-F238E27FC236}">
                <a16:creationId xmlns:a16="http://schemas.microsoft.com/office/drawing/2014/main" id="{5E76A27B-6817-5138-D4A6-76DEC7C525DF}"/>
              </a:ext>
            </a:extLst>
          </p:cNvPr>
          <p:cNvSpPr txBox="1"/>
          <p:nvPr/>
        </p:nvSpPr>
        <p:spPr>
          <a:xfrm>
            <a:off x="1014236" y="2900857"/>
            <a:ext cx="10579049" cy="461665"/>
          </a:xfrm>
          <a:prstGeom prst="rect">
            <a:avLst/>
          </a:prstGeom>
          <a:noFill/>
        </p:spPr>
        <p:txBody>
          <a:bodyPr wrap="square">
            <a:spAutoFit/>
          </a:bodyPr>
          <a:lstStyle/>
          <a:p>
            <a:pPr algn="just"/>
            <a:r>
              <a:rPr lang="uk" sz="2400" dirty="0"/>
              <a:t>Як суд визначає, чи є таке провадження справді цивільним провадженням?</a:t>
            </a:r>
            <a:endParaRPr lang="nl-BE" sz="2100" dirty="0">
              <a:solidFill>
                <a:srgbClr val="0070C0"/>
              </a:solidFill>
            </a:endParaRPr>
          </a:p>
        </p:txBody>
      </p:sp>
      <p:sp>
        <p:nvSpPr>
          <p:cNvPr id="6" name="TextBox 5">
            <a:extLst>
              <a:ext uri="{FF2B5EF4-FFF2-40B4-BE49-F238E27FC236}">
                <a16:creationId xmlns:a16="http://schemas.microsoft.com/office/drawing/2014/main" id="{FD3CAA84-8474-532A-F48B-3CA99BCCC42F}"/>
              </a:ext>
            </a:extLst>
          </p:cNvPr>
          <p:cNvSpPr txBox="1"/>
          <p:nvPr/>
        </p:nvSpPr>
        <p:spPr>
          <a:xfrm>
            <a:off x="800100" y="3705274"/>
            <a:ext cx="10793185" cy="2308324"/>
          </a:xfrm>
          <a:prstGeom prst="rect">
            <a:avLst/>
          </a:prstGeom>
          <a:noFill/>
        </p:spPr>
        <p:txBody>
          <a:bodyPr wrap="square">
            <a:spAutoFit/>
          </a:bodyPr>
          <a:lstStyle/>
          <a:p>
            <a:r>
              <a:rPr lang="uk" sz="2400" dirty="0"/>
              <a:t>У справі Енгель проти Нідерландів (№ 1) (1976) 1 EHRR 647 ЄСПЛ встановив 3 основні критерії для цивільного провадження:</a:t>
            </a:r>
          </a:p>
          <a:p>
            <a:pPr marL="342900" indent="-342900">
              <a:buAutoNum type="arabicPeriod"/>
            </a:pPr>
            <a:r>
              <a:rPr lang="uk" sz="2400" dirty="0"/>
              <a:t>спосіб, у який держава класифікує провадження; це відправна, а не визначальна точка.</a:t>
            </a:r>
          </a:p>
          <a:p>
            <a:pPr marL="342900" indent="-342900">
              <a:buAutoNum type="arabicPeriod"/>
            </a:pPr>
            <a:r>
              <a:rPr lang="uk" sz="2400" dirty="0"/>
              <a:t>мета заходу та захищений інтерес</a:t>
            </a:r>
          </a:p>
          <a:p>
            <a:pPr marL="342900" indent="-342900">
              <a:buAutoNum type="arabicPeriod"/>
            </a:pPr>
            <a:r>
              <a:rPr lang="uk" sz="2400" dirty="0"/>
              <a:t>тяжкість наслідків для особи</a:t>
            </a:r>
            <a:endParaRPr lang="en-GB" sz="2400" dirty="0"/>
          </a:p>
        </p:txBody>
      </p:sp>
      <p:sp>
        <p:nvSpPr>
          <p:cNvPr id="3" name="Slide Number Placeholder 2">
            <a:extLst>
              <a:ext uri="{FF2B5EF4-FFF2-40B4-BE49-F238E27FC236}">
                <a16:creationId xmlns:a16="http://schemas.microsoft.com/office/drawing/2014/main" id="{5C3F7762-F221-200C-D454-FD25948E87FE}"/>
              </a:ext>
            </a:extLst>
          </p:cNvPr>
          <p:cNvSpPr>
            <a:spLocks noGrp="1"/>
          </p:cNvSpPr>
          <p:nvPr>
            <p:ph type="sldNum" sz="quarter" idx="12"/>
          </p:nvPr>
        </p:nvSpPr>
        <p:spPr/>
        <p:txBody>
          <a:bodyPr/>
          <a:lstStyle/>
          <a:p>
            <a:fld id="{6C9AAF1A-E7F1-4381-B151-4732DB72FD28}" type="slidenum">
              <a:rPr lang="fr-FR" smtClean="0"/>
              <a:t>9</a:t>
            </a:fld>
            <a:endParaRPr lang="fr-FR"/>
          </a:p>
        </p:txBody>
      </p:sp>
    </p:spTree>
    <p:extLst>
      <p:ext uri="{BB962C8B-B14F-4D97-AF65-F5344CB8AC3E}">
        <p14:creationId xmlns:p14="http://schemas.microsoft.com/office/powerpoint/2010/main" val="1081015789"/>
      </p:ext>
    </p:extLst>
  </p:cSld>
  <p:clrMapOvr>
    <a:masterClrMapping/>
  </p:clrMapOvr>
</p:sld>
</file>

<file path=ppt/theme/theme1.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6EA1AD0-CAC0-46E6-A8EB-085ED143983E}" vid="{50EB6AD9-6FD8-41A1-9D22-44D4AC3C3F56}"/>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bb6bdbe6-c28b-4509-9f60-3d65d4de0b77}" enabled="0" method="" siteId="{bb6bdbe6-c28b-4509-9f60-3d65d4de0b77}" removed="1"/>
</clbl:labelList>
</file>

<file path=docProps/app.xml><?xml version="1.0" encoding="utf-8"?>
<Properties xmlns="http://schemas.openxmlformats.org/officeDocument/2006/extended-properties" xmlns:vt="http://schemas.openxmlformats.org/officeDocument/2006/docPropsVTypes">
  <Template>PGG-III-Powerpoint-template</Template>
  <TotalTime>154</TotalTime>
  <Words>2589</Words>
  <Application>Microsoft Office PowerPoint</Application>
  <PresentationFormat>Широкоэкранный</PresentationFormat>
  <Paragraphs>210</Paragraphs>
  <Slides>31</Slides>
  <Notes>19</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31</vt:i4>
      </vt:variant>
    </vt:vector>
  </HeadingPairs>
  <TitlesOfParts>
    <vt:vector size="38" baseType="lpstr">
      <vt:lpstr>Aptos</vt:lpstr>
      <vt:lpstr>Arial</vt:lpstr>
      <vt:lpstr>Calibri</vt:lpstr>
      <vt:lpstr>Calibri Light</vt:lpstr>
      <vt:lpstr>Cambria</vt:lpstr>
      <vt:lpstr>Wingdings</vt:lpstr>
      <vt:lpstr>Office Theme</vt:lpstr>
      <vt:lpstr>Презентация PowerPoint</vt:lpstr>
      <vt:lpstr>Організована злочинність та прогалина у поверненні активів </vt:lpstr>
      <vt:lpstr>Презентация PowerPoint</vt:lpstr>
      <vt:lpstr>Презентация PowerPoint</vt:lpstr>
      <vt:lpstr>Дві моделі конфіскації без вироку</vt:lpstr>
      <vt:lpstr>Презентация PowerPoint</vt:lpstr>
      <vt:lpstr>Допустимі обмеження прав власності</vt:lpstr>
      <vt:lpstr>Презентация PowerPoint</vt:lpstr>
      <vt:lpstr>Характеристика як кримінального або цивільного </vt:lpstr>
      <vt:lpstr>Характеристика як кримінального або цивільного</vt:lpstr>
      <vt:lpstr>Презентация PowerPoint</vt:lpstr>
      <vt:lpstr>Презентация PowerPoint</vt:lpstr>
      <vt:lpstr>Презентация PowerPoint</vt:lpstr>
      <vt:lpstr>Варвара проти Італії (2013)</vt:lpstr>
      <vt:lpstr>Презентация PowerPoint</vt:lpstr>
      <vt:lpstr>Презентация PowerPoint</vt:lpstr>
      <vt:lpstr>Механізми компенсації</vt:lpstr>
      <vt:lpstr>Йорданов та інші проти Болгарії (ЄСПЛ, 26 вересня 2023)</vt:lpstr>
      <vt:lpstr>Йорданов та інші проти Болгарії (ЄСПЛ, 26 вересня 2023)</vt:lpstr>
      <vt:lpstr>Йорданов та інші проти Болгарії (ЄСПЛ, 26 вересня 2023)</vt:lpstr>
      <vt:lpstr>Рекомендації для практиків</vt:lpstr>
      <vt:lpstr>Презентация PowerPoint</vt:lpstr>
      <vt:lpstr>Презентация PowerPoint</vt:lpstr>
      <vt:lpstr>Презентация PowerPoint</vt:lpstr>
      <vt:lpstr>Основні права</vt:lpstr>
      <vt:lpstr>Допустимі обмеження</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LARSEN Kim-Andreas</dc:creator>
  <cp:lastModifiedBy>НШСУ</cp:lastModifiedBy>
  <cp:revision>41</cp:revision>
  <dcterms:created xsi:type="dcterms:W3CDTF">2023-09-25T10:12:54Z</dcterms:created>
  <dcterms:modified xsi:type="dcterms:W3CDTF">2026-03-24T13:24:49Z</dcterms:modified>
</cp:coreProperties>
</file>